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762" r:id="rId2"/>
    <p:sldMasterId id="2147483781" r:id="rId3"/>
    <p:sldMasterId id="2147483793" r:id="rId4"/>
    <p:sldMasterId id="2147483805" r:id="rId5"/>
  </p:sldMasterIdLst>
  <p:notesMasterIdLst>
    <p:notesMasterId r:id="rId100"/>
  </p:notesMasterIdLst>
  <p:handoutMasterIdLst>
    <p:handoutMasterId r:id="rId101"/>
  </p:handoutMasterIdLst>
  <p:sldIdLst>
    <p:sldId id="476" r:id="rId6"/>
    <p:sldId id="521" r:id="rId7"/>
    <p:sldId id="502" r:id="rId8"/>
    <p:sldId id="540" r:id="rId9"/>
    <p:sldId id="541" r:id="rId10"/>
    <p:sldId id="505" r:id="rId11"/>
    <p:sldId id="506" r:id="rId12"/>
    <p:sldId id="512" r:id="rId13"/>
    <p:sldId id="515" r:id="rId14"/>
    <p:sldId id="513" r:id="rId15"/>
    <p:sldId id="516" r:id="rId16"/>
    <p:sldId id="517" r:id="rId17"/>
    <p:sldId id="518" r:id="rId18"/>
    <p:sldId id="519" r:id="rId19"/>
    <p:sldId id="520" r:id="rId20"/>
    <p:sldId id="514" r:id="rId21"/>
    <p:sldId id="528" r:id="rId22"/>
    <p:sldId id="522" r:id="rId23"/>
    <p:sldId id="523" r:id="rId24"/>
    <p:sldId id="524" r:id="rId25"/>
    <p:sldId id="529" r:id="rId26"/>
    <p:sldId id="530" r:id="rId27"/>
    <p:sldId id="531" r:id="rId28"/>
    <p:sldId id="532" r:id="rId29"/>
    <p:sldId id="533" r:id="rId30"/>
    <p:sldId id="422" r:id="rId31"/>
    <p:sldId id="423" r:id="rId32"/>
    <p:sldId id="424" r:id="rId33"/>
    <p:sldId id="425" r:id="rId34"/>
    <p:sldId id="426" r:id="rId35"/>
    <p:sldId id="427" r:id="rId36"/>
    <p:sldId id="428" r:id="rId37"/>
    <p:sldId id="429" r:id="rId38"/>
    <p:sldId id="430" r:id="rId39"/>
    <p:sldId id="431" r:id="rId40"/>
    <p:sldId id="432" r:id="rId41"/>
    <p:sldId id="434" r:id="rId42"/>
    <p:sldId id="435" r:id="rId43"/>
    <p:sldId id="436" r:id="rId44"/>
    <p:sldId id="437" r:id="rId45"/>
    <p:sldId id="438" r:id="rId46"/>
    <p:sldId id="439" r:id="rId47"/>
    <p:sldId id="440" r:id="rId48"/>
    <p:sldId id="441" r:id="rId49"/>
    <p:sldId id="442" r:id="rId50"/>
    <p:sldId id="443" r:id="rId51"/>
    <p:sldId id="444" r:id="rId52"/>
    <p:sldId id="448" r:id="rId53"/>
    <p:sldId id="449" r:id="rId54"/>
    <p:sldId id="454" r:id="rId55"/>
    <p:sldId id="455" r:id="rId56"/>
    <p:sldId id="456" r:id="rId57"/>
    <p:sldId id="462" r:id="rId58"/>
    <p:sldId id="464" r:id="rId59"/>
    <p:sldId id="477" r:id="rId60"/>
    <p:sldId id="534" r:id="rId61"/>
    <p:sldId id="478" r:id="rId62"/>
    <p:sldId id="479" r:id="rId63"/>
    <p:sldId id="480" r:id="rId64"/>
    <p:sldId id="481" r:id="rId65"/>
    <p:sldId id="483" r:id="rId66"/>
    <p:sldId id="485" r:id="rId67"/>
    <p:sldId id="487" r:id="rId68"/>
    <p:sldId id="488" r:id="rId69"/>
    <p:sldId id="489" r:id="rId70"/>
    <p:sldId id="491" r:id="rId71"/>
    <p:sldId id="492" r:id="rId72"/>
    <p:sldId id="493" r:id="rId73"/>
    <p:sldId id="495" r:id="rId74"/>
    <p:sldId id="496" r:id="rId75"/>
    <p:sldId id="499" r:id="rId76"/>
    <p:sldId id="500" r:id="rId77"/>
    <p:sldId id="535" r:id="rId78"/>
    <p:sldId id="501" r:id="rId79"/>
    <p:sldId id="543" r:id="rId80"/>
    <p:sldId id="542" r:id="rId81"/>
    <p:sldId id="538" r:id="rId82"/>
    <p:sldId id="544" r:id="rId83"/>
    <p:sldId id="537" r:id="rId84"/>
    <p:sldId id="539" r:id="rId85"/>
    <p:sldId id="545" r:id="rId86"/>
    <p:sldId id="546" r:id="rId87"/>
    <p:sldId id="553" r:id="rId88"/>
    <p:sldId id="547" r:id="rId89"/>
    <p:sldId id="548" r:id="rId90"/>
    <p:sldId id="549" r:id="rId91"/>
    <p:sldId id="550" r:id="rId92"/>
    <p:sldId id="551" r:id="rId93"/>
    <p:sldId id="552" r:id="rId94"/>
    <p:sldId id="554" r:id="rId95"/>
    <p:sldId id="556" r:id="rId96"/>
    <p:sldId id="555" r:id="rId97"/>
    <p:sldId id="558" r:id="rId98"/>
    <p:sldId id="559" r:id="rId99"/>
  </p:sldIdLst>
  <p:sldSz cx="9144000" cy="6858000" type="screen4x3"/>
  <p:notesSz cx="6997700" cy="9283700"/>
  <p:custShowLst>
    <p:custShow name="Custom Show 1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2" autoAdjust="0"/>
    <p:restoredTop sz="94737" autoAdjust="0"/>
  </p:normalViewPr>
  <p:slideViewPr>
    <p:cSldViewPr snapToGrid="0">
      <p:cViewPr varScale="1">
        <p:scale>
          <a:sx n="105" d="100"/>
          <a:sy n="105" d="100"/>
        </p:scale>
        <p:origin x="1602" y="102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9475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879475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879475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879475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879475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DEEFAC9F-FF2A-044A-B5FC-E4928EBB96D6}" type="slidenum">
              <a:rPr lang="en-US" sz="1200">
                <a:latin typeface="Times New Roman" charset="0"/>
              </a:rPr>
              <a:pPr/>
              <a:t>1</a:t>
            </a:fld>
            <a:endParaRPr lang="en-US" sz="1200">
              <a:latin typeface="Times New Roman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011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B44D9CD3-E8DB-47DC-AD2E-388B8E63C691}" type="slidenum">
              <a:rPr lang="en-US" altLang="en-US" sz="1200"/>
              <a:pPr algn="r"/>
              <a:t>17</a:t>
            </a:fld>
            <a:endParaRPr lang="en-US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313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5FC66A4-BD73-4CD5-8B3B-E5B8D4CD152D}" type="slidenum">
              <a:rPr lang="en-US" altLang="en-US" sz="1200"/>
              <a:pPr algn="r"/>
              <a:t>21</a:t>
            </a:fld>
            <a:endParaRPr lang="en-US" altLang="en-US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607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4B5A855-82CB-4A49-8AD7-E60A4AF72A65}" type="slidenum">
              <a:rPr lang="en-US" altLang="en-US" sz="1200"/>
              <a:pPr algn="r"/>
              <a:t>22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426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5A8312-923B-45C3-9661-0036EABAEF17}" type="slidenum">
              <a:rPr lang="en-US" altLang="en-US" sz="1200" smtClean="0"/>
              <a:pPr/>
              <a:t>23</a:t>
            </a:fld>
            <a:endParaRPr lang="en-US" alt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258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3CA784C-8EB3-4276-9815-B7CF07CBDBDE}" type="slidenum">
              <a:rPr lang="en-US" altLang="en-US" sz="1300" smtClean="0">
                <a:latin typeface="Times New Roman" panose="02020603050405020304" pitchFamily="18" charset="0"/>
              </a:rPr>
              <a:pPr/>
              <a:t>24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555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412121-731D-1546-9AB4-9CB6A8CF884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406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EEFFDA-EDCA-4C12-992D-691413BD75FA}" type="slidenum">
              <a:rPr lang="en-US"/>
              <a:pPr/>
              <a:t>26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AD3F36-E03F-4DBF-B5C7-7A8100FDD159}" type="slidenum">
              <a:rPr lang="en-US"/>
              <a:pPr/>
              <a:t>27</a:t>
            </a:fld>
            <a:endParaRPr lang="en-US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7B74D-7756-4C08-94D6-180A846680FC}" type="slidenum">
              <a:rPr lang="en-US"/>
              <a:pPr/>
              <a:t>28</a:t>
            </a:fld>
            <a:endParaRPr lang="en-US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8E9F2B-DA9D-4CF7-9F46-AD1506C5AD91}" type="slidenum">
              <a:rPr lang="en-US"/>
              <a:pPr/>
              <a:t>29</a:t>
            </a:fld>
            <a:endParaRPr 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DB3559-1725-44A8-8EB0-A5348FBB4ADF}" type="slidenum">
              <a:rPr lang="en-US"/>
              <a:pPr/>
              <a:t>30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03B803-B5FA-47D0-9E0D-DF817265AC04}" type="slidenum">
              <a:rPr lang="en-US"/>
              <a:pPr/>
              <a:t>31</a:t>
            </a:fld>
            <a:endParaRPr lang="en-US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6A3DBF-6852-41E1-A102-EA52D6C29DCA}" type="slidenum">
              <a:rPr lang="en-US"/>
              <a:pPr/>
              <a:t>32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A1791D-4C79-45FF-A2B6-62FFD51BB133}" type="slidenum">
              <a:rPr lang="en-US"/>
              <a:pPr/>
              <a:t>33</a:t>
            </a:fld>
            <a:endParaRPr lang="en-US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A6761E-D838-49C3-8B19-6D7F27B8F10C}" type="slidenum">
              <a:rPr lang="en-US"/>
              <a:pPr/>
              <a:t>34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910851-0CC8-490A-8A63-3AEF14A60B95}" type="slidenum">
              <a:rPr lang="en-US"/>
              <a:pPr/>
              <a:t>35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201E8B-5825-4C08-9395-AE5B159AFECF}" type="slidenum">
              <a:rPr lang="en-US"/>
              <a:pPr/>
              <a:t>36</a:t>
            </a:fld>
            <a:endParaRPr lang="en-US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9F8D68-789A-490C-9FE4-BD9CA8286E3B}" type="slidenum">
              <a:rPr lang="en-US"/>
              <a:pPr/>
              <a:t>37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7DD55A-A52E-4D94-968E-7F8AF46ED8BA}" type="slidenum">
              <a:rPr lang="en-US"/>
              <a:pPr/>
              <a:t>38</a:t>
            </a:fld>
            <a:endParaRPr lang="en-US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33F6E7-0C49-4B3E-BB04-D0B7F525F725}" type="slidenum">
              <a:rPr lang="en-US"/>
              <a:pPr/>
              <a:t>39</a:t>
            </a:fld>
            <a:endParaRPr lang="en-US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3013B5-3BDE-4AD8-90D0-319CD0814E65}" type="slidenum">
              <a:rPr lang="en-US"/>
              <a:pPr/>
              <a:t>40</a:t>
            </a:fld>
            <a:endParaRPr lang="en-US"/>
          </a:p>
        </p:txBody>
      </p:sp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AB1CFF-0090-4B7D-A905-5A7B3078933B}" type="slidenum">
              <a:rPr lang="en-US"/>
              <a:pPr/>
              <a:t>41</a:t>
            </a:fld>
            <a:endParaRPr 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6C7F82-8FB2-4D90-8B60-680CF803B6CB}" type="slidenum">
              <a:rPr lang="en-US"/>
              <a:pPr/>
              <a:t>42</a:t>
            </a:fld>
            <a:endParaRPr lang="en-US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234300-7479-4DF9-BF6E-8FA3CC344FB8}" type="slidenum">
              <a:rPr lang="en-US"/>
              <a:pPr/>
              <a:t>43</a:t>
            </a:fld>
            <a:endParaRPr lang="en-US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DBB917-F206-4A27-AB03-53A1EF66A8BE}" type="slidenum">
              <a:rPr lang="en-US"/>
              <a:pPr/>
              <a:t>44</a:t>
            </a:fld>
            <a:endParaRPr lang="en-US"/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64F5CB-FDE1-474B-8469-4C73C9AD7B89}" type="slidenum">
              <a:rPr lang="en-US"/>
              <a:pPr/>
              <a:t>45</a:t>
            </a:fld>
            <a:endParaRPr lang="en-US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FCBEB7-0493-4466-A4F6-6A5308A0A6DA}" type="slidenum">
              <a:rPr lang="en-US"/>
              <a:pPr/>
              <a:t>46</a:t>
            </a:fld>
            <a:endParaRPr lang="en-US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9122AE-6CA6-41CA-BBE2-DD5EC2DE15E1}" type="slidenum">
              <a:rPr lang="en-US"/>
              <a:pPr/>
              <a:t>47</a:t>
            </a:fld>
            <a:endParaRPr lang="en-US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219246-3865-4B15-834F-D5FF83FDD09A}" type="slidenum">
              <a:rPr lang="en-US"/>
              <a:pPr/>
              <a:t>48</a:t>
            </a:fld>
            <a:endParaRPr lang="en-US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19290B-5261-4808-ABF5-9F41E759B259}" type="slidenum">
              <a:rPr lang="en-US"/>
              <a:pPr/>
              <a:t>49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C7B140-26D7-4B4A-9303-E50BC1B12CBB}" type="slidenum">
              <a:rPr lang="en-US"/>
              <a:pPr/>
              <a:t>50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F57F59-2618-4091-8659-8C127A6879C3}" type="slidenum">
              <a:rPr lang="en-US"/>
              <a:pPr/>
              <a:t>51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12CA7A-C954-4A66-BD27-114FAAB86082}" type="slidenum">
              <a:rPr lang="en-US"/>
              <a:pPr/>
              <a:t>52</a:t>
            </a:fld>
            <a:endParaRPr lang="en-US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A3B77F-223F-43CE-A881-3835A6E9E7F6}" type="slidenum">
              <a:rPr lang="en-US"/>
              <a:pPr/>
              <a:t>53</a:t>
            </a:fld>
            <a:endParaRPr lang="en-US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F6A0C9-598B-44EC-A00E-B77B8AB609DA}" type="slidenum">
              <a:rPr lang="en-US"/>
              <a:pPr/>
              <a:t>54</a:t>
            </a:fld>
            <a:endParaRPr lang="en-US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Applications enforce the data “schema” and integrity, much like MUMPS does in VistA</a:t>
            </a:r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2C370C-D793-4A74-9C38-72E77B9B781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4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084" y="1093788"/>
            <a:ext cx="7702579" cy="4903787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37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F2EBE-FF5F-4F9D-A3C2-A59A92D780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F3CAF-32BF-49A6-93F1-59C9E4B7C9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70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6D4A7F0-1138-4608-80AA-D0A6F5D411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52D5F-D37B-4E9D-98AD-511A1ABBD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8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DFCFB3-6710-4DD2-8404-7E55A930F3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91CCC-CC48-429B-87C9-7123B48E5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04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431453-8F56-47C4-89BA-3EDF3CD092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92F0-DB25-4E6B-A10D-A7937AC7A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0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E8099E-18A5-481A-9697-216087BE06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55C8E-F740-4D28-8DA3-D7B8E0F6F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4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E2C57D-1205-411A-BA90-DF60A810F6D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BE5B0-1186-4DAB-9E97-511F15F5C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8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EB6957-06EE-46F8-A450-3DB417A1F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DB2E-7BC4-4C22-ACAE-0B8B3F0C5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950AD-734E-45C7-8042-5795FFAD67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E31B-1343-4510-8DCD-65E7B65446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04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7A2CD-B5B0-4CF6-8038-339B0E99E3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574B0-C055-4E38-82A9-667A1DF1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64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3564" y="1380072"/>
            <a:ext cx="5373704" cy="2616199"/>
          </a:xfrm>
        </p:spPr>
        <p:txBody>
          <a:bodyPr anchor="b">
            <a:normAutofit/>
          </a:bodyPr>
          <a:lstStyle>
            <a:lvl1pPr algn="r">
              <a:defRPr sz="3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86534" y="3996267"/>
            <a:ext cx="5240734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285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57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28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14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00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30367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6" y="191686"/>
            <a:ext cx="7514035" cy="130770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3236" y="1749291"/>
            <a:ext cx="7514035" cy="4515205"/>
          </a:xfrm>
        </p:spPr>
        <p:txBody>
          <a:bodyPr anchor="ctr">
            <a:normAutofit/>
          </a:bodyPr>
          <a:lstStyle>
            <a:lvl1pPr>
              <a:defRPr sz="1750"/>
            </a:lvl1pPr>
            <a:lvl2pPr>
              <a:defRPr sz="1500"/>
            </a:lvl2pPr>
            <a:lvl3pPr>
              <a:defRPr sz="1250"/>
            </a:lvl3pPr>
            <a:lvl4pPr>
              <a:defRPr sz="1125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9492" y="6354679"/>
            <a:ext cx="857250" cy="365125"/>
          </a:xfrm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896" y="6338534"/>
            <a:ext cx="413375" cy="365125"/>
          </a:xfrm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39939795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211" y="2666999"/>
            <a:ext cx="6698060" cy="2110382"/>
          </a:xfrm>
        </p:spPr>
        <p:txBody>
          <a:bodyPr anchor="b"/>
          <a:lstStyle>
            <a:lvl1pPr algn="r">
              <a:defRPr sz="25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9211" y="4777381"/>
            <a:ext cx="669806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250">
                <a:solidFill>
                  <a:schemeClr val="tx1"/>
                </a:solidFill>
              </a:defRPr>
            </a:lvl1pPr>
            <a:lvl2pPr marL="28573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7147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857216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4pPr>
            <a:lvl5pPr marL="1142954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5pPr>
            <a:lvl6pPr marL="1428693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6pPr>
            <a:lvl7pPr marL="1714431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7pPr>
            <a:lvl8pPr marL="2000170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8pPr>
            <a:lvl9pPr marL="2285909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10446101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6" y="168968"/>
            <a:ext cx="7514035" cy="1131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238" y="1505069"/>
            <a:ext cx="3671291" cy="46799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5975" y="1505069"/>
            <a:ext cx="3671292" cy="46799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9492" y="6303562"/>
            <a:ext cx="857250" cy="365125"/>
          </a:xfrm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3896" y="6303562"/>
            <a:ext cx="413375" cy="365125"/>
          </a:xfrm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82410538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134" y="869795"/>
            <a:ext cx="3455391" cy="5762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285739" indent="0">
              <a:buNone/>
              <a:defRPr sz="1250" b="1"/>
            </a:lvl2pPr>
            <a:lvl3pPr marL="571477" indent="0">
              <a:buNone/>
              <a:defRPr sz="1125" b="1"/>
            </a:lvl3pPr>
            <a:lvl4pPr marL="857216" indent="0">
              <a:buNone/>
              <a:defRPr sz="1000" b="1"/>
            </a:lvl4pPr>
            <a:lvl5pPr marL="1142954" indent="0">
              <a:buNone/>
              <a:defRPr sz="1000" b="1"/>
            </a:lvl5pPr>
            <a:lvl6pPr marL="1428693" indent="0">
              <a:buNone/>
              <a:defRPr sz="1000" b="1"/>
            </a:lvl6pPr>
            <a:lvl7pPr marL="1714431" indent="0">
              <a:buNone/>
              <a:defRPr sz="1000" b="1"/>
            </a:lvl7pPr>
            <a:lvl8pPr marL="2000170" indent="0">
              <a:buNone/>
              <a:defRPr sz="1000" b="1"/>
            </a:lvl8pPr>
            <a:lvl9pPr marL="2285909" indent="0">
              <a:buNone/>
              <a:defRPr sz="1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231" y="1546599"/>
            <a:ext cx="3671292" cy="4528586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367" y="878262"/>
            <a:ext cx="3466903" cy="5762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285739" indent="0">
              <a:buNone/>
              <a:defRPr sz="1250" b="1"/>
            </a:lvl2pPr>
            <a:lvl3pPr marL="571477" indent="0">
              <a:buNone/>
              <a:defRPr sz="1125" b="1"/>
            </a:lvl3pPr>
            <a:lvl4pPr marL="857216" indent="0">
              <a:buNone/>
              <a:defRPr sz="1000" b="1"/>
            </a:lvl4pPr>
            <a:lvl5pPr marL="1142954" indent="0">
              <a:buNone/>
              <a:defRPr sz="1000" b="1"/>
            </a:lvl5pPr>
            <a:lvl6pPr marL="1428693" indent="0">
              <a:buNone/>
              <a:defRPr sz="1000" b="1"/>
            </a:lvl6pPr>
            <a:lvl7pPr marL="1714431" indent="0">
              <a:buNone/>
              <a:defRPr sz="1000" b="1"/>
            </a:lvl7pPr>
            <a:lvl8pPr marL="2000170" indent="0">
              <a:buNone/>
              <a:defRPr sz="1000" b="1"/>
            </a:lvl8pPr>
            <a:lvl9pPr marL="2285909" indent="0">
              <a:buNone/>
              <a:defRPr sz="1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5973" y="1546599"/>
            <a:ext cx="3671292" cy="4528586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99865808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49289632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  <a:defRPr/>
            </a:pPr>
            <a:endParaRPr lang="en-US">
              <a:solidFill>
                <a:srgbClr val="0B4183"/>
              </a:solidFill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  <a:defRPr/>
            </a:pPr>
            <a:fld id="{B9495505-AA8D-4EA2-BB21-59D01CA86624}" type="slidenum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  <a:defRPr/>
              </a:pPr>
              <a:t>‹#›</a:t>
            </a:fld>
            <a:endParaRPr lang="en-US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92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7" y="1600200"/>
            <a:ext cx="2661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6528" y="685803"/>
            <a:ext cx="4680743" cy="5469671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875"/>
            </a:lvl6pPr>
            <a:lvl7pPr>
              <a:defRPr sz="875"/>
            </a:lvl7pPr>
            <a:lvl8pPr>
              <a:defRPr sz="875"/>
            </a:lvl8pPr>
            <a:lvl9pPr>
              <a:defRPr sz="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237" y="2971800"/>
            <a:ext cx="266184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285739" indent="0">
              <a:buNone/>
              <a:defRPr sz="750"/>
            </a:lvl2pPr>
            <a:lvl3pPr marL="571477" indent="0">
              <a:buNone/>
              <a:defRPr sz="625"/>
            </a:lvl3pPr>
            <a:lvl4pPr marL="857216" indent="0">
              <a:buNone/>
              <a:defRPr sz="562"/>
            </a:lvl4pPr>
            <a:lvl5pPr marL="1142954" indent="0">
              <a:buNone/>
              <a:defRPr sz="562"/>
            </a:lvl5pPr>
            <a:lvl6pPr marL="1428693" indent="0">
              <a:buNone/>
              <a:defRPr sz="562"/>
            </a:lvl6pPr>
            <a:lvl7pPr marL="1714431" indent="0">
              <a:buNone/>
              <a:defRPr sz="562"/>
            </a:lvl7pPr>
            <a:lvl8pPr marL="2000170" indent="0">
              <a:buNone/>
              <a:defRPr sz="562"/>
            </a:lvl8pPr>
            <a:lvl9pPr marL="2285909" indent="0">
              <a:buNone/>
              <a:defRPr sz="56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08331576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6" y="1752599"/>
            <a:ext cx="406961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6014" y="914400"/>
            <a:ext cx="246073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000"/>
            </a:lvl1pPr>
            <a:lvl2pPr marL="285739" indent="0">
              <a:buNone/>
              <a:defRPr sz="1000"/>
            </a:lvl2pPr>
            <a:lvl3pPr marL="571477" indent="0">
              <a:buNone/>
              <a:defRPr sz="1000"/>
            </a:lvl3pPr>
            <a:lvl4pPr marL="857216" indent="0">
              <a:buNone/>
              <a:defRPr sz="1000"/>
            </a:lvl4pPr>
            <a:lvl5pPr marL="1142954" indent="0">
              <a:buNone/>
              <a:defRPr sz="1000"/>
            </a:lvl5pPr>
            <a:lvl6pPr marL="1428693" indent="0">
              <a:buNone/>
              <a:defRPr sz="1000"/>
            </a:lvl6pPr>
            <a:lvl7pPr marL="1714431" indent="0">
              <a:buNone/>
              <a:defRPr sz="1000"/>
            </a:lvl7pPr>
            <a:lvl8pPr marL="2000170" indent="0">
              <a:buNone/>
              <a:defRPr sz="1000"/>
            </a:lvl8pPr>
            <a:lvl9pPr marL="2285909" indent="0">
              <a:buNone/>
              <a:defRPr sz="1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046" y="3124199"/>
            <a:ext cx="406961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285739" indent="0">
              <a:buNone/>
              <a:defRPr sz="750"/>
            </a:lvl2pPr>
            <a:lvl3pPr marL="571477" indent="0">
              <a:buNone/>
              <a:defRPr sz="625"/>
            </a:lvl3pPr>
            <a:lvl4pPr marL="857216" indent="0">
              <a:buNone/>
              <a:defRPr sz="562"/>
            </a:lvl4pPr>
            <a:lvl5pPr marL="1142954" indent="0">
              <a:buNone/>
              <a:defRPr sz="562"/>
            </a:lvl5pPr>
            <a:lvl6pPr marL="1428693" indent="0">
              <a:buNone/>
              <a:defRPr sz="562"/>
            </a:lvl6pPr>
            <a:lvl7pPr marL="1714431" indent="0">
              <a:buNone/>
              <a:defRPr sz="562"/>
            </a:lvl7pPr>
            <a:lvl8pPr marL="2000170" indent="0">
              <a:buNone/>
              <a:defRPr sz="562"/>
            </a:lvl8pPr>
            <a:lvl9pPr marL="2285909" indent="0">
              <a:buNone/>
              <a:defRPr sz="56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90876262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7" y="4732865"/>
            <a:ext cx="7514033" cy="566738"/>
          </a:xfrm>
        </p:spPr>
        <p:txBody>
          <a:bodyPr anchor="b">
            <a:no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509" y="932112"/>
            <a:ext cx="6169458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000"/>
            </a:lvl1pPr>
            <a:lvl2pPr marL="285739" indent="0">
              <a:buNone/>
              <a:defRPr sz="1000"/>
            </a:lvl2pPr>
            <a:lvl3pPr marL="571477" indent="0">
              <a:buNone/>
              <a:defRPr sz="1000"/>
            </a:lvl3pPr>
            <a:lvl4pPr marL="857216" indent="0">
              <a:buNone/>
              <a:defRPr sz="1000"/>
            </a:lvl4pPr>
            <a:lvl5pPr marL="1142954" indent="0">
              <a:buNone/>
              <a:defRPr sz="1000"/>
            </a:lvl5pPr>
            <a:lvl6pPr marL="1428693" indent="0">
              <a:buNone/>
              <a:defRPr sz="1000"/>
            </a:lvl6pPr>
            <a:lvl7pPr marL="1714431" indent="0">
              <a:buNone/>
              <a:defRPr sz="1000"/>
            </a:lvl7pPr>
            <a:lvl8pPr marL="2000170" indent="0">
              <a:buNone/>
              <a:defRPr sz="1000"/>
            </a:lvl8pPr>
            <a:lvl9pPr marL="2285909" indent="0">
              <a:buNone/>
              <a:defRPr sz="1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237" y="5299604"/>
            <a:ext cx="7514033" cy="493712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 marL="285739" indent="0">
              <a:buNone/>
              <a:defRPr sz="750"/>
            </a:lvl2pPr>
            <a:lvl3pPr marL="571477" indent="0">
              <a:buNone/>
              <a:defRPr sz="625"/>
            </a:lvl3pPr>
            <a:lvl4pPr marL="857216" indent="0">
              <a:buNone/>
              <a:defRPr sz="562"/>
            </a:lvl4pPr>
            <a:lvl5pPr marL="1142954" indent="0">
              <a:buNone/>
              <a:defRPr sz="562"/>
            </a:lvl5pPr>
            <a:lvl6pPr marL="1428693" indent="0">
              <a:buNone/>
              <a:defRPr sz="562"/>
            </a:lvl6pPr>
            <a:lvl7pPr marL="1714431" indent="0">
              <a:buNone/>
              <a:defRPr sz="562"/>
            </a:lvl7pPr>
            <a:lvl8pPr marL="2000170" indent="0">
              <a:buNone/>
              <a:defRPr sz="562"/>
            </a:lvl8pPr>
            <a:lvl9pPr marL="2285909" indent="0">
              <a:buNone/>
              <a:defRPr sz="56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82720123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8" y="685800"/>
            <a:ext cx="7514033" cy="3048000"/>
          </a:xfrm>
        </p:spPr>
        <p:txBody>
          <a:bodyPr anchor="ctr">
            <a:normAutofit/>
          </a:bodyPr>
          <a:lstStyle>
            <a:lvl1pPr algn="ctr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7" y="4343400"/>
            <a:ext cx="7514035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28573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7147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857216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4pPr>
            <a:lvl5pPr marL="1142954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5pPr>
            <a:lvl6pPr marL="1428693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6pPr>
            <a:lvl7pPr marL="1714431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7pPr>
            <a:lvl8pPr marL="2000170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8pPr>
            <a:lvl9pPr marL="2285909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37901833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8959" y="863024"/>
            <a:ext cx="457200" cy="584776"/>
          </a:xfrm>
          <a:prstGeom prst="rect">
            <a:avLst/>
          </a:prstGeom>
        </p:spPr>
        <p:txBody>
          <a:bodyPr vert="horz" lIns="57150" tIns="28575" rIns="57150" bIns="2857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085ED"/>
              </a:buClr>
              <a:buSzPct val="55000"/>
              <a:buFont typeface="Wingdings" pitchFamily="2" charset="2"/>
              <a:buNone/>
              <a:tabLst/>
              <a:defRPr/>
            </a:pPr>
            <a:r>
              <a:rPr kumimoji="0" lang="en-US" sz="50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0B4183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0069" y="2819399"/>
            <a:ext cx="457200" cy="584776"/>
          </a:xfrm>
          <a:prstGeom prst="rect">
            <a:avLst/>
          </a:prstGeom>
        </p:spPr>
        <p:txBody>
          <a:bodyPr vert="horz" lIns="57150" tIns="28575" rIns="57150" bIns="2857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085ED"/>
              </a:buClr>
              <a:buSzPct val="55000"/>
              <a:buFont typeface="Wingdings" pitchFamily="2" charset="2"/>
              <a:buNone/>
              <a:tabLst/>
              <a:defRPr/>
            </a:pPr>
            <a:r>
              <a:rPr kumimoji="0" lang="en-US" sz="50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0B4183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62" y="685802"/>
            <a:ext cx="6742509" cy="2743199"/>
          </a:xfrm>
        </p:spPr>
        <p:txBody>
          <a:bodyPr anchor="ctr">
            <a:normAutofit/>
          </a:bodyPr>
          <a:lstStyle>
            <a:lvl1pPr algn="ctr">
              <a:defRPr sz="36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27612" y="3428999"/>
            <a:ext cx="6399611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800"/>
            </a:lvl1pPr>
            <a:lvl2pPr marL="285739" indent="0">
              <a:buFontTx/>
              <a:buNone/>
              <a:defRPr/>
            </a:lvl2pPr>
            <a:lvl3pPr marL="571477" indent="0">
              <a:buFontTx/>
              <a:buNone/>
              <a:defRPr/>
            </a:lvl3pPr>
            <a:lvl4pPr marL="857216" indent="0">
              <a:buFontTx/>
              <a:buNone/>
              <a:defRPr/>
            </a:lvl4pPr>
            <a:lvl5pPr marL="11429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7" y="4343400"/>
            <a:ext cx="751403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28573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7147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857216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4pPr>
            <a:lvl5pPr marL="1142954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5pPr>
            <a:lvl6pPr marL="1428693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6pPr>
            <a:lvl7pPr marL="1714431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7pPr>
            <a:lvl8pPr marL="2000170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8pPr>
            <a:lvl9pPr marL="2285909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2170856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3308581"/>
            <a:ext cx="7514032" cy="1468800"/>
          </a:xfrm>
        </p:spPr>
        <p:txBody>
          <a:bodyPr anchor="b">
            <a:normAutofit/>
          </a:bodyPr>
          <a:lstStyle>
            <a:lvl1pPr algn="r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7" y="4777381"/>
            <a:ext cx="7514033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28573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7147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857216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4pPr>
            <a:lvl5pPr marL="1142954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5pPr>
            <a:lvl6pPr marL="1428693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6pPr>
            <a:lvl7pPr marL="1714431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7pPr>
            <a:lvl8pPr marL="2000170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8pPr>
            <a:lvl9pPr marL="2285909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9389326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8959" y="863024"/>
            <a:ext cx="457200" cy="584776"/>
          </a:xfrm>
          <a:prstGeom prst="rect">
            <a:avLst/>
          </a:prstGeom>
        </p:spPr>
        <p:txBody>
          <a:bodyPr vert="horz" lIns="57150" tIns="28575" rIns="57150" bIns="2857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085ED"/>
              </a:buClr>
              <a:buSzPct val="55000"/>
              <a:buFont typeface="Wingdings" pitchFamily="2" charset="2"/>
              <a:buNone/>
              <a:tabLst/>
              <a:defRPr/>
            </a:pPr>
            <a:r>
              <a:rPr kumimoji="0" lang="en-US" sz="50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0B4183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0069" y="2819399"/>
            <a:ext cx="457200" cy="584776"/>
          </a:xfrm>
          <a:prstGeom prst="rect">
            <a:avLst/>
          </a:prstGeom>
        </p:spPr>
        <p:txBody>
          <a:bodyPr vert="horz" lIns="57150" tIns="28575" rIns="57150" bIns="2857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085ED"/>
              </a:buClr>
              <a:buSzPct val="55000"/>
              <a:buFont typeface="Wingdings" pitchFamily="2" charset="2"/>
              <a:buNone/>
              <a:tabLst/>
              <a:defRPr/>
            </a:pPr>
            <a:r>
              <a:rPr kumimoji="0" lang="en-US" sz="50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0B4183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62" y="685802"/>
            <a:ext cx="6742509" cy="2743199"/>
          </a:xfrm>
        </p:spPr>
        <p:txBody>
          <a:bodyPr anchor="ctr">
            <a:normAutofit/>
          </a:bodyPr>
          <a:lstStyle>
            <a:lvl1pPr algn="ctr">
              <a:defRPr sz="36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238" y="3886200"/>
            <a:ext cx="7514033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7" y="4775200"/>
            <a:ext cx="7514033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28573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7147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857216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4pPr>
            <a:lvl5pPr marL="1142954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5pPr>
            <a:lvl6pPr marL="1428693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6pPr>
            <a:lvl7pPr marL="1714431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7pPr>
            <a:lvl8pPr marL="2000170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8pPr>
            <a:lvl9pPr marL="2285909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45638516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685804"/>
            <a:ext cx="7514034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4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237" y="3505200"/>
            <a:ext cx="7514035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7" y="4343400"/>
            <a:ext cx="7514035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28573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7147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857216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4pPr>
            <a:lvl5pPr marL="1142954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5pPr>
            <a:lvl6pPr marL="1428693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6pPr>
            <a:lvl7pPr marL="1714431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7pPr>
            <a:lvl8pPr marL="2000170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8pPr>
            <a:lvl9pPr marL="2285909" indent="0">
              <a:buNone/>
              <a:defRPr sz="8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90654374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90593436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9495" y="685800"/>
            <a:ext cx="1327777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237" y="685800"/>
            <a:ext cx="6014807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4533957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515" y="1990726"/>
            <a:ext cx="7793037" cy="990600"/>
          </a:xfrm>
        </p:spPr>
        <p:txBody>
          <a:bodyPr/>
          <a:lstStyle>
            <a:lvl1pPr>
              <a:defRPr sz="3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63663" y="3944938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0" name="Rectangle 11"/>
          <p:cNvSpPr>
            <a:spLocks noChangeArrowheads="1"/>
          </p:cNvSpPr>
          <p:nvPr userDrawn="1"/>
        </p:nvSpPr>
        <p:spPr bwMode="auto">
          <a:xfrm flipV="1">
            <a:off x="201613" y="3011488"/>
            <a:ext cx="8693150" cy="55562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085ED"/>
              </a:buClr>
              <a:buSzPct val="55000"/>
              <a:buFont typeface="Wingdings" pitchFamily="2" charset="2"/>
              <a:buNone/>
              <a:tabLst/>
              <a:defRPr/>
            </a:pPr>
            <a:endParaRPr kumimoji="0" lang="en-US" sz="1667" b="0" i="0" u="none" strike="noStrike" kern="1200" cap="none" spc="0" normalizeH="0" baseline="0" noProof="0">
              <a:ln>
                <a:noFill/>
              </a:ln>
              <a:solidFill>
                <a:srgbClr val="0B4183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" y="6605589"/>
            <a:ext cx="2829261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marL="0" marR="0" lvl="0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50" b="0" i="0" u="none" strike="noStrike" kern="1200" cap="none" spc="0" normalizeH="0" baseline="0" noProof="0">
                <a:ln>
                  <a:noFill/>
                </a:ln>
                <a:solidFill>
                  <a:srgbClr val="0B4183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© 2013 A. Haeberlen, Z. Ives</a:t>
            </a:r>
            <a:endParaRPr kumimoji="0" lang="en-GB" sz="750" b="0" i="0" u="none" strike="noStrike" kern="1200" cap="none" spc="0" normalizeH="0" baseline="0" noProof="0">
              <a:ln>
                <a:noFill/>
              </a:ln>
              <a:solidFill>
                <a:srgbClr val="0B4183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01601" y="1"/>
            <a:ext cx="1515326" cy="6858001"/>
            <a:chOff x="1320800" y="0"/>
            <a:chExt cx="2436813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7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8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9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pic>
        <p:nvPicPr>
          <p:cNvPr id="20" name="Picture 19" descr="Penn shield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92203" y="157609"/>
            <a:ext cx="659107" cy="92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54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9B007E-8C7F-4E2E-BC7B-2A3A1679722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148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9CFE0C-32D0-48F6-B754-86DDD932679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17783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65F951-6F0A-4BC8-8E78-042EB20EDAB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4184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6627F7-2F2A-48BC-9DFD-9A2600CFA55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1126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2BFDD5-512B-4522-BA85-F72134273AE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499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058DFD-FDB4-43ED-A73B-376F2F66B10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5576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6AB476-D146-4EA7-B6A7-C7ED67CB090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4229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A0457E-5E49-4C84-A5ED-8D6AE6DEE17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8367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E47378-4043-40E8-88FD-3B9FC25ACA7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2022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185160-A181-4E5D-A8B9-6CC6B5BAC31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3452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71D89C-2CB1-4680-B533-FD01CA337ED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5240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9B007E-8C7F-4E2E-BC7B-2A3A1679722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6452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9CFE0C-32D0-48F6-B754-86DDD932679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0203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65F951-6F0A-4BC8-8E78-042EB20EDAB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364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6627F7-2F2A-48BC-9DFD-9A2600CFA55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3824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2BFDD5-512B-4522-BA85-F72134273AE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4547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058DFD-FDB4-43ED-A73B-376F2F66B10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6206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6AB476-D146-4EA7-B6A7-C7ED67CB0904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11067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A0457E-5E49-4C84-A5ED-8D6AE6DEE17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43198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E47378-4043-40E8-88FD-3B9FC25ACA7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26666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185160-A181-4E5D-A8B9-6CC6B5BAC31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6703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71D89C-2CB1-4680-B533-FD01CA337ED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4171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0"/>
          </p:nvPr>
        </p:nvSpPr>
        <p:spPr>
          <a:xfrm>
            <a:off x="457200" y="1449388"/>
            <a:ext cx="8229600" cy="4971416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032381"/>
                </a:solidFill>
                <a:latin typeface="Calibri"/>
                <a:cs typeface="Calibri"/>
              </a:defRPr>
            </a:lvl1pPr>
            <a:lvl2pPr>
              <a:defRPr sz="2400">
                <a:solidFill>
                  <a:srgbClr val="032381"/>
                </a:solidFill>
                <a:latin typeface="Calibri"/>
                <a:cs typeface="Calibri"/>
              </a:defRPr>
            </a:lvl2pPr>
            <a:lvl3pPr>
              <a:defRPr sz="1800" baseline="0">
                <a:solidFill>
                  <a:srgbClr val="032381"/>
                </a:solidFill>
                <a:latin typeface="Calibri"/>
                <a:cs typeface="Calibri"/>
              </a:defRPr>
            </a:lvl3pPr>
            <a:lvl4pPr>
              <a:defRPr sz="1600" baseline="0">
                <a:solidFill>
                  <a:srgbClr val="032381"/>
                </a:solidFill>
                <a:latin typeface="Calibri"/>
                <a:cs typeface="Calibri"/>
              </a:defRPr>
            </a:lvl4pPr>
            <a:lvl5pPr>
              <a:defRPr sz="1400" baseline="0">
                <a:solidFill>
                  <a:srgbClr val="032381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Sample text</a:t>
            </a:r>
          </a:p>
          <a:p>
            <a:pPr lvl="2"/>
            <a:r>
              <a:rPr lang="en-US" dirty="0"/>
              <a:t>Sample text</a:t>
            </a:r>
          </a:p>
          <a:p>
            <a:pPr lvl="3"/>
            <a:r>
              <a:rPr lang="en-US" dirty="0"/>
              <a:t>Sample text</a:t>
            </a:r>
          </a:p>
          <a:p>
            <a:pPr lvl="4"/>
            <a:r>
              <a:rPr lang="en-US" dirty="0"/>
              <a:t>Sample text</a:t>
            </a:r>
          </a:p>
          <a:p>
            <a:pPr lvl="1"/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l">
              <a:defRPr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63747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l">
              <a:defRPr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30159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81575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Calibri"/>
                <a:cs typeface="Calibr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1337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1"/>
                </a:solidFill>
                <a:latin typeface="Calibri"/>
                <a:cs typeface="Calibri"/>
              </a:defRPr>
            </a:lvl1pPr>
            <a:lvl2pPr marL="742950" indent="-285750">
              <a:buFont typeface="Arial"/>
              <a:buChar char="•"/>
              <a:defRPr sz="2000">
                <a:solidFill>
                  <a:schemeClr val="accent1"/>
                </a:solidFill>
                <a:latin typeface="Calibri"/>
                <a:cs typeface="Calibri"/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81575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Calibri"/>
                <a:cs typeface="Calibr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21337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1"/>
                </a:solidFill>
                <a:latin typeface="Calibri"/>
                <a:cs typeface="Calibri"/>
              </a:defRPr>
            </a:lvl1pPr>
            <a:lvl2pPr marL="742950" indent="-285750">
              <a:buFont typeface="Arial"/>
              <a:buChar char="•"/>
              <a:defRPr sz="2000">
                <a:solidFill>
                  <a:schemeClr val="accent1"/>
                </a:solidFill>
                <a:latin typeface="Calibri"/>
                <a:cs typeface="Calibri"/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Title 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l">
              <a:defRPr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86757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3518" y="1577474"/>
            <a:ext cx="4017956" cy="484333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1"/>
                </a:solidFill>
                <a:latin typeface="Calibri"/>
                <a:cs typeface="Calibri"/>
              </a:defRPr>
            </a:lvl1pPr>
            <a:lvl2pPr marL="742950" indent="-285750">
              <a:buFont typeface="Arial"/>
              <a:buChar char="•"/>
              <a:defRPr sz="2000">
                <a:solidFill>
                  <a:schemeClr val="accent1"/>
                </a:solidFill>
                <a:latin typeface="Calibri"/>
                <a:cs typeface="Calibri"/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4641540" y="1577474"/>
            <a:ext cx="4017956" cy="484333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1"/>
                </a:solidFill>
                <a:latin typeface="Calibri"/>
                <a:cs typeface="Calibri"/>
              </a:defRPr>
            </a:lvl1pPr>
            <a:lvl2pPr marL="742950" indent="-285750">
              <a:buFont typeface="Arial"/>
              <a:buChar char="•"/>
              <a:defRPr sz="2000">
                <a:solidFill>
                  <a:schemeClr val="accent1"/>
                </a:solidFill>
                <a:latin typeface="Calibri"/>
                <a:cs typeface="Calibri"/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itle 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l">
              <a:defRPr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14862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0gen_title_VERSION2_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10gen_title_VERSION2_2diffblue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3883" y="4768948"/>
            <a:ext cx="6400800" cy="1752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r">
              <a:buNone/>
              <a:defRPr sz="3200" baseline="0">
                <a:solidFill>
                  <a:schemeClr val="bg1"/>
                </a:solidFill>
                <a:effectLst>
                  <a:outerShdw blurRad="50800" dist="50800" dir="5400000" algn="tl" rotWithShape="0">
                    <a:schemeClr val="tx1"/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020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C5F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AEAE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53518" y="133643"/>
            <a:ext cx="8333281" cy="970671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aseline="0">
                <a:solidFill>
                  <a:schemeClr val="bg1"/>
                </a:solidFill>
                <a:effectLst>
                  <a:outerShdw blurRad="50800" dist="50800" dir="5400000" algn="tl" rotWithShape="0">
                    <a:schemeClr val="tx1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3271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C5F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AEAE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 userDrawn="1"/>
        </p:nvSpPr>
        <p:spPr>
          <a:xfrm>
            <a:off x="-423863" y="912813"/>
            <a:ext cx="3641726" cy="4565650"/>
          </a:xfrm>
          <a:prstGeom prst="roundRect">
            <a:avLst>
              <a:gd name="adj" fmla="val 8085"/>
            </a:avLst>
          </a:prstGeom>
          <a:solidFill>
            <a:srgbClr val="032381"/>
          </a:solidFill>
          <a:ln>
            <a:noFill/>
          </a:ln>
          <a:effectLst>
            <a:outerShdw blurRad="511175" dist="230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srgbClr val="EAEAE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6763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200400" y="6324600"/>
            <a:ext cx="24384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rgbClr val="496075"/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49607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 Copyright 2010 10gen Inc.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49607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97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7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12478-D9B7-4D0D-ADE5-62D5EFAA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8350" y="1093788"/>
            <a:ext cx="7707313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12003" name="Rectangle 3">
            <a:extLst>
              <a:ext uri="{FF2B5EF4-FFF2-40B4-BE49-F238E27FC236}">
                <a16:creationId xmlns:a16="http://schemas.microsoft.com/office/drawing/2014/main" id="{D2EB5033-CF44-472B-B77D-FAA18581E6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00206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0CFC8B2-2C6C-4CA4-9AFC-14298F0DD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512005" name="Text Box 5">
            <a:extLst>
              <a:ext uri="{FF2B5EF4-FFF2-40B4-BE49-F238E27FC236}">
                <a16:creationId xmlns:a16="http://schemas.microsoft.com/office/drawing/2014/main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44719" y="6613525"/>
            <a:ext cx="5180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30.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512006" name="Rectangle 6">
            <a:extLst>
              <a:ext uri="{FF2B5EF4-FFF2-40B4-BE49-F238E27FC236}">
                <a16:creationId xmlns:a16="http://schemas.microsoft.com/office/drawing/2014/main" id="{BFAC4B4C-D3C2-4A14-871E-CC7D45F07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5472E9A1-C06F-4393-872E-7F8100F91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362D880-06BD-4D02-876C-3226AC8E6F10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2147483646 h 61"/>
              <a:gd name="T2" fmla="*/ 2147483646 w 285"/>
              <a:gd name="T3" fmla="*/ 2147483646 h 61"/>
              <a:gd name="T4" fmla="*/ 2147483646 w 285"/>
              <a:gd name="T5" fmla="*/ 2147483646 h 61"/>
              <a:gd name="T6" fmla="*/ 2147483646 w 285"/>
              <a:gd name="T7" fmla="*/ 2147483646 h 61"/>
              <a:gd name="T8" fmla="*/ 2147483646 w 285"/>
              <a:gd name="T9" fmla="*/ 2147483646 h 61"/>
              <a:gd name="T10" fmla="*/ 2147483646 w 285"/>
              <a:gd name="T11" fmla="*/ 2147483646 h 61"/>
              <a:gd name="T12" fmla="*/ 2147483646 w 285"/>
              <a:gd name="T13" fmla="*/ 2147483646 h 61"/>
              <a:gd name="T14" fmla="*/ 2147483646 w 285"/>
              <a:gd name="T15" fmla="*/ 2147483646 h 61"/>
              <a:gd name="T16" fmla="*/ 2147483646 w 285"/>
              <a:gd name="T17" fmla="*/ 0 h 61"/>
              <a:gd name="T18" fmla="*/ 2147483646 w 285"/>
              <a:gd name="T19" fmla="*/ 0 h 61"/>
              <a:gd name="T20" fmla="*/ 2147483646 w 285"/>
              <a:gd name="T21" fmla="*/ 0 h 61"/>
              <a:gd name="T22" fmla="*/ 2147483646 w 285"/>
              <a:gd name="T23" fmla="*/ 0 h 61"/>
              <a:gd name="T24" fmla="*/ 2147483646 w 285"/>
              <a:gd name="T25" fmla="*/ 2147483646 h 61"/>
              <a:gd name="T26" fmla="*/ 2147483646 w 285"/>
              <a:gd name="T27" fmla="*/ 2147483646 h 61"/>
              <a:gd name="T28" fmla="*/ 2147483646 w 285"/>
              <a:gd name="T29" fmla="*/ 2147483646 h 61"/>
              <a:gd name="T30" fmla="*/ 2147483646 w 285"/>
              <a:gd name="T31" fmla="*/ 2147483646 h 61"/>
              <a:gd name="T32" fmla="*/ 2147483646 w 285"/>
              <a:gd name="T33" fmla="*/ 2147483646 h 61"/>
              <a:gd name="T34" fmla="*/ 2147483646 w 285"/>
              <a:gd name="T35" fmla="*/ 2147483646 h 61"/>
              <a:gd name="T36" fmla="*/ 2147483646 w 285"/>
              <a:gd name="T37" fmla="*/ 2147483646 h 61"/>
              <a:gd name="T38" fmla="*/ 2147483646 w 285"/>
              <a:gd name="T39" fmla="*/ 2147483646 h 61"/>
              <a:gd name="T40" fmla="*/ 2147483646 w 285"/>
              <a:gd name="T41" fmla="*/ 2147483646 h 61"/>
              <a:gd name="T42" fmla="*/ 2147483646 w 285"/>
              <a:gd name="T43" fmla="*/ 2147483646 h 61"/>
              <a:gd name="T44" fmla="*/ 2147483646 w 285"/>
              <a:gd name="T45" fmla="*/ 2147483646 h 61"/>
              <a:gd name="T46" fmla="*/ 2147483646 w 285"/>
              <a:gd name="T47" fmla="*/ 2147483646 h 61"/>
              <a:gd name="T48" fmla="*/ 2147483646 w 285"/>
              <a:gd name="T49" fmla="*/ 2147483646 h 61"/>
              <a:gd name="T50" fmla="*/ 2147483646 w 285"/>
              <a:gd name="T51" fmla="*/ 2147483646 h 61"/>
              <a:gd name="T52" fmla="*/ 2147483646 w 285"/>
              <a:gd name="T53" fmla="*/ 2147483646 h 61"/>
              <a:gd name="T54" fmla="*/ 2147483646 w 285"/>
              <a:gd name="T55" fmla="*/ 2147483646 h 61"/>
              <a:gd name="T56" fmla="*/ 2147483646 w 285"/>
              <a:gd name="T57" fmla="*/ 2147483646 h 61"/>
              <a:gd name="T58" fmla="*/ 2147483646 w 285"/>
              <a:gd name="T59" fmla="*/ 2147483646 h 61"/>
              <a:gd name="T60" fmla="*/ 2147483646 w 285"/>
              <a:gd name="T61" fmla="*/ 2147483646 h 61"/>
              <a:gd name="T62" fmla="*/ 2147483646 w 285"/>
              <a:gd name="T63" fmla="*/ 2147483646 h 61"/>
              <a:gd name="T64" fmla="*/ 2147483646 w 285"/>
              <a:gd name="T65" fmla="*/ 2147483646 h 61"/>
              <a:gd name="T66" fmla="*/ 2147483646 w 285"/>
              <a:gd name="T67" fmla="*/ 2147483646 h 61"/>
              <a:gd name="T68" fmla="*/ 2147483646 w 285"/>
              <a:gd name="T69" fmla="*/ 2147483646 h 61"/>
              <a:gd name="T70" fmla="*/ 2147483646 w 285"/>
              <a:gd name="T71" fmla="*/ 2147483646 h 61"/>
              <a:gd name="T72" fmla="*/ 2147483646 w 285"/>
              <a:gd name="T73" fmla="*/ 2147483646 h 61"/>
              <a:gd name="T74" fmla="*/ 2147483646 w 285"/>
              <a:gd name="T75" fmla="*/ 2147483646 h 61"/>
              <a:gd name="T76" fmla="*/ 2147483646 w 285"/>
              <a:gd name="T77" fmla="*/ 2147483646 h 61"/>
              <a:gd name="T78" fmla="*/ 2147483646 w 285"/>
              <a:gd name="T79" fmla="*/ 2147483646 h 61"/>
              <a:gd name="T80" fmla="*/ 2147483646 w 285"/>
              <a:gd name="T81" fmla="*/ 2147483646 h 61"/>
              <a:gd name="T82" fmla="*/ 2147483646 w 285"/>
              <a:gd name="T83" fmla="*/ 2147483646 h 61"/>
              <a:gd name="T84" fmla="*/ 2147483646 w 285"/>
              <a:gd name="T85" fmla="*/ 2147483646 h 61"/>
              <a:gd name="T86" fmla="*/ 2147483646 w 285"/>
              <a:gd name="T87" fmla="*/ 214748364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0" name="Picture 8" descr="Cover-6Ed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chemeClr val="folHlink"/>
        </a:buClr>
        <a:buSzPct val="95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938" y="157609"/>
            <a:ext cx="8176332" cy="7121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938" y="1083899"/>
            <a:ext cx="8176332" cy="5170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9491" y="6310317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B61BEF0D-F0BB-DE4B-95CE-6DB70DBA9567}" type="datetimeFigureOut">
              <a:rPr lang="en-US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8/26/2026</a:t>
            </a:fld>
            <a:endParaRPr lang="en-US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0939" y="6310317"/>
            <a:ext cx="67914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de-DE">
                <a:solidFill>
                  <a:srgbClr val="0B4183"/>
                </a:solidFill>
                <a:ea typeface="+mn-ea"/>
              </a:rPr>
              <a:t>University of Pennsylvania</a:t>
            </a:r>
            <a:endParaRPr lang="en-GB" dirty="0">
              <a:solidFill>
                <a:srgbClr val="0B4183"/>
              </a:solidFill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13895" y="6310317"/>
            <a:ext cx="413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 smtClean="0">
                <a:solidFill>
                  <a:srgbClr val="0B4183"/>
                </a:solidFill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‹#›</a:t>
            </a:fld>
            <a:endParaRPr lang="en-GB">
              <a:solidFill>
                <a:srgbClr val="0B4183"/>
              </a:solidFill>
              <a:ea typeface="+mn-ea"/>
            </a:endParaRPr>
          </a:p>
        </p:txBody>
      </p:sp>
      <p:sp>
        <p:nvSpPr>
          <p:cNvPr id="15" name="Rectangle 32"/>
          <p:cNvSpPr>
            <a:spLocks noChangeArrowheads="1"/>
          </p:cNvSpPr>
          <p:nvPr userDrawn="1"/>
        </p:nvSpPr>
        <p:spPr bwMode="auto">
          <a:xfrm>
            <a:off x="4384007" y="6366671"/>
            <a:ext cx="2764716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marL="0" marR="0" lvl="0" indent="0" algn="r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50" b="0" i="0" u="none" strike="noStrike" kern="1200" cap="none" spc="0" normalizeH="0" baseline="0" noProof="0" dirty="0">
                <a:ln>
                  <a:noFill/>
                </a:ln>
                <a:solidFill>
                  <a:srgbClr val="0B4183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© 2017-8 Z. Ives, S. Davidson, L. Ungar, C. Greenberg</a:t>
            </a:r>
            <a:endParaRPr kumimoji="0" lang="en-GB" sz="750" b="0" i="0" u="none" strike="noStrike" kern="1200" cap="none" spc="0" normalizeH="0" baseline="0" noProof="0" dirty="0">
              <a:ln>
                <a:noFill/>
              </a:ln>
              <a:solidFill>
                <a:srgbClr val="0B4183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481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</p:sldLayoutIdLst>
  <p:hf hdr="0" dt="0"/>
  <p:txStyles>
    <p:titleStyle>
      <a:lvl1pPr algn="ctr" defTabSz="285739" rtl="0" eaLnBrk="1" latinLnBrk="0" hangingPunct="1">
        <a:spcBef>
          <a:spcPct val="0"/>
        </a:spcBef>
        <a:buNone/>
        <a:defRPr sz="3200" kern="1200" cap="none">
          <a:ln w="3175" cmpd="sng">
            <a:noFill/>
          </a:ln>
          <a:solidFill>
            <a:schemeClr val="tx1"/>
          </a:solidFill>
          <a:effectLst/>
          <a:latin typeface="Franklin Gothic Demi" charset="0"/>
          <a:ea typeface="Franklin Gothic Demi" charset="0"/>
          <a:cs typeface="Franklin Gothic Demi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8587" indent="-178587" algn="l" defTabSz="285739" rtl="0" eaLnBrk="1" latinLnBrk="0" hangingPunct="1">
        <a:spcBef>
          <a:spcPct val="20000"/>
        </a:spcBef>
        <a:spcAft>
          <a:spcPts val="375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Constantia" charset="0"/>
          <a:ea typeface="Constantia" charset="0"/>
          <a:cs typeface="Constantia" charset="0"/>
        </a:defRPr>
      </a:lvl1pPr>
      <a:lvl2pPr marL="464326" indent="-178587" algn="l" defTabSz="285739" rtl="0" eaLnBrk="1" latinLnBrk="0" hangingPunct="1">
        <a:spcBef>
          <a:spcPct val="20000"/>
        </a:spcBef>
        <a:spcAft>
          <a:spcPts val="375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200" kern="1200" cap="none">
          <a:solidFill>
            <a:schemeClr val="tx1"/>
          </a:solidFill>
          <a:effectLst/>
          <a:latin typeface="Constantia" charset="0"/>
          <a:ea typeface="Constantia" charset="0"/>
          <a:cs typeface="Constantia" charset="0"/>
        </a:defRPr>
      </a:lvl2pPr>
      <a:lvl3pPr marL="750064" indent="-178587" algn="l" defTabSz="285739" rtl="0" eaLnBrk="1" latinLnBrk="0" hangingPunct="1">
        <a:spcBef>
          <a:spcPct val="20000"/>
        </a:spcBef>
        <a:spcAft>
          <a:spcPts val="375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Constantia" charset="0"/>
          <a:ea typeface="Constantia" charset="0"/>
          <a:cs typeface="Constantia" charset="0"/>
        </a:defRPr>
      </a:lvl3pPr>
      <a:lvl4pPr marL="964368" indent="-107152" algn="l" defTabSz="285739" rtl="0" eaLnBrk="1" latinLnBrk="0" hangingPunct="1">
        <a:spcBef>
          <a:spcPct val="20000"/>
        </a:spcBef>
        <a:spcAft>
          <a:spcPts val="375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Constantia" charset="0"/>
          <a:ea typeface="Constantia" charset="0"/>
          <a:cs typeface="Constantia" charset="0"/>
        </a:defRPr>
      </a:lvl4pPr>
      <a:lvl5pPr marL="1250107" indent="-107152" algn="l" defTabSz="285739" rtl="0" eaLnBrk="1" latinLnBrk="0" hangingPunct="1">
        <a:spcBef>
          <a:spcPct val="20000"/>
        </a:spcBef>
        <a:spcAft>
          <a:spcPts val="375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Constantia" charset="0"/>
          <a:ea typeface="Constantia" charset="0"/>
          <a:cs typeface="Constantia" charset="0"/>
        </a:defRPr>
      </a:lvl5pPr>
      <a:lvl6pPr marL="1571562" indent="-142869" algn="l" defTabSz="285739" rtl="0" eaLnBrk="1" latinLnBrk="0" hangingPunct="1">
        <a:spcBef>
          <a:spcPct val="20000"/>
        </a:spcBef>
        <a:spcAft>
          <a:spcPts val="375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87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1857301" indent="-142869" algn="l" defTabSz="285739" rtl="0" eaLnBrk="1" latinLnBrk="0" hangingPunct="1">
        <a:spcBef>
          <a:spcPct val="20000"/>
        </a:spcBef>
        <a:spcAft>
          <a:spcPts val="375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87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143039" indent="-142869" algn="l" defTabSz="285739" rtl="0" eaLnBrk="1" latinLnBrk="0" hangingPunct="1">
        <a:spcBef>
          <a:spcPct val="20000"/>
        </a:spcBef>
        <a:spcAft>
          <a:spcPts val="375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87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428778" indent="-142869" algn="l" defTabSz="285739" rtl="0" eaLnBrk="1" latinLnBrk="0" hangingPunct="1">
        <a:spcBef>
          <a:spcPct val="20000"/>
        </a:spcBef>
        <a:spcAft>
          <a:spcPts val="375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87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739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285739" algn="l" defTabSz="285739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2pPr>
      <a:lvl3pPr marL="571477" algn="l" defTabSz="285739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57216" algn="l" defTabSz="285739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42954" algn="l" defTabSz="285739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28693" algn="l" defTabSz="285739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714431" algn="l" defTabSz="285739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2000170" algn="l" defTabSz="285739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285909" algn="l" defTabSz="285739" rtl="0" eaLnBrk="1" latinLnBrk="0" hangingPunct="1"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9FE058-E24E-44D4-8AE6-4ED6084A3F1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467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9FE058-E24E-44D4-8AE6-4ED6084A3F1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8/26/2026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A4BC5-AE2A-401E-9EDD-DF8812A14A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85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gen_slide_VERSION2_2diffblue.jpg"/>
          <p:cNvPicPr>
            <a:picLocks noChangeAspect="1"/>
          </p:cNvPicPr>
          <p:nvPr userDrawn="1"/>
        </p:nvPicPr>
        <p:blipFill rotWithShape="1">
          <a:blip r:embed="rId10"/>
          <a:srcRect b="83198"/>
          <a:stretch/>
        </p:blipFill>
        <p:spPr>
          <a:xfrm>
            <a:off x="0" y="0"/>
            <a:ext cx="9144000" cy="1152525"/>
          </a:xfrm>
          <a:prstGeom prst="rect">
            <a:avLst/>
          </a:prstGeom>
          <a:effectLst>
            <a:outerShdw blurRad="3810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1"/>
          <p:cNvSpPr txBox="1">
            <a:spLocks/>
          </p:cNvSpPr>
          <p:nvPr userDrawn="1"/>
        </p:nvSpPr>
        <p:spPr>
          <a:xfrm>
            <a:off x="8534400" y="6492875"/>
            <a:ext cx="609600" cy="3651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D731F4-8689-4C9E-8DDF-5A7A4D1DB300}" type="slidenum">
              <a:rPr kumimoji="0" lang="en-US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3238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900" b="0" i="0" u="none" strike="noStrike" kern="1200" cap="none" spc="0" normalizeH="0" baseline="0" noProof="0">
              <a:ln>
                <a:noFill/>
              </a:ln>
              <a:solidFill>
                <a:srgbClr val="03238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8" name="Picture 4" descr="logo-mongodb-onwhite-1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88" y="6397625"/>
            <a:ext cx="1117600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20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lang="en-US" sz="2800" kern="120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" panose="020B0604020202020204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" panose="020B0604020202020204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" panose="020B0604020202020204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" panose="020B060402020202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" panose="020B060402020202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" panose="020B060402020202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" panose="020B060402020202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800">
          <a:solidFill>
            <a:srgbClr val="FFFFFF"/>
          </a:solidFill>
          <a:latin typeface="Arial" panose="020B0604020202020204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docs.google.com/file/d/0B7lNUaak0bK1encwYnBVUWZSWjA/edit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raph_theor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4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9.wmf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Helvetica" charset="0"/>
              </a:rPr>
              <a:t>The Many Shades of Data Representation</a:t>
            </a:r>
            <a:br>
              <a:rPr lang="en-US" dirty="0">
                <a:latin typeface="Helvetica" charset="0"/>
              </a:rPr>
            </a:br>
            <a:endParaRPr lang="en-US" dirty="0">
              <a:latin typeface="Helvetica" charset="0"/>
            </a:endParaRP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754188" y="-5603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0" y="355649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Helvetica" charset="0"/>
              </a:rPr>
              <a:t>AdHoc</a:t>
            </a:r>
            <a:endParaRPr lang="en-US" sz="2800" dirty="0">
              <a:latin typeface="Helvetica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charset="0"/>
              </a:rPr>
              <a:t>Relational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charset="0"/>
              </a:rPr>
              <a:t>Document markup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charset="0"/>
              </a:rPr>
              <a:t>XML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charset="0"/>
              </a:rPr>
              <a:t>JSON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charset="0"/>
              </a:rPr>
              <a:t>NoSQL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704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75" y="0"/>
            <a:ext cx="3438525" cy="487680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04" y="4663410"/>
            <a:ext cx="6667500" cy="20193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8948"/>
            <a:ext cx="6102220" cy="201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81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921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678815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71600" y="5967413"/>
            <a:ext cx="762000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Source: https://www.bietltools.com/tag/whats-the-difference-of-structured-and-unstructured-data/</a:t>
            </a:r>
          </a:p>
        </p:txBody>
      </p:sp>
    </p:spTree>
    <p:extLst>
      <p:ext uri="{BB962C8B-B14F-4D97-AF65-F5344CB8AC3E}">
        <p14:creationId xmlns:p14="http://schemas.microsoft.com/office/powerpoint/2010/main" val="3387418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Types of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Data can be broadly classified into four types: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rgbClr val="0070C0"/>
                </a:solidFill>
              </a:rPr>
              <a:t>Structured Data: 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Have a predefined model, which organizes data into a form that is relatively easy to store, process, retrieve </a:t>
            </a:r>
            <a:br>
              <a:rPr lang="en-US" dirty="0"/>
            </a:br>
            <a:r>
              <a:rPr lang="en-US" dirty="0"/>
              <a:t>and manage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E.g., relational data</a:t>
            </a:r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rgbClr val="0070C0"/>
                </a:solidFill>
              </a:rPr>
              <a:t>Unstructured Data: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Opposite of structured data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E.g., Flat binary files containing text, video or audio</a:t>
            </a:r>
          </a:p>
          <a:p>
            <a:pPr lvl="2">
              <a:buFont typeface="Wingdings" pitchFamily="2" charset="2"/>
              <a:buChar char="§"/>
            </a:pPr>
            <a:r>
              <a:rPr lang="en-US" u="sng" dirty="0"/>
              <a:t>Note</a:t>
            </a:r>
            <a:r>
              <a:rPr lang="en-US" dirty="0"/>
              <a:t>: data is not completely devoid of a structure (e.g., an audio file may still have an encoding structure and some metadata associated with it)</a:t>
            </a:r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6524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Types of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Data can be broadly classified into four types: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sz="2600" dirty="0">
                <a:solidFill>
                  <a:srgbClr val="0070C0"/>
                </a:solidFill>
              </a:rPr>
              <a:t>Dynamic Data: 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Data that changes relatively frequently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E.g., transactional entries in a financial database, user generated data online (e.g., tweets), sensor collected data (e.g., weather and machinery)</a:t>
            </a:r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marL="971550" lvl="1" indent="-514350">
              <a:buFont typeface="+mj-lt"/>
              <a:buAutoNum type="arabicPeriod" startAt="3"/>
            </a:pPr>
            <a:r>
              <a:rPr lang="en-US" sz="2600" dirty="0">
                <a:solidFill>
                  <a:srgbClr val="0070C0"/>
                </a:solidFill>
              </a:rPr>
              <a:t>Static Data: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Opposite of dynamic data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E.g., Medical imaging data from MRI or CT scans</a:t>
            </a:r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2322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4375" y="416055"/>
            <a:ext cx="8077200" cy="609600"/>
          </a:xfrm>
        </p:spPr>
        <p:txBody>
          <a:bodyPr/>
          <a:lstStyle/>
          <a:p>
            <a:r>
              <a:rPr lang="en-US" altLang="en-US" dirty="0"/>
              <a:t>Some Facts about Web x.0 and Big Data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773084" y="1866122"/>
            <a:ext cx="7702579" cy="4131453"/>
          </a:xfrm>
        </p:spPr>
        <p:txBody>
          <a:bodyPr/>
          <a:lstStyle/>
          <a:p>
            <a:r>
              <a:rPr lang="en-US" altLang="en-US" sz="2400" u="sng" dirty="0"/>
              <a:t>Twitter</a:t>
            </a:r>
            <a:r>
              <a:rPr lang="en-US" altLang="en-US" sz="2400" dirty="0"/>
              <a:t>: 350 million monthly active users and 500 million Tweets are sent per day,</a:t>
            </a:r>
          </a:p>
          <a:p>
            <a:r>
              <a:rPr lang="en-US" altLang="en-US" sz="2400" u="sng" dirty="0"/>
              <a:t>Facebook</a:t>
            </a:r>
            <a:r>
              <a:rPr lang="en-US" altLang="en-US" sz="2400" dirty="0"/>
              <a:t>: over 1 billion monthly users and faces 3 million message per 20 minute</a:t>
            </a:r>
          </a:p>
          <a:p>
            <a:r>
              <a:rPr lang="en-US" altLang="en-US" sz="2400" u="sng" dirty="0"/>
              <a:t>Instagram</a:t>
            </a:r>
            <a:r>
              <a:rPr lang="en-US" altLang="en-US" sz="2400" dirty="0"/>
              <a:t>: 200 Million Monthly Active Users and 1.6 Billion Likes and 60 Million Photos shared every day</a:t>
            </a:r>
          </a:p>
          <a:p>
            <a:pPr lvl="1"/>
            <a:endParaRPr lang="en-US" altLang="en-US" sz="2100" dirty="0"/>
          </a:p>
        </p:txBody>
      </p:sp>
    </p:spTree>
    <p:extLst>
      <p:ext uri="{BB962C8B-B14F-4D97-AF65-F5344CB8AC3E}">
        <p14:creationId xmlns:p14="http://schemas.microsoft.com/office/powerpoint/2010/main" val="3271137002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C8B0F-0DD0-C44F-A1D4-4403B3EF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2" y="0"/>
            <a:ext cx="8353425" cy="9302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Not all data is structured</a:t>
            </a:r>
          </a:p>
        </p:txBody>
      </p:sp>
      <p:pic>
        <p:nvPicPr>
          <p:cNvPr id="1433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498" y="1407368"/>
            <a:ext cx="6050902" cy="4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2200" y="5638800"/>
            <a:ext cx="62484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Source: https://www.datamation.com/big-data/structured-vs-unstructured-data.html</a:t>
            </a:r>
          </a:p>
        </p:txBody>
      </p:sp>
    </p:spTree>
    <p:extLst>
      <p:ext uri="{BB962C8B-B14F-4D97-AF65-F5344CB8AC3E}">
        <p14:creationId xmlns:p14="http://schemas.microsoft.com/office/powerpoint/2010/main" val="1546423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048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762000"/>
            <a:ext cx="7558087" cy="537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84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Brief DB History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828675" y="2057400"/>
            <a:ext cx="7486650" cy="3943350"/>
          </a:xfrm>
        </p:spPr>
        <p:txBody>
          <a:bodyPr/>
          <a:lstStyle/>
          <a:p>
            <a:r>
              <a:rPr lang="en-US" altLang="en-US" sz="2400"/>
              <a:t>Early 1970s</a:t>
            </a:r>
          </a:p>
          <a:p>
            <a:pPr lvl="1"/>
            <a:r>
              <a:rPr lang="en-US" altLang="en-US" sz="2100"/>
              <a:t>Many database systems</a:t>
            </a:r>
          </a:p>
          <a:p>
            <a:pPr lvl="1"/>
            <a:r>
              <a:rPr lang="en-US" altLang="en-US" sz="2100"/>
              <a:t>Incompatible, exposing many implementation details</a:t>
            </a:r>
          </a:p>
          <a:p>
            <a:r>
              <a:rPr lang="en-US" altLang="en-US" sz="2400"/>
              <a:t>Then </a:t>
            </a:r>
            <a:r>
              <a:rPr lang="en-US" altLang="en-US" sz="2400" b="1"/>
              <a:t>Ted Codd</a:t>
            </a:r>
            <a:r>
              <a:rPr lang="en-US" altLang="en-US" sz="2400"/>
              <a:t> came along</a:t>
            </a:r>
          </a:p>
          <a:p>
            <a:pPr lvl="1"/>
            <a:r>
              <a:rPr lang="en-US" altLang="en-US" sz="2100"/>
              <a:t>Relational model</a:t>
            </a:r>
          </a:p>
          <a:p>
            <a:pPr lvl="1"/>
            <a:r>
              <a:rPr lang="en-US" altLang="en-US" sz="2100"/>
              <a:t>Structured Query Language (SQL)</a:t>
            </a:r>
          </a:p>
          <a:p>
            <a:pPr lvl="1"/>
            <a:r>
              <a:rPr lang="en-US" altLang="en-US" sz="2100"/>
              <a:t>Implementation differences became irrelevant</a:t>
            </a:r>
          </a:p>
          <a:p>
            <a:pPr lvl="1"/>
            <a:r>
              <a:rPr lang="en-US" altLang="en-US" sz="2100"/>
              <a:t>A few major DB systems dominated the market</a:t>
            </a:r>
          </a:p>
        </p:txBody>
      </p:sp>
      <p:pic>
        <p:nvPicPr>
          <p:cNvPr id="11268" name="Picture 5" descr="Edgar F Cod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3276600"/>
            <a:ext cx="142875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824465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Database Evolution Timeline</a:t>
            </a:r>
          </a:p>
        </p:txBody>
      </p:sp>
      <p:pic>
        <p:nvPicPr>
          <p:cNvPr id="21507" name="Picture 2" descr="http://www.benstopford.com/wp-content/uploads/2012/06/DB-NoSQL-History-300x2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66888"/>
            <a:ext cx="5181600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90990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25438" y="419100"/>
            <a:ext cx="8651875" cy="1104900"/>
          </a:xfrm>
        </p:spPr>
        <p:txBody>
          <a:bodyPr/>
          <a:lstStyle/>
          <a:p>
            <a:r>
              <a:rPr lang="en-US" altLang="en-US" dirty="0"/>
              <a:t>Data Management Systems Landscape Nowadays</a:t>
            </a:r>
          </a:p>
        </p:txBody>
      </p:sp>
      <p:pic>
        <p:nvPicPr>
          <p:cNvPr id="1536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1860550"/>
            <a:ext cx="160655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38" y="1911350"/>
            <a:ext cx="160655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3060700"/>
            <a:ext cx="5651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3435350"/>
            <a:ext cx="12573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974850"/>
            <a:ext cx="1522413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3438525"/>
            <a:ext cx="1408112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3584575"/>
            <a:ext cx="1979613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3706813"/>
            <a:ext cx="10287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4268788"/>
            <a:ext cx="2286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10" descr="https://encrypted-tbn3.gstatic.com/images?q=tbn:ANd9GcSazRmW0mlDyAtPw5_8xwkgjAI8bBX0O1hlDEh91TW2Lw3BIQviOw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938" y="4130675"/>
            <a:ext cx="120808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Picture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488" y="4300538"/>
            <a:ext cx="16716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50" y="4448175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4932363"/>
            <a:ext cx="992188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6" name="Picture 2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38" y="4992688"/>
            <a:ext cx="17684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7" name="Picture 2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5391150"/>
            <a:ext cx="6064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8" name="Picture 2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5180013"/>
            <a:ext cx="1843088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9" name="Picture 2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1925638"/>
            <a:ext cx="1771650" cy="144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22" descr="https://encrypted-tbn3.gstatic.com/images?q=tbn:ANd9GcTfZsbhCLfrNEdw1RzBrpjR96ZKSFQ2osLRqviixN0UDLLH7MMI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588" y="2767013"/>
            <a:ext cx="24717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3352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00399" y="205273"/>
            <a:ext cx="8077200" cy="960341"/>
          </a:xfrm>
        </p:spPr>
        <p:txBody>
          <a:bodyPr/>
          <a:lstStyle/>
          <a:p>
            <a:r>
              <a:rPr lang="en-US" altLang="en-US" dirty="0"/>
              <a:t>Somebody, Please, Bring Some Order to This Madness – Cont’d</a:t>
            </a:r>
          </a:p>
        </p:txBody>
      </p:sp>
      <p:pic>
        <p:nvPicPr>
          <p:cNvPr id="16387" name="Picture 2" descr="http://www.daneshjooyar.com/wp-content/uploads/NoSQL.jpg-t201309090223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" t="21333" r="3987" b="4820"/>
          <a:stretch>
            <a:fillRect/>
          </a:stretch>
        </p:blipFill>
        <p:spPr bwMode="auto">
          <a:xfrm>
            <a:off x="1828800" y="2057400"/>
            <a:ext cx="5334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298546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19060" y="205273"/>
            <a:ext cx="8077200" cy="1090969"/>
          </a:xfrm>
        </p:spPr>
        <p:txBody>
          <a:bodyPr/>
          <a:lstStyle/>
          <a:p>
            <a:r>
              <a:rPr lang="en-US" altLang="en-US" dirty="0"/>
              <a:t>Somebody, Please, Bring Some Order to This Madness – Cont’d</a:t>
            </a:r>
          </a:p>
        </p:txBody>
      </p:sp>
      <p:pic>
        <p:nvPicPr>
          <p:cNvPr id="17411" name="Picture 2" descr="http://media.bestofmicro.com/Z/L/383601/original/nosql-databas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71638"/>
            <a:ext cx="4572000" cy="474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Content Placeholder 2"/>
          <p:cNvSpPr>
            <a:spLocks noGrp="1"/>
          </p:cNvSpPr>
          <p:nvPr>
            <p:ph sz="half" idx="1"/>
          </p:nvPr>
        </p:nvSpPr>
        <p:spPr>
          <a:xfrm>
            <a:off x="506413" y="2057400"/>
            <a:ext cx="3455987" cy="3429000"/>
          </a:xfrm>
        </p:spPr>
        <p:txBody>
          <a:bodyPr/>
          <a:lstStyle/>
          <a:p>
            <a:r>
              <a:rPr lang="en-US" altLang="en-US" dirty="0"/>
              <a:t>NoSQL Data(base) Management Systems</a:t>
            </a:r>
          </a:p>
        </p:txBody>
      </p:sp>
    </p:spTree>
    <p:extLst>
      <p:ext uri="{BB962C8B-B14F-4D97-AF65-F5344CB8AC3E}">
        <p14:creationId xmlns:p14="http://schemas.microsoft.com/office/powerpoint/2010/main" val="3316549655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2"/>
          <p:cNvSpPr>
            <a:spLocks noGrp="1"/>
          </p:cNvSpPr>
          <p:nvPr>
            <p:ph type="title"/>
          </p:nvPr>
        </p:nvSpPr>
        <p:spPr>
          <a:xfrm>
            <a:off x="768350" y="117475"/>
            <a:ext cx="8077200" cy="992868"/>
          </a:xfrm>
        </p:spPr>
        <p:txBody>
          <a:bodyPr/>
          <a:lstStyle/>
          <a:p>
            <a:r>
              <a:rPr lang="en-US" altLang="en-US" dirty="0"/>
              <a:t>Somebody, Please, Bring Some Order to This Madness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half" idx="1"/>
          </p:nvPr>
        </p:nvSpPr>
        <p:spPr>
          <a:xfrm>
            <a:off x="76200" y="2057400"/>
            <a:ext cx="3352800" cy="3429000"/>
          </a:xfrm>
        </p:spPr>
        <p:txBody>
          <a:bodyPr/>
          <a:lstStyle/>
          <a:p>
            <a:r>
              <a:rPr lang="en-US" altLang="en-US" sz="2000" dirty="0"/>
              <a:t>Different Interfaces</a:t>
            </a:r>
          </a:p>
          <a:p>
            <a:r>
              <a:rPr lang="en-US" altLang="en-US" sz="2000" dirty="0"/>
              <a:t>Different hardware support</a:t>
            </a:r>
          </a:p>
          <a:p>
            <a:r>
              <a:rPr lang="en-US" altLang="en-US" sz="2000" dirty="0"/>
              <a:t>Different application support</a:t>
            </a:r>
          </a:p>
          <a:p>
            <a:r>
              <a:rPr lang="en-US" altLang="en-US" sz="2000" dirty="0"/>
              <a:t>Lack of Uniformity</a:t>
            </a:r>
          </a:p>
        </p:txBody>
      </p:sp>
      <p:pic>
        <p:nvPicPr>
          <p:cNvPr id="18436" name="Picture 4" descr="http://www.infoq.com/resource/articles/State-of-NoSQL/en/resources/7fig2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893888"/>
            <a:ext cx="5638800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3"/>
          <p:cNvSpPr>
            <a:spLocks noChangeArrowheads="1"/>
          </p:cNvSpPr>
          <p:nvPr/>
        </p:nvSpPr>
        <p:spPr bwMode="auto">
          <a:xfrm>
            <a:off x="4038600" y="6107113"/>
            <a:ext cx="5305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Source: http://www.infoq.com/articles/State-of-NoSQL</a:t>
            </a:r>
          </a:p>
        </p:txBody>
      </p:sp>
    </p:spTree>
    <p:extLst>
      <p:ext uri="{BB962C8B-B14F-4D97-AF65-F5344CB8AC3E}">
        <p14:creationId xmlns:p14="http://schemas.microsoft.com/office/powerpoint/2010/main" val="142027505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9459" name="Picture 2" descr="https://blogs.the451group.com/information_management/files/2014/03/data_ma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51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2971800" y="1752600"/>
            <a:ext cx="4267200" cy="1295400"/>
          </a:xfrm>
          <a:prstGeom prst="roundRect">
            <a:avLst/>
          </a:prstGeom>
          <a:solidFill>
            <a:srgbClr val="FFFF00">
              <a:alpha val="28000"/>
            </a:srgbClr>
          </a:solidFill>
          <a:ln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6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Additional Resources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/>
              <a:t>Tutorial by C. Mohan, An In-Depth Look at Modern Database Systems</a:t>
            </a:r>
          </a:p>
          <a:p>
            <a:r>
              <a:rPr lang="en-US" altLang="en-US" sz="2000" dirty="0">
                <a:hlinkClick r:id="rId2"/>
              </a:rPr>
              <a:t>https://docs.google.com/file/d/0B7lNUaak0bK1encwYnBVUWZSWjA/edit</a:t>
            </a:r>
            <a:endParaRPr lang="en-US" altLang="en-US" sz="2000" dirty="0"/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2253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399" y="3769567"/>
            <a:ext cx="2367319" cy="284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1143000" y="4373563"/>
            <a:ext cx="45720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Seven Databases in Seven Weeks: A Guide to Modern Databases and the NoSQL Movement</a:t>
            </a:r>
          </a:p>
        </p:txBody>
      </p:sp>
    </p:spTree>
    <p:extLst>
      <p:ext uri="{BB962C8B-B14F-4D97-AF65-F5344CB8AC3E}">
        <p14:creationId xmlns:p14="http://schemas.microsoft.com/office/powerpoint/2010/main" val="2532727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Data Models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5663" y="1092200"/>
            <a:ext cx="7435850" cy="5584825"/>
          </a:xfrm>
        </p:spPr>
        <p:txBody>
          <a:bodyPr/>
          <a:lstStyle/>
          <a:p>
            <a:r>
              <a:rPr lang="en-US" altLang="en-US" sz="2400" dirty="0"/>
              <a:t>A collection of tools for describing 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Data 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Data relationships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Data semantics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Data constraints</a:t>
            </a:r>
          </a:p>
          <a:p>
            <a:r>
              <a:rPr lang="en-US" altLang="en-US" sz="2400" b="1" dirty="0"/>
              <a:t>Relational model</a:t>
            </a:r>
          </a:p>
          <a:p>
            <a:r>
              <a:rPr lang="en-US" altLang="en-US" sz="2400" b="1" dirty="0"/>
              <a:t>Entity-Relationship data model </a:t>
            </a:r>
            <a:r>
              <a:rPr lang="en-US" altLang="en-US" sz="2400" dirty="0"/>
              <a:t>(mainly for database design) </a:t>
            </a:r>
          </a:p>
          <a:p>
            <a:r>
              <a:rPr lang="en-US" altLang="en-US" sz="2400" dirty="0"/>
              <a:t>Object-based data models (Object-oriented and Object-relational)</a:t>
            </a:r>
          </a:p>
          <a:p>
            <a:r>
              <a:rPr lang="en-US" altLang="en-US" sz="2400" dirty="0" err="1"/>
              <a:t>Semistructured</a:t>
            </a:r>
            <a:r>
              <a:rPr lang="en-US" altLang="en-US" sz="2400" dirty="0"/>
              <a:t> data model  (XML, JSON)</a:t>
            </a:r>
          </a:p>
          <a:p>
            <a:r>
              <a:rPr lang="en-US" altLang="en-US" sz="2400" dirty="0"/>
              <a:t>Graph Databases</a:t>
            </a:r>
          </a:p>
          <a:p>
            <a:pPr lvl="1"/>
            <a:r>
              <a:rPr lang="en-US" dirty="0"/>
              <a:t>based on the mathematical principle of </a:t>
            </a:r>
            <a:r>
              <a:rPr lang="en-US" dirty="0">
                <a:hlinkClick r:id="rId3"/>
              </a:rPr>
              <a:t>graph theory</a:t>
            </a:r>
            <a:r>
              <a:rPr lang="en-US" dirty="0"/>
              <a:t>.</a:t>
            </a:r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4271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Relational Data Model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4806" y="2029243"/>
            <a:ext cx="8072465" cy="3824369"/>
          </a:xfrm>
        </p:spPr>
        <p:txBody>
          <a:bodyPr>
            <a:normAutofit lnSpcReduction="10000"/>
          </a:bodyPr>
          <a:lstStyle/>
          <a:p>
            <a:pPr marL="231775" indent="-231775">
              <a:lnSpc>
                <a:spcPct val="90000"/>
              </a:lnSpc>
              <a:buNone/>
            </a:pPr>
            <a:r>
              <a:rPr lang="en-US" sz="2400" dirty="0"/>
              <a:t>It all began with a breakthrough paper by E.F. </a:t>
            </a:r>
            <a:r>
              <a:rPr lang="en-US" sz="2400" dirty="0" err="1"/>
              <a:t>Codd</a:t>
            </a:r>
            <a:r>
              <a:rPr lang="en-US" sz="2400" dirty="0"/>
              <a:t> in 1970:</a:t>
            </a:r>
          </a:p>
          <a:p>
            <a:pPr marL="231775" indent="-231775">
              <a:lnSpc>
                <a:spcPct val="90000"/>
              </a:lnSpc>
              <a:buNone/>
            </a:pPr>
            <a:r>
              <a:rPr lang="en-US" sz="2400" dirty="0"/>
              <a:t>“A relational model of data for large shared data banks”.</a:t>
            </a:r>
          </a:p>
          <a:p>
            <a:pPr marL="231775" indent="-231775">
              <a:lnSpc>
                <a:spcPct val="90000"/>
              </a:lnSpc>
              <a:buNone/>
            </a:pPr>
            <a:r>
              <a:rPr lang="en-US" sz="2400" dirty="0"/>
              <a:t>Communications of the ACM 13 (6):  377</a:t>
            </a:r>
          </a:p>
          <a:p>
            <a:pPr marL="231775" indent="-231775">
              <a:lnSpc>
                <a:spcPct val="90000"/>
              </a:lnSpc>
              <a:buNone/>
            </a:pPr>
            <a:r>
              <a:rPr lang="en-US" sz="2400" dirty="0" err="1"/>
              <a:t>Codd’s</a:t>
            </a:r>
            <a:r>
              <a:rPr lang="en-US" sz="2400" dirty="0"/>
              <a:t> insights:</a:t>
            </a:r>
          </a:p>
          <a:p>
            <a:pPr marL="633413" lvl="1" indent="-287338">
              <a:lnSpc>
                <a:spcPct val="90000"/>
              </a:lnSpc>
            </a:pPr>
            <a:r>
              <a:rPr lang="en-US" sz="2000" dirty="0"/>
              <a:t>Separate physical implementation from logical</a:t>
            </a:r>
          </a:p>
          <a:p>
            <a:pPr marL="633413" lvl="1" indent="-287338">
              <a:lnSpc>
                <a:spcPct val="90000"/>
              </a:lnSpc>
            </a:pPr>
            <a:r>
              <a:rPr lang="en-US" sz="2000" dirty="0"/>
              <a:t>Model the data </a:t>
            </a:r>
            <a:r>
              <a:rPr lang="en-US" sz="2000" dirty="0">
                <a:solidFill>
                  <a:srgbClr val="990000"/>
                </a:solidFill>
              </a:rPr>
              <a:t>independently</a:t>
            </a:r>
            <a:r>
              <a:rPr lang="en-US" sz="2000" dirty="0"/>
              <a:t> from how it will be used (accessed, printed, etc.)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Describe the data </a:t>
            </a:r>
            <a:r>
              <a:rPr lang="en-US" sz="1800" dirty="0">
                <a:solidFill>
                  <a:srgbClr val="990000"/>
                </a:solidFill>
              </a:rPr>
              <a:t>minimally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990000"/>
                </a:solidFill>
              </a:rPr>
              <a:t>mathematically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Use standard mathematical (logical) operations over the data – these are the </a:t>
            </a:r>
            <a:r>
              <a:rPr lang="en-US" sz="1800" dirty="0">
                <a:solidFill>
                  <a:srgbClr val="990000"/>
                </a:solidFill>
              </a:rPr>
              <a:t>relational calculus</a:t>
            </a:r>
            <a:r>
              <a:rPr lang="en-US" sz="1800" dirty="0"/>
              <a:t> (~ SQL) or </a:t>
            </a:r>
            <a:r>
              <a:rPr lang="en-US" sz="1800" dirty="0">
                <a:solidFill>
                  <a:srgbClr val="990000"/>
                </a:solidFill>
              </a:rPr>
              <a:t>relational algebra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6127" y="571500"/>
            <a:ext cx="988911" cy="117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2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67EE0-3545-43E1-B019-80BE9072B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50" y="117475"/>
            <a:ext cx="8077200" cy="908892"/>
          </a:xfrm>
        </p:spPr>
        <p:txBody>
          <a:bodyPr/>
          <a:lstStyle/>
          <a:p>
            <a:r>
              <a:rPr lang="en-US" dirty="0"/>
              <a:t>What are Codd’s Basic</a:t>
            </a:r>
            <a:br>
              <a:rPr lang="en-US" dirty="0"/>
            </a:br>
            <a:r>
              <a:rPr lang="en-US" dirty="0"/>
              <a:t>Operations?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C2DD6-F21E-4776-8D05-CD241BA8A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819" y="1476343"/>
            <a:ext cx="8221756" cy="4903787"/>
          </a:xfrm>
        </p:spPr>
        <p:txBody>
          <a:bodyPr>
            <a:noAutofit/>
          </a:bodyPr>
          <a:lstStyle/>
          <a:p>
            <a:r>
              <a:rPr lang="en-US" sz="2400" dirty="0"/>
              <a:t>A </a:t>
            </a:r>
            <a:r>
              <a:rPr lang="en-US" sz="2400" b="1" dirty="0"/>
              <a:t>relation</a:t>
            </a:r>
            <a:r>
              <a:rPr lang="en-US" sz="2400" dirty="0"/>
              <a:t> is a set of </a:t>
            </a:r>
            <a:r>
              <a:rPr lang="en-US" sz="2400" b="1" dirty="0"/>
              <a:t>tuples</a:t>
            </a:r>
            <a:r>
              <a:rPr lang="en-US" sz="2400" dirty="0"/>
              <a:t> with the same </a:t>
            </a:r>
            <a:r>
              <a:rPr lang="en-US" sz="2400" b="1" dirty="0"/>
              <a:t>schema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The </a:t>
            </a:r>
            <a:r>
              <a:rPr lang="en-US" sz="2400" b="1" dirty="0"/>
              <a:t>relational algebra</a:t>
            </a:r>
            <a:r>
              <a:rPr lang="en-US" sz="2400" dirty="0"/>
              <a:t>:</a:t>
            </a:r>
          </a:p>
          <a:p>
            <a:pPr lvl="1"/>
            <a:r>
              <a:rPr lang="en-US" sz="2400" dirty="0"/>
              <a:t>Select items from a set, based on a predicate</a:t>
            </a:r>
          </a:p>
          <a:p>
            <a:pPr lvl="1"/>
            <a:r>
              <a:rPr lang="en-US" sz="2400" dirty="0"/>
              <a:t>Project / map tuples based on a subset of their attributes</a:t>
            </a:r>
          </a:p>
          <a:p>
            <a:pPr lvl="1"/>
            <a:r>
              <a:rPr lang="en-US" sz="2400" dirty="0"/>
              <a:t>Join tuples from two relations based on a predicate over their relationships</a:t>
            </a:r>
          </a:p>
          <a:p>
            <a:pPr lvl="1"/>
            <a:r>
              <a:rPr lang="en-US" sz="2400" dirty="0"/>
              <a:t>Union tuples from two different sets</a:t>
            </a:r>
          </a:p>
          <a:p>
            <a:pPr lvl="1"/>
            <a:r>
              <a:rPr lang="en-US" sz="2400" dirty="0"/>
              <a:t>Group tuples by a subset of their fields, and compute an </a:t>
            </a:r>
            <a:r>
              <a:rPr lang="en-US" sz="2400" b="1" dirty="0"/>
              <a:t>aggregate</a:t>
            </a:r>
            <a:r>
              <a:rPr lang="en-US" sz="2400" dirty="0"/>
              <a:t> over the other fields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CF6509-4CB7-45E2-B7D0-6E8E7B2F0F0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3802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741101" y="286869"/>
            <a:ext cx="8077200" cy="935384"/>
          </a:xfrm>
        </p:spPr>
        <p:txBody>
          <a:bodyPr/>
          <a:lstStyle/>
          <a:p>
            <a:r>
              <a:rPr lang="en-US" sz="3200" dirty="0"/>
              <a:t>Optimization was key to adoption of relational systems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1346" y="1877481"/>
            <a:ext cx="7514035" cy="376267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dirty="0"/>
              <a:t>There was a gap between the breakthrough idea and commercial adoption</a:t>
            </a:r>
          </a:p>
          <a:p>
            <a:pPr marL="819139" lvl="1" indent="-533400">
              <a:lnSpc>
                <a:spcPct val="90000"/>
              </a:lnSpc>
            </a:pPr>
            <a:r>
              <a:rPr lang="en-US" sz="1800" dirty="0" err="1"/>
              <a:t>Codd’s</a:t>
            </a:r>
            <a:r>
              <a:rPr lang="en-US" sz="1800" dirty="0"/>
              <a:t> original work:  1969-70</a:t>
            </a:r>
          </a:p>
          <a:p>
            <a:pPr marL="819139" lvl="1" indent="-533400">
              <a:lnSpc>
                <a:spcPct val="90000"/>
              </a:lnSpc>
            </a:pPr>
            <a:r>
              <a:rPr lang="en-US" sz="1800" dirty="0"/>
              <a:t>Earliest relational database research:  ~1976</a:t>
            </a:r>
          </a:p>
          <a:p>
            <a:pPr marL="819139" lvl="1" indent="-533400">
              <a:lnSpc>
                <a:spcPct val="90000"/>
              </a:lnSpc>
            </a:pPr>
            <a:r>
              <a:rPr lang="en-US" sz="1800" dirty="0"/>
              <a:t>Oracle “2.0”: 1979</a:t>
            </a:r>
          </a:p>
          <a:p>
            <a:pPr marL="231775" indent="-231775">
              <a:lnSpc>
                <a:spcPct val="90000"/>
              </a:lnSpc>
            </a:pPr>
            <a:r>
              <a:rPr lang="en-US" sz="2000" dirty="0"/>
              <a:t>Key to success was optimization</a:t>
            </a:r>
          </a:p>
          <a:p>
            <a:pPr marL="819139" lvl="1" indent="-533400">
              <a:lnSpc>
                <a:spcPct val="90000"/>
              </a:lnSpc>
            </a:pPr>
            <a:r>
              <a:rPr lang="en-US" sz="1800" dirty="0"/>
              <a:t>Indexing</a:t>
            </a:r>
          </a:p>
          <a:p>
            <a:pPr marL="819139" lvl="1" indent="-533400">
              <a:lnSpc>
                <a:spcPct val="90000"/>
              </a:lnSpc>
            </a:pPr>
            <a:r>
              <a:rPr lang="en-US" sz="1800" dirty="0"/>
              <a:t>Optimization based on rewriting queries</a:t>
            </a:r>
          </a:p>
          <a:p>
            <a:pPr marL="819139" lvl="1" indent="-533400">
              <a:lnSpc>
                <a:spcPct val="90000"/>
              </a:lnSpc>
            </a:pPr>
            <a:r>
              <a:rPr lang="en-US" sz="1800" dirty="0"/>
              <a:t>Optimizing joins</a:t>
            </a:r>
          </a:p>
          <a:p>
            <a:pPr marL="819139" lvl="1" indent="-533400">
              <a:lnSpc>
                <a:spcPct val="90000"/>
              </a:lnSpc>
            </a:pPr>
            <a:r>
              <a:rPr lang="en-US" sz="1800" dirty="0"/>
              <a:t>“Materialized views” – precomputed, </a:t>
            </a:r>
            <a:br>
              <a:rPr lang="en-US" sz="1800" dirty="0"/>
            </a:br>
            <a:r>
              <a:rPr lang="en-US" sz="1800" dirty="0"/>
              <a:t>always-updated tables derived from others</a:t>
            </a:r>
          </a:p>
        </p:txBody>
      </p:sp>
    </p:spTree>
    <p:extLst>
      <p:ext uri="{BB962C8B-B14F-4D97-AF65-F5344CB8AC3E}">
        <p14:creationId xmlns:p14="http://schemas.microsoft.com/office/powerpoint/2010/main" val="1475218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Relational Model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14388" y="1093788"/>
            <a:ext cx="7661275" cy="896937"/>
          </a:xfrm>
        </p:spPr>
        <p:txBody>
          <a:bodyPr/>
          <a:lstStyle/>
          <a:p>
            <a:r>
              <a:rPr lang="en-US" altLang="en-US" dirty="0"/>
              <a:t>Example of tabular data in the relational model</a:t>
            </a:r>
          </a:p>
        </p:txBody>
      </p:sp>
      <p:sp>
        <p:nvSpPr>
          <p:cNvPr id="44036" name="Line 31"/>
          <p:cNvSpPr>
            <a:spLocks noChangeShapeType="1"/>
          </p:cNvSpPr>
          <p:nvPr/>
        </p:nvSpPr>
        <p:spPr bwMode="auto">
          <a:xfrm flipH="1">
            <a:off x="6456363" y="1609725"/>
            <a:ext cx="857250" cy="638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37" name="Text Box 32"/>
          <p:cNvSpPr txBox="1">
            <a:spLocks noChangeArrowheads="1"/>
          </p:cNvSpPr>
          <p:nvPr/>
        </p:nvSpPr>
        <p:spPr bwMode="auto">
          <a:xfrm>
            <a:off x="6858000" y="1322388"/>
            <a:ext cx="984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96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96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/>
              <a:t>Columns</a:t>
            </a:r>
          </a:p>
        </p:txBody>
      </p:sp>
      <p:sp>
        <p:nvSpPr>
          <p:cNvPr id="44038" name="Line 33"/>
          <p:cNvSpPr>
            <a:spLocks noChangeShapeType="1"/>
          </p:cNvSpPr>
          <p:nvPr/>
        </p:nvSpPr>
        <p:spPr bwMode="auto">
          <a:xfrm flipH="1">
            <a:off x="5572125" y="1638300"/>
            <a:ext cx="1509713" cy="623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44039" name="Picture 37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30"/>
          <a:stretch>
            <a:fillRect/>
          </a:stretch>
        </p:blipFill>
        <p:spPr bwMode="auto">
          <a:xfrm>
            <a:off x="1614488" y="2259013"/>
            <a:ext cx="5526087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Text Box 38"/>
          <p:cNvSpPr txBox="1">
            <a:spLocks noChangeArrowheads="1"/>
          </p:cNvSpPr>
          <p:nvPr/>
        </p:nvSpPr>
        <p:spPr bwMode="auto">
          <a:xfrm>
            <a:off x="7696200" y="2590800"/>
            <a:ext cx="688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96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96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/>
              <a:t>Rows</a:t>
            </a:r>
          </a:p>
        </p:txBody>
      </p:sp>
      <p:sp>
        <p:nvSpPr>
          <p:cNvPr id="44041" name="Line 39"/>
          <p:cNvSpPr>
            <a:spLocks noChangeShapeType="1"/>
          </p:cNvSpPr>
          <p:nvPr/>
        </p:nvSpPr>
        <p:spPr bwMode="auto">
          <a:xfrm flipH="1">
            <a:off x="7167563" y="2765425"/>
            <a:ext cx="527050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42" name="Line 40"/>
          <p:cNvSpPr>
            <a:spLocks noChangeShapeType="1"/>
          </p:cNvSpPr>
          <p:nvPr/>
        </p:nvSpPr>
        <p:spPr bwMode="auto">
          <a:xfrm flipH="1">
            <a:off x="7180263" y="2841625"/>
            <a:ext cx="527050" cy="2416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84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2450" y="80963"/>
            <a:ext cx="8077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SQL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8475" y="1125538"/>
            <a:ext cx="8404225" cy="51943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1">
                <a:solidFill>
                  <a:srgbClr val="000099"/>
                </a:solidFill>
              </a:rPr>
              <a:t>SQL</a:t>
            </a:r>
            <a:r>
              <a:rPr lang="en-US" altLang="en-US" sz="2400"/>
              <a:t>: widely used non-procedural language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Example: Find the name of the instructor with ID 22222</a:t>
            </a:r>
            <a:br>
              <a:rPr lang="en-US" altLang="en-US"/>
            </a:br>
            <a:r>
              <a:rPr lang="en-US" altLang="en-US"/>
              <a:t>	</a:t>
            </a:r>
            <a:r>
              <a:rPr lang="en-US" altLang="en-US" b="1"/>
              <a:t>select	</a:t>
            </a:r>
            <a:r>
              <a:rPr lang="en-US" altLang="en-US" i="1"/>
              <a:t>name</a:t>
            </a:r>
            <a:br>
              <a:rPr lang="en-US" altLang="en-US"/>
            </a:br>
            <a:r>
              <a:rPr lang="en-US" altLang="en-US"/>
              <a:t>	</a:t>
            </a:r>
            <a:r>
              <a:rPr lang="en-US" altLang="en-US" b="1"/>
              <a:t>from	</a:t>
            </a:r>
            <a:r>
              <a:rPr lang="en-US" altLang="en-US" i="1"/>
              <a:t>instructor</a:t>
            </a:r>
            <a:br>
              <a:rPr lang="en-US" altLang="en-US"/>
            </a:br>
            <a:r>
              <a:rPr lang="en-US" altLang="en-US"/>
              <a:t>	</a:t>
            </a:r>
            <a:r>
              <a:rPr lang="en-US" altLang="en-US" b="1"/>
              <a:t>where</a:t>
            </a:r>
            <a:r>
              <a:rPr lang="en-US" altLang="en-US"/>
              <a:t>	</a:t>
            </a:r>
            <a:r>
              <a:rPr lang="en-US" altLang="en-US" i="1"/>
              <a:t>instructor.ID </a:t>
            </a:r>
            <a:r>
              <a:rPr lang="en-US" altLang="en-US"/>
              <a:t>= ‘22222’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Example: Find the ID and building of instructors in the Physics dept.</a:t>
            </a:r>
            <a:endParaRPr lang="en-US" altLang="en-US" b="1"/>
          </a:p>
          <a:p>
            <a:pPr lvl="1">
              <a:lnSpc>
                <a:spcPct val="90000"/>
              </a:lnSpc>
              <a:buFont typeface="Monotype Sorts" pitchFamily="96" charset="2"/>
              <a:buNone/>
            </a:pPr>
            <a:r>
              <a:rPr lang="en-US" altLang="en-US" b="1"/>
              <a:t>    select </a:t>
            </a:r>
            <a:r>
              <a:rPr lang="en-US" altLang="en-US" i="1"/>
              <a:t>instructor</a:t>
            </a:r>
            <a:r>
              <a:rPr lang="en-US" altLang="en-US"/>
              <a:t>.</a:t>
            </a:r>
            <a:r>
              <a:rPr lang="en-US" altLang="en-US" i="1"/>
              <a:t>ID</a:t>
            </a:r>
            <a:r>
              <a:rPr lang="en-US" altLang="en-US"/>
              <a:t>, </a:t>
            </a:r>
            <a:r>
              <a:rPr lang="en-US" altLang="en-US" i="1"/>
              <a:t>department</a:t>
            </a:r>
            <a:r>
              <a:rPr lang="en-US" altLang="en-US"/>
              <a:t>.</a:t>
            </a:r>
            <a:r>
              <a:rPr lang="en-US" altLang="en-US" i="1"/>
              <a:t>building</a:t>
            </a:r>
            <a:br>
              <a:rPr lang="en-US" altLang="en-US" i="1"/>
            </a:br>
            <a:r>
              <a:rPr lang="en-US" altLang="en-US" b="1"/>
              <a:t>from </a:t>
            </a:r>
            <a:r>
              <a:rPr lang="en-US" altLang="en-US" i="1"/>
              <a:t>instructor</a:t>
            </a:r>
            <a:r>
              <a:rPr lang="en-US" altLang="en-US"/>
              <a:t>, </a:t>
            </a:r>
            <a:r>
              <a:rPr lang="en-US" altLang="en-US" i="1"/>
              <a:t>department</a:t>
            </a:r>
            <a:br>
              <a:rPr lang="en-US" altLang="en-US" i="1"/>
            </a:br>
            <a:r>
              <a:rPr lang="en-US" altLang="en-US" b="1"/>
              <a:t>where </a:t>
            </a:r>
            <a:r>
              <a:rPr lang="en-US" altLang="en-US" i="1"/>
              <a:t>instructor.dept_name = department.dept_name </a:t>
            </a:r>
            <a:r>
              <a:rPr lang="en-US" altLang="en-US" b="1"/>
              <a:t>and </a:t>
            </a:r>
            <a:br>
              <a:rPr lang="en-US" altLang="en-US" b="1"/>
            </a:br>
            <a:r>
              <a:rPr lang="en-US" altLang="en-US" b="1"/>
              <a:t>           </a:t>
            </a:r>
            <a:r>
              <a:rPr lang="en-US" altLang="en-US" i="1"/>
              <a:t>department.dept_name </a:t>
            </a:r>
            <a:r>
              <a:rPr lang="en-US" altLang="en-US"/>
              <a:t>= ‘Physics’</a:t>
            </a:r>
            <a:br>
              <a:rPr lang="en-US" altLang="en-US"/>
            </a:br>
            <a:r>
              <a:rPr lang="en-US" altLang="en-US"/>
              <a:t>           </a:t>
            </a:r>
            <a:endParaRPr lang="en-US" altLang="en-US" i="1"/>
          </a:p>
          <a:p>
            <a:pPr>
              <a:lnSpc>
                <a:spcPct val="90000"/>
              </a:lnSpc>
            </a:pPr>
            <a:r>
              <a:rPr lang="en-US" altLang="en-US" sz="2400"/>
              <a:t>Application programs generally access databases through one of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Language extensions to allow embedded SQL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Application program interface (e.g., ODBC/JDBC) which allow SQL queries to be sent to a database</a:t>
            </a:r>
          </a:p>
        </p:txBody>
      </p:sp>
    </p:spTree>
    <p:extLst>
      <p:ext uri="{BB962C8B-B14F-4D97-AF65-F5344CB8AC3E}">
        <p14:creationId xmlns:p14="http://schemas.microsoft.com/office/powerpoint/2010/main" val="1360636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109538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Integrity Constraints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498" y="1205917"/>
            <a:ext cx="5238137" cy="4970948"/>
          </a:xfrm>
        </p:spPr>
        <p:txBody>
          <a:bodyPr/>
          <a:lstStyle/>
          <a:p>
            <a:r>
              <a:rPr lang="en-US" altLang="en-US" sz="2400" dirty="0"/>
              <a:t>On a Single Relation</a:t>
            </a:r>
          </a:p>
          <a:p>
            <a:pPr lvl="1"/>
            <a:r>
              <a:rPr lang="en-US" altLang="en-US" sz="2000" dirty="0"/>
              <a:t>not null</a:t>
            </a:r>
          </a:p>
          <a:p>
            <a:pPr lvl="1"/>
            <a:r>
              <a:rPr lang="en-US" altLang="en-US" sz="2000" dirty="0"/>
              <a:t>primary key</a:t>
            </a:r>
          </a:p>
          <a:p>
            <a:pPr lvl="1"/>
            <a:r>
              <a:rPr lang="en-US" altLang="en-US" sz="2000" dirty="0"/>
              <a:t>unique</a:t>
            </a:r>
          </a:p>
          <a:p>
            <a:pPr lvl="1"/>
            <a:r>
              <a:rPr lang="en-US" altLang="en-US" sz="2000" dirty="0"/>
              <a:t>check</a:t>
            </a:r>
            <a:r>
              <a:rPr lang="en-US" altLang="en-US" sz="2000" b="1" dirty="0"/>
              <a:t> </a:t>
            </a:r>
            <a:r>
              <a:rPr lang="en-US" altLang="en-US" sz="2000" dirty="0"/>
              <a:t>(P), where </a:t>
            </a:r>
            <a:r>
              <a:rPr lang="en-US" altLang="en-US" sz="2400" dirty="0"/>
              <a:t>P is a predicate</a:t>
            </a:r>
          </a:p>
          <a:p>
            <a:r>
              <a:rPr lang="en-US" altLang="en-US" sz="2400" dirty="0"/>
              <a:t>On Multiple Relations</a:t>
            </a:r>
          </a:p>
          <a:p>
            <a:pPr lvl="1"/>
            <a:r>
              <a:rPr lang="en-US" altLang="en-US" sz="2000" dirty="0"/>
              <a:t>Referential Integrity</a:t>
            </a:r>
          </a:p>
          <a:p>
            <a:pPr lvl="2"/>
            <a:r>
              <a:rPr lang="en-US" altLang="en-US" sz="2000" dirty="0"/>
              <a:t>Ensures that a value that appears in one relation for a given set of attributes also appears for a certain set of attributes in another relation.</a:t>
            </a:r>
          </a:p>
          <a:p>
            <a:pPr marL="457200" lvl="1" indent="0">
              <a:buNone/>
            </a:pPr>
            <a:endParaRPr lang="en-US" altLang="en-US" sz="2400" dirty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804863" y="5229225"/>
            <a:ext cx="6800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96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96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SzTx/>
              <a:buFont typeface="Monotype Sorts" pitchFamily="96" charset="2"/>
              <a:buNone/>
            </a:pPr>
            <a:endParaRPr lang="en-US" altLang="en-US" sz="2000" b="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635" y="3377682"/>
            <a:ext cx="3296879" cy="303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81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ACID Properties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659224"/>
            <a:ext cx="7872413" cy="4198776"/>
          </a:xfrm>
        </p:spPr>
        <p:txBody>
          <a:bodyPr/>
          <a:lstStyle/>
          <a:p>
            <a:r>
              <a:rPr lang="en-US" altLang="en-US" sz="2000" b="1" dirty="0">
                <a:solidFill>
                  <a:srgbClr val="000099"/>
                </a:solidFill>
              </a:rPr>
              <a:t>Atomicity</a:t>
            </a:r>
            <a:r>
              <a:rPr lang="en-US" altLang="en-US" sz="2000" b="1" dirty="0"/>
              <a:t>. </a:t>
            </a:r>
            <a:r>
              <a:rPr lang="en-US" altLang="en-US" sz="2000" dirty="0"/>
              <a:t> Either all operations of the transaction are properly reflected in the database or none are.</a:t>
            </a:r>
          </a:p>
          <a:p>
            <a:r>
              <a:rPr lang="en-US" altLang="en-US" sz="2000" b="1" dirty="0">
                <a:solidFill>
                  <a:srgbClr val="000099"/>
                </a:solidFill>
              </a:rPr>
              <a:t>Consistency</a:t>
            </a:r>
            <a:r>
              <a:rPr lang="en-US" altLang="en-US" sz="2000" b="1" dirty="0"/>
              <a:t>.</a:t>
            </a:r>
            <a:r>
              <a:rPr lang="en-US" altLang="en-US" sz="2000" dirty="0"/>
              <a:t>  Execution of a transaction in isolation preserves the consistency of the database.</a:t>
            </a:r>
          </a:p>
          <a:p>
            <a:r>
              <a:rPr lang="en-US" altLang="en-US" sz="2000" b="1" dirty="0">
                <a:solidFill>
                  <a:srgbClr val="000099"/>
                </a:solidFill>
              </a:rPr>
              <a:t>Isolation</a:t>
            </a:r>
            <a:r>
              <a:rPr lang="en-US" altLang="en-US" sz="2000" b="1" dirty="0"/>
              <a:t>.</a:t>
            </a:r>
            <a:r>
              <a:rPr lang="en-US" altLang="en-US" sz="2000" dirty="0"/>
              <a:t>  Although multiple transactions may execute concurrently, each transaction must be unaware of other concurrently executing transactions.  </a:t>
            </a:r>
            <a:endParaRPr lang="en-US" altLang="en-US" sz="2000" dirty="0">
              <a:ea typeface="ＭＳ Ｐゴシック" panose="020B0600070205080204" pitchFamily="34" charset="-128"/>
            </a:endParaRPr>
          </a:p>
          <a:p>
            <a:r>
              <a:rPr lang="en-US" altLang="en-US" sz="2000" b="1" dirty="0">
                <a:solidFill>
                  <a:srgbClr val="000099"/>
                </a:solidFill>
              </a:rPr>
              <a:t>Durability</a:t>
            </a:r>
            <a:r>
              <a:rPr lang="en-US" altLang="en-US" sz="2000" b="1" dirty="0"/>
              <a:t>.  </a:t>
            </a:r>
            <a:r>
              <a:rPr lang="en-US" altLang="en-US" sz="2000" dirty="0"/>
              <a:t>After a transaction completes successfully, the changes it has made to the database persist, even if there are system failures. </a:t>
            </a:r>
            <a:endParaRPr lang="en-US" altLang="en-US" sz="2000" i="1" dirty="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901700" y="1056650"/>
            <a:ext cx="82423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  </a:t>
            </a:r>
            <a:r>
              <a:rPr kumimoji="1" lang="en-US" altLang="en-US" sz="2000" b="1" dirty="0">
                <a:solidFill>
                  <a:srgbClr val="000099"/>
                </a:solidFill>
              </a:rPr>
              <a:t>transaction</a:t>
            </a:r>
            <a:r>
              <a:rPr lang="en-US" altLang="en-US" sz="2000" dirty="0"/>
              <a:t>  is a unit of program execution that accesses and possibly updates various data items. To preserve the integrity of data the database system must ensure:</a:t>
            </a:r>
          </a:p>
        </p:txBody>
      </p:sp>
    </p:spTree>
    <p:extLst>
      <p:ext uri="{BB962C8B-B14F-4D97-AF65-F5344CB8AC3E}">
        <p14:creationId xmlns:p14="http://schemas.microsoft.com/office/powerpoint/2010/main" val="13115585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88" y="406724"/>
            <a:ext cx="8077200" cy="1002198"/>
          </a:xfrm>
        </p:spPr>
        <p:txBody>
          <a:bodyPr/>
          <a:lstStyle/>
          <a:p>
            <a:r>
              <a:rPr lang="en-US" dirty="0"/>
              <a:t>ER Model: Entities &amp; Relationships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23" y="1636079"/>
            <a:ext cx="7142744" cy="4949241"/>
          </a:xfrm>
        </p:spPr>
      </p:pic>
    </p:spTree>
    <p:extLst>
      <p:ext uri="{BB962C8B-B14F-4D97-AF65-F5344CB8AC3E}">
        <p14:creationId xmlns:p14="http://schemas.microsoft.com/office/powerpoint/2010/main" val="1967476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XML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3000"/>
            <a:ext cx="7558904" cy="5210175"/>
          </a:xfrm>
        </p:spPr>
        <p:txBody>
          <a:bodyPr/>
          <a:lstStyle/>
          <a:p>
            <a:r>
              <a:rPr lang="en-US" sz="2400" dirty="0"/>
              <a:t>XML:  Extensible Markup Language</a:t>
            </a:r>
          </a:p>
          <a:p>
            <a:r>
              <a:rPr lang="en-US" sz="2400" dirty="0"/>
              <a:t>Defined by the WWW Consortium (W3C)</a:t>
            </a:r>
          </a:p>
          <a:p>
            <a:r>
              <a:rPr lang="en-US" sz="2400" dirty="0"/>
              <a:t>Derived from SGML (Standard Generalized Markup Language), but simpler to use than SGML </a:t>
            </a:r>
          </a:p>
          <a:p>
            <a:r>
              <a:rPr lang="en-US" sz="2400" dirty="0"/>
              <a:t>Documents have tags giving extra information about sections of the document</a:t>
            </a:r>
          </a:p>
          <a:p>
            <a:pPr lvl="1"/>
            <a:r>
              <a:rPr lang="en-US" sz="2400" dirty="0"/>
              <a:t>E.g.,  </a:t>
            </a:r>
            <a:r>
              <a:rPr lang="en-US" sz="2400" dirty="0">
                <a:solidFill>
                  <a:srgbClr val="993300"/>
                </a:solidFill>
              </a:rPr>
              <a:t>&lt;title&gt; XML &lt;/title&gt;  &lt;slide&gt; Introduction …&lt;/slide&gt;</a:t>
            </a:r>
          </a:p>
          <a:p>
            <a:r>
              <a:rPr lang="en-US" sz="2400" b="1" dirty="0"/>
              <a:t>Extensible</a:t>
            </a:r>
            <a:r>
              <a:rPr lang="en-US" sz="2400" dirty="0"/>
              <a:t>, unlike HTML</a:t>
            </a:r>
          </a:p>
          <a:p>
            <a:pPr lvl="1"/>
            <a:r>
              <a:rPr lang="en-US" sz="2400" dirty="0"/>
              <a:t>Users can add new tags, and </a:t>
            </a:r>
            <a:r>
              <a:rPr lang="en-US" sz="2400" i="1" dirty="0"/>
              <a:t>separately</a:t>
            </a:r>
            <a:r>
              <a:rPr lang="en-US" sz="2400" dirty="0"/>
              <a:t> specify how the tag should be handled for display</a:t>
            </a:r>
          </a:p>
          <a:p>
            <a:pPr>
              <a:buFont typeface="Monotype Sorts" charset="2"/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XML Introduction (Cont.)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3000"/>
            <a:ext cx="7505638" cy="5210175"/>
          </a:xfrm>
        </p:spPr>
        <p:txBody>
          <a:bodyPr/>
          <a:lstStyle/>
          <a:p>
            <a:r>
              <a:rPr lang="en-US" sz="1800" dirty="0"/>
              <a:t>The ability to specify new tags, and to create nested tag structures make XML a great way to exchange </a:t>
            </a:r>
            <a:r>
              <a:rPr lang="en-US" sz="1800" b="1" dirty="0"/>
              <a:t>data</a:t>
            </a:r>
            <a:r>
              <a:rPr lang="en-US" sz="1800" dirty="0"/>
              <a:t>, not just documents.</a:t>
            </a:r>
          </a:p>
          <a:p>
            <a:pPr lvl="1"/>
            <a:r>
              <a:rPr lang="en-US" sz="1800" dirty="0"/>
              <a:t>Much of the use of XML has been in data exchange applications, not as a replacement for HTML</a:t>
            </a:r>
          </a:p>
          <a:p>
            <a:r>
              <a:rPr lang="en-US" sz="1800" dirty="0"/>
              <a:t>Tags make data (relatively) self-documenting </a:t>
            </a:r>
          </a:p>
          <a:p>
            <a:pPr lvl="1"/>
            <a:r>
              <a:rPr lang="en-US" sz="1800" dirty="0"/>
              <a:t>E.g.,</a:t>
            </a:r>
            <a:br>
              <a:rPr lang="en-US" sz="1800" dirty="0"/>
            </a:br>
            <a:r>
              <a:rPr lang="en-US" sz="1800" dirty="0"/>
              <a:t>     </a:t>
            </a:r>
            <a:r>
              <a:rPr lang="en-US" sz="1800" dirty="0">
                <a:solidFill>
                  <a:srgbClr val="993300"/>
                </a:solidFill>
              </a:rPr>
              <a:t>&lt;university&gt;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 &lt;department&gt;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    &lt;</a:t>
            </a:r>
            <a:r>
              <a:rPr lang="en-US" sz="1800" dirty="0" err="1">
                <a:solidFill>
                  <a:srgbClr val="993300"/>
                </a:solidFill>
              </a:rPr>
              <a:t>dept_name</a:t>
            </a:r>
            <a:r>
              <a:rPr lang="en-US" sz="1800" dirty="0">
                <a:solidFill>
                  <a:srgbClr val="993300"/>
                </a:solidFill>
              </a:rPr>
              <a:t>&gt; Comp. Sci. &lt;/</a:t>
            </a:r>
            <a:r>
              <a:rPr lang="en-US" sz="1800" dirty="0" err="1">
                <a:solidFill>
                  <a:srgbClr val="993300"/>
                </a:solidFill>
              </a:rPr>
              <a:t>dept_name</a:t>
            </a:r>
            <a:r>
              <a:rPr lang="en-US" sz="1800" dirty="0">
                <a:solidFill>
                  <a:srgbClr val="993300"/>
                </a:solidFill>
              </a:rPr>
              <a:t>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    &lt;building&gt; Taylor &lt;/building&gt;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    &lt;budget&gt; 100000 &lt;/budget&gt;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&lt;/department&gt;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&lt;course&gt;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     &lt;</a:t>
            </a:r>
            <a:r>
              <a:rPr lang="en-US" sz="1800" dirty="0" err="1">
                <a:solidFill>
                  <a:srgbClr val="993300"/>
                </a:solidFill>
              </a:rPr>
              <a:t>course_id</a:t>
            </a:r>
            <a:r>
              <a:rPr lang="en-US" sz="1800" dirty="0">
                <a:solidFill>
                  <a:srgbClr val="993300"/>
                </a:solidFill>
              </a:rPr>
              <a:t>&gt; CS-101 &lt;/</a:t>
            </a:r>
            <a:r>
              <a:rPr lang="en-US" sz="1800" dirty="0" err="1">
                <a:solidFill>
                  <a:srgbClr val="993300"/>
                </a:solidFill>
              </a:rPr>
              <a:t>course_id</a:t>
            </a:r>
            <a:r>
              <a:rPr lang="en-US" sz="1800" dirty="0">
                <a:solidFill>
                  <a:srgbClr val="993300"/>
                </a:solidFill>
              </a:rPr>
              <a:t>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     &lt;title&gt; Intro. to Computer Science &lt;/title&gt;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     &lt;</a:t>
            </a:r>
            <a:r>
              <a:rPr lang="en-US" sz="1800" dirty="0" err="1">
                <a:solidFill>
                  <a:srgbClr val="993300"/>
                </a:solidFill>
              </a:rPr>
              <a:t>dept_name</a:t>
            </a:r>
            <a:r>
              <a:rPr lang="en-US" sz="1800" dirty="0">
                <a:solidFill>
                  <a:srgbClr val="993300"/>
                </a:solidFill>
              </a:rPr>
              <a:t>&gt; Comp. Sci &lt;/</a:t>
            </a:r>
            <a:r>
              <a:rPr lang="en-US" sz="1800" dirty="0" err="1">
                <a:solidFill>
                  <a:srgbClr val="993300"/>
                </a:solidFill>
              </a:rPr>
              <a:t>dept_name</a:t>
            </a:r>
            <a:r>
              <a:rPr lang="en-US" sz="1800" dirty="0">
                <a:solidFill>
                  <a:srgbClr val="993300"/>
                </a:solidFill>
              </a:rPr>
              <a:t>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     &lt;credits&gt; 4 &lt;/credits&gt;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            &lt;/course&gt;</a:t>
            </a:r>
          </a:p>
          <a:p>
            <a:pPr lvl="1">
              <a:buFont typeface="Monotype Sorts" charset="2"/>
              <a:buNone/>
            </a:pPr>
            <a:r>
              <a:rPr lang="en-US" sz="1800" dirty="0">
                <a:solidFill>
                  <a:srgbClr val="993300"/>
                </a:solidFill>
              </a:rPr>
              <a:t>          &lt;/university&gt;</a:t>
            </a:r>
          </a:p>
          <a:p>
            <a:pPr>
              <a:lnSpc>
                <a:spcPct val="70000"/>
              </a:lnSpc>
              <a:buFont typeface="Monotype Sorts" charset="2"/>
              <a:buNone/>
            </a:pPr>
            <a:endParaRPr lang="en-US" sz="1800" dirty="0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XML: Motivation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3000"/>
            <a:ext cx="7754213" cy="5133975"/>
          </a:xfrm>
        </p:spPr>
        <p:txBody>
          <a:bodyPr/>
          <a:lstStyle/>
          <a:p>
            <a:r>
              <a:rPr lang="en-US" sz="2000" dirty="0"/>
              <a:t>Data interchange is critical in today’s networked world</a:t>
            </a:r>
          </a:p>
          <a:p>
            <a:pPr lvl="1"/>
            <a:r>
              <a:rPr lang="en-US" sz="2000" dirty="0"/>
              <a:t>Examples:</a:t>
            </a:r>
          </a:p>
          <a:p>
            <a:pPr lvl="2"/>
            <a:r>
              <a:rPr lang="en-US" sz="2000" dirty="0"/>
              <a:t>Banking:  funds transfer</a:t>
            </a:r>
          </a:p>
          <a:p>
            <a:pPr lvl="2"/>
            <a:r>
              <a:rPr lang="en-US" sz="2000" dirty="0"/>
              <a:t>Order processing (especially inter-company orders)</a:t>
            </a:r>
          </a:p>
          <a:p>
            <a:pPr lvl="2"/>
            <a:r>
              <a:rPr lang="en-US" sz="2000" dirty="0"/>
              <a:t>Scientific data</a:t>
            </a:r>
          </a:p>
          <a:p>
            <a:pPr lvl="3"/>
            <a:r>
              <a:rPr lang="en-US" sz="2000" dirty="0"/>
              <a:t>Chemistry:  </a:t>
            </a:r>
            <a:r>
              <a:rPr lang="en-US" sz="2000" dirty="0" err="1"/>
              <a:t>ChemML</a:t>
            </a:r>
            <a:r>
              <a:rPr lang="en-US" sz="2000" dirty="0"/>
              <a:t>, …</a:t>
            </a:r>
          </a:p>
          <a:p>
            <a:pPr lvl="3"/>
            <a:r>
              <a:rPr lang="en-US" sz="2000" dirty="0"/>
              <a:t>Genetics:    BSML (Bio-Sequence Markup Language), …</a:t>
            </a:r>
          </a:p>
          <a:p>
            <a:pPr lvl="1"/>
            <a:r>
              <a:rPr lang="en-US" sz="2000" dirty="0"/>
              <a:t>Paper flow of information between organizations is being replaced by electronic flow of information</a:t>
            </a:r>
          </a:p>
          <a:p>
            <a:r>
              <a:rPr lang="en-US" sz="2000" dirty="0"/>
              <a:t>Each application area has its own set of standards for representing information</a:t>
            </a:r>
          </a:p>
          <a:p>
            <a:r>
              <a:rPr lang="en-US" sz="2000" dirty="0"/>
              <a:t>XML has become the basis for all new generation data interchange formats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XML Motivation (Cont.)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3000"/>
            <a:ext cx="7612170" cy="5257800"/>
          </a:xfrm>
        </p:spPr>
        <p:txBody>
          <a:bodyPr/>
          <a:lstStyle/>
          <a:p>
            <a:r>
              <a:rPr lang="en-US" sz="1800" dirty="0"/>
              <a:t>Earlier generation formats were based on plain text with line headers indicating the meaning of fields</a:t>
            </a:r>
          </a:p>
          <a:p>
            <a:pPr lvl="1"/>
            <a:r>
              <a:rPr lang="en-US" sz="1800" dirty="0"/>
              <a:t>Similar in concept to email headers</a:t>
            </a:r>
          </a:p>
          <a:p>
            <a:pPr lvl="1"/>
            <a:r>
              <a:rPr lang="en-US" sz="1800" dirty="0"/>
              <a:t>Does not allow for nested structures, no standard “type” language</a:t>
            </a:r>
          </a:p>
          <a:p>
            <a:pPr lvl="1"/>
            <a:r>
              <a:rPr lang="en-US" sz="1800" dirty="0"/>
              <a:t>Tied too closely to low level document structure (lines, spaces, </a:t>
            </a:r>
            <a:r>
              <a:rPr lang="en-US" sz="1800" dirty="0" err="1"/>
              <a:t>etc</a:t>
            </a:r>
            <a:r>
              <a:rPr lang="en-US" sz="1800" dirty="0"/>
              <a:t>)</a:t>
            </a:r>
          </a:p>
          <a:p>
            <a:r>
              <a:rPr lang="en-US" sz="1800" dirty="0"/>
              <a:t>Each XML based standard defines what are valid elements, using</a:t>
            </a:r>
          </a:p>
          <a:p>
            <a:pPr lvl="1"/>
            <a:r>
              <a:rPr lang="en-US" sz="1800" dirty="0"/>
              <a:t> XML type specification languages to specify the syntax</a:t>
            </a:r>
          </a:p>
          <a:p>
            <a:pPr lvl="2"/>
            <a:r>
              <a:rPr lang="en-US" sz="1800" dirty="0"/>
              <a:t>DTD (Document Type Descriptors)</a:t>
            </a:r>
          </a:p>
          <a:p>
            <a:pPr lvl="2"/>
            <a:r>
              <a:rPr lang="en-US" sz="1800" dirty="0"/>
              <a:t>XML Schema</a:t>
            </a:r>
          </a:p>
          <a:p>
            <a:pPr lvl="1"/>
            <a:r>
              <a:rPr lang="en-US" sz="1800" dirty="0"/>
              <a:t>Plus textual descriptions of the semantics</a:t>
            </a:r>
          </a:p>
          <a:p>
            <a:r>
              <a:rPr lang="en-US" sz="1800" dirty="0"/>
              <a:t>XML allows new tags to be defined as required</a:t>
            </a:r>
          </a:p>
          <a:p>
            <a:pPr lvl="1"/>
            <a:r>
              <a:rPr lang="en-US" sz="1800" dirty="0"/>
              <a:t>However, this may be constrained by DTDs</a:t>
            </a:r>
          </a:p>
          <a:p>
            <a:r>
              <a:rPr lang="en-US" sz="1800" dirty="0"/>
              <a:t>A wide variety of tools is available for parsing, browsing and querying XML documents/data</a:t>
            </a:r>
          </a:p>
          <a:p>
            <a:pPr lvl="2"/>
            <a:endParaRPr lang="en-US" sz="1800" dirty="0"/>
          </a:p>
          <a:p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with Relational Data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4812"/>
            <a:ext cx="7707313" cy="4903787"/>
          </a:xfrm>
        </p:spPr>
        <p:txBody>
          <a:bodyPr/>
          <a:lstStyle/>
          <a:p>
            <a:r>
              <a:rPr lang="en-US" sz="2400" dirty="0"/>
              <a:t>Inefficient: tags, which in effect represent schema information, are repeated</a:t>
            </a:r>
          </a:p>
          <a:p>
            <a:r>
              <a:rPr lang="en-US" sz="2400" dirty="0"/>
              <a:t>Better than relational tuples as a data-exchange format</a:t>
            </a:r>
          </a:p>
          <a:p>
            <a:pPr lvl="1"/>
            <a:r>
              <a:rPr lang="en-US" sz="2400" dirty="0"/>
              <a:t>Unlike relational tuples, XML data is self-documenting due to presence of tags</a:t>
            </a:r>
          </a:p>
          <a:p>
            <a:pPr lvl="1"/>
            <a:r>
              <a:rPr lang="en-US" sz="2400" dirty="0"/>
              <a:t>Non-rigid format: tags can be added</a:t>
            </a:r>
          </a:p>
          <a:p>
            <a:pPr lvl="1"/>
            <a:r>
              <a:rPr lang="en-US" sz="2400" dirty="0"/>
              <a:t>Allows nested structures</a:t>
            </a:r>
          </a:p>
          <a:p>
            <a:pPr lvl="1"/>
            <a:r>
              <a:rPr lang="en-US" sz="2400" dirty="0"/>
              <a:t>Wide acceptance, not only in database systems, but also in browsers, tools, and applications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of XML Data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3084" y="1138178"/>
            <a:ext cx="8072466" cy="4903787"/>
          </a:xfrm>
        </p:spPr>
        <p:txBody>
          <a:bodyPr/>
          <a:lstStyle/>
          <a:p>
            <a:r>
              <a:rPr lang="en-US" sz="2400" b="1" dirty="0">
                <a:solidFill>
                  <a:srgbClr val="0033CC"/>
                </a:solidFill>
              </a:rPr>
              <a:t>Tag</a:t>
            </a:r>
            <a:r>
              <a:rPr lang="en-US" sz="2400" dirty="0"/>
              <a:t>:  label for a section of data</a:t>
            </a:r>
          </a:p>
          <a:p>
            <a:r>
              <a:rPr lang="en-US" sz="2400" b="1" dirty="0">
                <a:solidFill>
                  <a:srgbClr val="0033CC"/>
                </a:solidFill>
              </a:rPr>
              <a:t>Element</a:t>
            </a:r>
            <a:r>
              <a:rPr lang="en-US" sz="2400" dirty="0"/>
              <a:t>: section of data beginning with &lt;</a:t>
            </a:r>
            <a:r>
              <a:rPr lang="en-US" sz="2400" i="1" dirty="0" err="1"/>
              <a:t>tagname</a:t>
            </a:r>
            <a:r>
              <a:rPr lang="en-US" sz="2400" dirty="0"/>
              <a:t>&gt; and ending with matching &lt;/</a:t>
            </a:r>
            <a:r>
              <a:rPr lang="en-US" sz="2400" i="1" dirty="0" err="1"/>
              <a:t>tagname</a:t>
            </a:r>
            <a:r>
              <a:rPr lang="en-US" sz="2400" dirty="0"/>
              <a:t>&gt;</a:t>
            </a:r>
          </a:p>
          <a:p>
            <a:r>
              <a:rPr lang="en-US" sz="2400" dirty="0"/>
              <a:t>Elements must be properly </a:t>
            </a:r>
            <a:r>
              <a:rPr lang="en-US" sz="2400" dirty="0">
                <a:solidFill>
                  <a:srgbClr val="0033CC"/>
                </a:solidFill>
              </a:rPr>
              <a:t>nested</a:t>
            </a:r>
          </a:p>
          <a:p>
            <a:pPr lvl="1"/>
            <a:r>
              <a:rPr lang="en-US" sz="2400" dirty="0"/>
              <a:t>Proper nesting</a:t>
            </a:r>
          </a:p>
          <a:p>
            <a:pPr lvl="2"/>
            <a:r>
              <a:rPr lang="en-US" sz="2400" dirty="0"/>
              <a:t> </a:t>
            </a:r>
            <a:r>
              <a:rPr lang="en-US" sz="2400" dirty="0">
                <a:solidFill>
                  <a:srgbClr val="993300"/>
                </a:solidFill>
              </a:rPr>
              <a:t>&lt;course&gt; … &lt;title&gt;  …. &lt;/title&gt; &lt;/course&gt; </a:t>
            </a:r>
          </a:p>
          <a:p>
            <a:pPr lvl="1"/>
            <a:r>
              <a:rPr lang="en-US" sz="2400" dirty="0"/>
              <a:t>Improper nesting </a:t>
            </a:r>
          </a:p>
          <a:p>
            <a:pPr lvl="2"/>
            <a:r>
              <a:rPr lang="en-US" sz="2400" dirty="0"/>
              <a:t> </a:t>
            </a:r>
            <a:r>
              <a:rPr lang="en-US" sz="2400" dirty="0">
                <a:solidFill>
                  <a:srgbClr val="993300"/>
                </a:solidFill>
              </a:rPr>
              <a:t>&lt;course&gt; … &lt;title&gt;  …. &lt;/course&gt; &lt;/title&gt; </a:t>
            </a:r>
          </a:p>
          <a:p>
            <a:pPr lvl="1"/>
            <a:r>
              <a:rPr lang="en-US" sz="2400" dirty="0"/>
              <a:t>Formally:  every start tag must have a unique matching end tag, that is in the context of the same parent element.</a:t>
            </a:r>
          </a:p>
          <a:p>
            <a:r>
              <a:rPr lang="en-US" sz="2400" dirty="0"/>
              <a:t>Every document must have a single top-level element</a:t>
            </a:r>
          </a:p>
          <a:p>
            <a:pPr lvl="1"/>
            <a:endParaRPr lang="en-US" sz="2400" dirty="0"/>
          </a:p>
          <a:p>
            <a:pPr lvl="2">
              <a:buFont typeface="Webdings" pitchFamily="18" charset="2"/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Nested Elements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33061" y="835090"/>
            <a:ext cx="8001000" cy="5181600"/>
          </a:xfrm>
        </p:spPr>
        <p:txBody>
          <a:bodyPr/>
          <a:lstStyle/>
          <a:p>
            <a:pPr>
              <a:buFont typeface="Monotype Sorts" charset="2"/>
              <a:buNone/>
            </a:pPr>
            <a:r>
              <a:rPr lang="en-US" sz="2000" dirty="0">
                <a:solidFill>
                  <a:srgbClr val="993300"/>
                </a:solidFill>
              </a:rPr>
              <a:t> 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&lt;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purchase_order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&lt;identifier&gt; P-101 &lt;/identifier&gt;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&lt;purchaser&gt;  …. &lt;/purchaser&gt;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00B050"/>
                </a:solidFill>
              </a:rPr>
              <a:t>   &lt;</a:t>
            </a:r>
            <a:r>
              <a:rPr lang="en-US" sz="2000" dirty="0" err="1">
                <a:solidFill>
                  <a:srgbClr val="00B050"/>
                </a:solidFill>
              </a:rPr>
              <a:t>itemlist</a:t>
            </a:r>
            <a:r>
              <a:rPr lang="en-US" sz="2000" dirty="0">
                <a:solidFill>
                  <a:srgbClr val="00B050"/>
                </a:solidFill>
              </a:rPr>
              <a:t>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</a:t>
            </a:r>
            <a:r>
              <a:rPr lang="en-US" sz="2000" dirty="0">
                <a:solidFill>
                  <a:srgbClr val="7030A0"/>
                </a:solidFill>
              </a:rPr>
              <a:t>&lt;item&gt;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&lt;identifier&gt; RS1 &lt;/identifier&gt;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&lt;description&gt; Atom powered rocket sled &lt;/description&gt;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&lt;quantity&gt; 2 &lt;/quantity&gt;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&lt;price&gt; 199.95 &lt;/price&gt;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</a:t>
            </a:r>
            <a:r>
              <a:rPr lang="en-US" sz="2000" dirty="0">
                <a:solidFill>
                  <a:srgbClr val="7030A0"/>
                </a:solidFill>
              </a:rPr>
              <a:t>&lt;/item&gt;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</a:t>
            </a:r>
            <a:r>
              <a:rPr lang="en-US" sz="2000" dirty="0">
                <a:solidFill>
                  <a:srgbClr val="7030A0"/>
                </a:solidFill>
              </a:rPr>
              <a:t>&lt;item&gt;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&lt;identifier&gt; SG2 &lt;/identifier&gt;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&lt;description&gt; Superb glue &lt;/description&gt;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&lt;quantity&gt; 1 &lt;/quantity&gt;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&lt;unit-of-measure&gt; liter &lt;/unit-of-measure&gt;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&lt;price&gt; 29.95 &lt;/price&gt;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</a:t>
            </a:r>
            <a:r>
              <a:rPr lang="en-US" sz="2000" dirty="0">
                <a:solidFill>
                  <a:srgbClr val="7030A0"/>
                </a:solidFill>
              </a:rPr>
              <a:t>&lt;/item&gt;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</a:t>
            </a:r>
            <a:r>
              <a:rPr lang="en-US" sz="2000" dirty="0">
                <a:solidFill>
                  <a:srgbClr val="00B050"/>
                </a:solidFill>
              </a:rPr>
              <a:t>&lt;/</a:t>
            </a:r>
            <a:r>
              <a:rPr lang="en-US" sz="2000" dirty="0" err="1">
                <a:solidFill>
                  <a:srgbClr val="00B050"/>
                </a:solidFill>
              </a:rPr>
              <a:t>itemlist</a:t>
            </a:r>
            <a:r>
              <a:rPr lang="en-US" sz="2000" dirty="0">
                <a:solidFill>
                  <a:srgbClr val="00B050"/>
                </a:solidFill>
              </a:rPr>
              <a:t>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&lt;/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purchase_order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&gt;</a:t>
            </a:r>
            <a:br>
              <a:rPr lang="en-US" sz="2000" dirty="0">
                <a:solidFill>
                  <a:srgbClr val="993300"/>
                </a:solidFill>
              </a:rPr>
            </a:br>
            <a:endParaRPr lang="en-US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 for Nesting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3000"/>
            <a:ext cx="7514516" cy="5133975"/>
          </a:xfrm>
        </p:spPr>
        <p:txBody>
          <a:bodyPr/>
          <a:lstStyle/>
          <a:p>
            <a:r>
              <a:rPr lang="en-US" sz="2000" dirty="0"/>
              <a:t>Nesting of data is useful in data transfer</a:t>
            </a:r>
          </a:p>
          <a:p>
            <a:pPr lvl="1"/>
            <a:r>
              <a:rPr lang="en-US" sz="2000" dirty="0"/>
              <a:t>Example:  elements representing </a:t>
            </a:r>
            <a:r>
              <a:rPr lang="en-US" sz="2000" i="1" dirty="0"/>
              <a:t>item</a:t>
            </a:r>
            <a:r>
              <a:rPr lang="en-US" sz="2000" dirty="0"/>
              <a:t> nested within an </a:t>
            </a:r>
            <a:r>
              <a:rPr lang="en-US" sz="2000" i="1" dirty="0" err="1"/>
              <a:t>itemlist</a:t>
            </a:r>
            <a:r>
              <a:rPr lang="en-US" sz="2000" dirty="0"/>
              <a:t> element</a:t>
            </a:r>
          </a:p>
          <a:p>
            <a:r>
              <a:rPr lang="en-US" sz="2000" dirty="0"/>
              <a:t>Nesting is not supported, or discouraged, in relational databases</a:t>
            </a:r>
          </a:p>
          <a:p>
            <a:pPr lvl="1"/>
            <a:r>
              <a:rPr lang="en-US" sz="2000" dirty="0"/>
              <a:t>With multiple orders, customer name and address are stored redundantly</a:t>
            </a:r>
          </a:p>
          <a:p>
            <a:pPr lvl="1"/>
            <a:r>
              <a:rPr lang="en-US" sz="2000" dirty="0"/>
              <a:t>Normalization replaces nested structures in each order by foreign key into table storing customer name and address information</a:t>
            </a:r>
          </a:p>
          <a:p>
            <a:r>
              <a:rPr lang="en-US" sz="2000" dirty="0"/>
              <a:t>But nesting is appropriate when transferring data</a:t>
            </a:r>
          </a:p>
          <a:p>
            <a:pPr lvl="1"/>
            <a:r>
              <a:rPr lang="en-US" sz="2000" dirty="0"/>
              <a:t>External application does not have direct access to data referenced by a foreign key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of XML Data (Cont.)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43000"/>
            <a:ext cx="7612170" cy="4752975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sz="2000" dirty="0"/>
              <a:t>Mixture of text with sub-elements is legal in XML. 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000" dirty="0"/>
              <a:t>Example:</a:t>
            </a:r>
          </a:p>
          <a:p>
            <a:pPr lvl="1">
              <a:lnSpc>
                <a:spcPct val="90000"/>
              </a:lnSpc>
              <a:buFont typeface="Monotype Sorts" charset="2"/>
              <a:buNone/>
            </a:pPr>
            <a:r>
              <a:rPr lang="en-US" sz="2000" dirty="0">
                <a:solidFill>
                  <a:srgbClr val="993300"/>
                </a:solidFill>
              </a:rPr>
              <a:t>     &lt;course&gt;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course is being offered for the first time in 2009.</a:t>
            </a:r>
            <a:b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&lt;course id&gt; BIO-399 &lt;/course id&gt;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&lt;title&gt; Computational Biology &lt;/title&gt;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&lt;dept name&gt; Biology &lt;/dept name&gt;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&lt;credits&gt; 3 &lt;/credits&gt;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&lt;/course&gt;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000" dirty="0"/>
              <a:t>Useful for document markup, but discouraged for data representation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Attributes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43000"/>
            <a:ext cx="7594415" cy="5029200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sz="2000" dirty="0"/>
              <a:t>Elements can have </a:t>
            </a:r>
            <a:r>
              <a:rPr lang="en-US" sz="2000" b="1" dirty="0">
                <a:solidFill>
                  <a:srgbClr val="0033CC"/>
                </a:solidFill>
              </a:rPr>
              <a:t>attributes</a:t>
            </a:r>
            <a:br>
              <a:rPr lang="en-US" sz="2000" b="1" dirty="0">
                <a:solidFill>
                  <a:schemeClr val="tx2"/>
                </a:solidFill>
              </a:rPr>
            </a:br>
            <a:r>
              <a:rPr lang="en-US" sz="2000" b="1" dirty="0">
                <a:solidFill>
                  <a:schemeClr val="tx2"/>
                </a:solidFill>
              </a:rPr>
              <a:t>      </a:t>
            </a:r>
            <a:r>
              <a:rPr lang="en-US" sz="2000" dirty="0">
                <a:solidFill>
                  <a:srgbClr val="993300"/>
                </a:solidFill>
              </a:rPr>
              <a:t>&lt;course </a:t>
            </a:r>
            <a:r>
              <a:rPr lang="en-US" sz="2000" dirty="0" err="1"/>
              <a:t>course_id</a:t>
            </a:r>
            <a:r>
              <a:rPr lang="en-US" sz="2000" dirty="0"/>
              <a:t>= “CS-101”</a:t>
            </a:r>
            <a:r>
              <a:rPr lang="en-US" sz="2000" dirty="0">
                <a:solidFill>
                  <a:srgbClr val="993300"/>
                </a:solidFill>
              </a:rPr>
              <a:t>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&lt;title&gt; Intro. to Computer Science&lt;/title&gt;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&lt;dept name&gt; Comp. Sci. &lt;/dept name&gt;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     &lt;credits&gt; 4 &lt;/credits&gt;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  &lt;/course&gt;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sz="2000" dirty="0"/>
              <a:t>Attributes are specified by  </a:t>
            </a:r>
            <a:r>
              <a:rPr lang="en-US" sz="2000" i="1" dirty="0"/>
              <a:t>name=value</a:t>
            </a:r>
            <a:r>
              <a:rPr lang="en-US" sz="2000" dirty="0"/>
              <a:t> pairs inside the starting tag of an element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sz="2000" dirty="0"/>
              <a:t>An element may have several attributes, but each attribute name can only occur once</a:t>
            </a:r>
          </a:p>
          <a:p>
            <a:pPr lvl="2">
              <a:buFont typeface="Webdings" pitchFamily="18" charset="2"/>
              <a:buNone/>
            </a:pPr>
            <a:r>
              <a:rPr lang="en-US" sz="2000" dirty="0">
                <a:solidFill>
                  <a:srgbClr val="993300"/>
                </a:solidFill>
              </a:rPr>
              <a:t>	&lt;course  </a:t>
            </a:r>
            <a:r>
              <a:rPr lang="en-US" sz="2000" dirty="0" err="1"/>
              <a:t>course_id</a:t>
            </a:r>
            <a:r>
              <a:rPr lang="en-US" sz="2000" dirty="0"/>
              <a:t> = “CS-101”  credits=“4”</a:t>
            </a:r>
            <a:r>
              <a:rPr lang="en-US" sz="2000" dirty="0">
                <a:solidFill>
                  <a:srgbClr val="993300"/>
                </a:solidFill>
              </a:rPr>
              <a:t>&gt;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Attributes vs. Subelements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718702" cy="4903787"/>
          </a:xfrm>
        </p:spPr>
        <p:txBody>
          <a:bodyPr/>
          <a:lstStyle/>
          <a:p>
            <a:r>
              <a:rPr lang="en-US" sz="2000" dirty="0"/>
              <a:t>Distinction between </a:t>
            </a:r>
            <a:r>
              <a:rPr lang="en-US" sz="2000" dirty="0" err="1"/>
              <a:t>subelement</a:t>
            </a:r>
            <a:r>
              <a:rPr lang="en-US" sz="2000" dirty="0"/>
              <a:t> and attribute</a:t>
            </a:r>
          </a:p>
          <a:p>
            <a:pPr lvl="1"/>
            <a:r>
              <a:rPr lang="en-US" sz="2000" dirty="0"/>
              <a:t>In the context of documents, attributes are part of markup, while </a:t>
            </a:r>
            <a:r>
              <a:rPr lang="en-US" sz="2000" dirty="0" err="1"/>
              <a:t>subelement</a:t>
            </a:r>
            <a:r>
              <a:rPr lang="en-US" sz="2000" dirty="0"/>
              <a:t> contents are part of the basic document contents</a:t>
            </a:r>
          </a:p>
          <a:p>
            <a:pPr lvl="1"/>
            <a:r>
              <a:rPr lang="en-US" sz="2000" dirty="0"/>
              <a:t>In the context of data representation, the difference is unclear and may be confusing</a:t>
            </a:r>
          </a:p>
          <a:p>
            <a:pPr lvl="2"/>
            <a:r>
              <a:rPr lang="en-US" sz="2000" dirty="0"/>
              <a:t>Same information can be represented in two ways</a:t>
            </a:r>
          </a:p>
          <a:p>
            <a:pPr lvl="3"/>
            <a:r>
              <a:rPr lang="en-US" sz="2000" dirty="0">
                <a:solidFill>
                  <a:srgbClr val="993300"/>
                </a:solidFill>
              </a:rPr>
              <a:t>&lt;course </a:t>
            </a:r>
            <a:r>
              <a:rPr lang="en-US" sz="2000" dirty="0" err="1"/>
              <a:t>course_id</a:t>
            </a:r>
            <a:r>
              <a:rPr lang="en-US" sz="2000" dirty="0"/>
              <a:t>= “CS-101”</a:t>
            </a:r>
            <a:r>
              <a:rPr lang="en-US" sz="2000" dirty="0">
                <a:solidFill>
                  <a:srgbClr val="993300"/>
                </a:solidFill>
              </a:rPr>
              <a:t>&gt; … &lt;/course&gt;</a:t>
            </a:r>
          </a:p>
          <a:p>
            <a:pPr lvl="3"/>
            <a:r>
              <a:rPr lang="en-US" sz="2000" dirty="0">
                <a:solidFill>
                  <a:srgbClr val="993300"/>
                </a:solidFill>
              </a:rPr>
              <a:t>&lt;course&gt; 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&lt;</a:t>
            </a:r>
            <a:r>
              <a:rPr lang="en-US" sz="2000" dirty="0" err="1">
                <a:solidFill>
                  <a:srgbClr val="993300"/>
                </a:solidFill>
              </a:rPr>
              <a:t>course_id</a:t>
            </a:r>
            <a:r>
              <a:rPr lang="en-US" sz="2000" dirty="0">
                <a:solidFill>
                  <a:srgbClr val="993300"/>
                </a:solidFill>
              </a:rPr>
              <a:t>&gt;CS-101&lt;/</a:t>
            </a:r>
            <a:r>
              <a:rPr lang="en-US" sz="2000" dirty="0" err="1">
                <a:solidFill>
                  <a:srgbClr val="993300"/>
                </a:solidFill>
              </a:rPr>
              <a:t>course_id</a:t>
            </a:r>
            <a:r>
              <a:rPr lang="en-US" sz="2000" dirty="0">
                <a:solidFill>
                  <a:srgbClr val="993300"/>
                </a:solidFill>
              </a:rPr>
              <a:t>&gt; …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&lt;/course&gt;</a:t>
            </a:r>
          </a:p>
          <a:p>
            <a:pPr lvl="1"/>
            <a:r>
              <a:rPr lang="en-US" sz="2000" dirty="0"/>
              <a:t>Suggestion: use attributes for identifiers of elements, and use </a:t>
            </a:r>
            <a:r>
              <a:rPr lang="en-US" sz="2000" dirty="0" err="1"/>
              <a:t>subelements</a:t>
            </a:r>
            <a:r>
              <a:rPr lang="en-US" sz="2000" dirty="0"/>
              <a:t> for contents</a:t>
            </a:r>
          </a:p>
          <a:p>
            <a:pPr lvl="1">
              <a:buFont typeface="Monotype Sorts" charset="2"/>
              <a:buNone/>
            </a:pPr>
            <a:endParaRPr lang="en-US" sz="2000" dirty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on XML Syntax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0466" y="1143000"/>
            <a:ext cx="8378890" cy="4876800"/>
          </a:xfrm>
        </p:spPr>
        <p:txBody>
          <a:bodyPr/>
          <a:lstStyle/>
          <a:p>
            <a:r>
              <a:rPr lang="en-US" sz="2400" dirty="0"/>
              <a:t>Elements without </a:t>
            </a:r>
            <a:r>
              <a:rPr lang="en-US" sz="2400" dirty="0" err="1"/>
              <a:t>subelements</a:t>
            </a:r>
            <a:r>
              <a:rPr lang="en-US" sz="2400" dirty="0"/>
              <a:t> or text content can be abbreviated by ending the start tag with a  /&gt;  and deleting the end tag</a:t>
            </a:r>
          </a:p>
          <a:p>
            <a:pPr lvl="1"/>
            <a:r>
              <a:rPr lang="en-US" sz="2400" dirty="0">
                <a:solidFill>
                  <a:srgbClr val="993300"/>
                </a:solidFill>
              </a:rPr>
              <a:t>&lt;course  </a:t>
            </a:r>
            <a:r>
              <a:rPr lang="en-US" sz="2400" dirty="0" err="1">
                <a:solidFill>
                  <a:srgbClr val="993300"/>
                </a:solidFill>
              </a:rPr>
              <a:t>course_id</a:t>
            </a:r>
            <a:r>
              <a:rPr lang="en-US" sz="2400" dirty="0">
                <a:solidFill>
                  <a:srgbClr val="993300"/>
                </a:solidFill>
              </a:rPr>
              <a:t>=“CS-101” Title=“Intro. To Computer Science”</a:t>
            </a:r>
            <a:br>
              <a:rPr lang="en-US" sz="2400" dirty="0">
                <a:solidFill>
                  <a:srgbClr val="993300"/>
                </a:solidFill>
              </a:rPr>
            </a:br>
            <a:r>
              <a:rPr lang="en-US" sz="2400" dirty="0">
                <a:solidFill>
                  <a:srgbClr val="993300"/>
                </a:solidFill>
              </a:rPr>
              <a:t>               </a:t>
            </a:r>
            <a:r>
              <a:rPr lang="en-US" sz="2400" dirty="0" err="1">
                <a:solidFill>
                  <a:srgbClr val="993300"/>
                </a:solidFill>
              </a:rPr>
              <a:t>dept_name</a:t>
            </a:r>
            <a:r>
              <a:rPr lang="en-US" sz="2400" dirty="0">
                <a:solidFill>
                  <a:srgbClr val="993300"/>
                </a:solidFill>
              </a:rPr>
              <a:t> = “Comp. Sci.” credits=“4”  /&gt;</a:t>
            </a:r>
          </a:p>
          <a:p>
            <a:r>
              <a:rPr lang="en-US" sz="2400" dirty="0"/>
              <a:t>To store string data that may contain tags, without the tags being interpreted as </a:t>
            </a:r>
            <a:r>
              <a:rPr lang="en-US" sz="2400" dirty="0" err="1"/>
              <a:t>subelements</a:t>
            </a:r>
            <a:r>
              <a:rPr lang="en-US" sz="2400" dirty="0"/>
              <a:t>, use CDATA as below</a:t>
            </a:r>
          </a:p>
          <a:p>
            <a:pPr lvl="1"/>
            <a:r>
              <a:rPr lang="en-US" sz="2400" dirty="0">
                <a:solidFill>
                  <a:srgbClr val="993300"/>
                </a:solidFill>
              </a:rPr>
              <a:t>&lt;![CDATA[&lt;course&gt; … &lt;/course&gt;]]&gt;</a:t>
            </a:r>
          </a:p>
          <a:p>
            <a:pPr lvl="1">
              <a:buFont typeface="Monotype Sorts" charset="2"/>
              <a:buNone/>
            </a:pPr>
            <a:r>
              <a:rPr lang="en-US" sz="2400" dirty="0"/>
              <a:t>Here, &lt;course&gt; and &lt;/course&gt; are treated as just strings</a:t>
            </a:r>
          </a:p>
          <a:p>
            <a:pPr lvl="1">
              <a:buFont typeface="Monotype Sorts" charset="2"/>
              <a:buNone/>
            </a:pPr>
            <a:r>
              <a:rPr lang="en-US" sz="2400" dirty="0"/>
              <a:t>CDATA stands for “character data”</a:t>
            </a:r>
          </a:p>
          <a:p>
            <a:pPr>
              <a:buFont typeface="Monotype Sorts" charset="2"/>
              <a:buNone/>
            </a:pPr>
            <a:endParaRPr lang="en-US" sz="2400" dirty="0"/>
          </a:p>
          <a:p>
            <a:pPr>
              <a:lnSpc>
                <a:spcPct val="80000"/>
              </a:lnSpc>
              <a:buFont typeface="Monotype Sorts" charset="2"/>
              <a:buNone/>
            </a:pPr>
            <a:endParaRPr lang="en-US" sz="3200" dirty="0"/>
          </a:p>
          <a:p>
            <a:endParaRPr lang="en-US" sz="3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XML Document Schema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Database schemas constrain what information can be stored, and the data types of stored values</a:t>
            </a:r>
          </a:p>
          <a:p>
            <a:r>
              <a:rPr lang="en-US" sz="2000" dirty="0"/>
              <a:t>XML documents are not required to have an associated schema</a:t>
            </a:r>
          </a:p>
          <a:p>
            <a:r>
              <a:rPr lang="en-US" sz="2000" dirty="0"/>
              <a:t>However, schemas are very important for XML data exchange</a:t>
            </a:r>
          </a:p>
          <a:p>
            <a:pPr lvl="1"/>
            <a:r>
              <a:rPr lang="en-US" sz="2000" dirty="0"/>
              <a:t>Otherwise, a site cannot automatically interpret data received from another site</a:t>
            </a:r>
          </a:p>
          <a:p>
            <a:r>
              <a:rPr lang="en-US" sz="2000" dirty="0"/>
              <a:t>Two mechanisms for specifying XML schema</a:t>
            </a:r>
          </a:p>
          <a:p>
            <a:pPr lvl="1"/>
            <a:r>
              <a:rPr lang="en-US" sz="2000" b="1" dirty="0">
                <a:solidFill>
                  <a:srgbClr val="0033CC"/>
                </a:solidFill>
              </a:rPr>
              <a:t>Document Type Definition (DTD)</a:t>
            </a:r>
          </a:p>
          <a:p>
            <a:pPr lvl="2"/>
            <a:r>
              <a:rPr lang="en-US" sz="2000" dirty="0"/>
              <a:t>Widely used</a:t>
            </a:r>
          </a:p>
          <a:p>
            <a:pPr lvl="1"/>
            <a:r>
              <a:rPr lang="en-US" sz="2000" b="1" dirty="0">
                <a:solidFill>
                  <a:srgbClr val="0033CC"/>
                </a:solidFill>
              </a:rPr>
              <a:t>XML Schema</a:t>
            </a:r>
            <a:r>
              <a:rPr lang="en-US" sz="2000" b="1" dirty="0">
                <a:solidFill>
                  <a:schemeClr val="tx2"/>
                </a:solidFill>
              </a:rPr>
              <a:t> </a:t>
            </a:r>
          </a:p>
          <a:p>
            <a:pPr lvl="2"/>
            <a:r>
              <a:rPr lang="en-US" sz="2000" dirty="0"/>
              <a:t>Newer, increasing use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 Type Definition (DTD)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The type of an XML document can be specified using a DTD</a:t>
            </a:r>
          </a:p>
          <a:p>
            <a:r>
              <a:rPr lang="en-US" sz="2000" dirty="0"/>
              <a:t>DTD constraints structure of XML data</a:t>
            </a:r>
          </a:p>
          <a:p>
            <a:pPr lvl="1"/>
            <a:r>
              <a:rPr lang="en-US" sz="2000" dirty="0"/>
              <a:t>What elements can occur</a:t>
            </a:r>
          </a:p>
          <a:p>
            <a:pPr lvl="1"/>
            <a:r>
              <a:rPr lang="en-US" sz="2000" dirty="0"/>
              <a:t>What attributes can/must an element have</a:t>
            </a:r>
          </a:p>
          <a:p>
            <a:pPr lvl="1"/>
            <a:r>
              <a:rPr lang="en-US" sz="2000" dirty="0"/>
              <a:t>What </a:t>
            </a:r>
            <a:r>
              <a:rPr lang="en-US" sz="2000" dirty="0" err="1"/>
              <a:t>subelements</a:t>
            </a:r>
            <a:r>
              <a:rPr lang="en-US" sz="2000" dirty="0"/>
              <a:t> can/must occur inside each element, and how many times.</a:t>
            </a:r>
          </a:p>
          <a:p>
            <a:r>
              <a:rPr lang="en-US" sz="2000" dirty="0"/>
              <a:t>DTD does not constrain data types</a:t>
            </a:r>
          </a:p>
          <a:p>
            <a:pPr lvl="1"/>
            <a:r>
              <a:rPr lang="en-US" sz="2000" dirty="0"/>
              <a:t>All values represented as strings in XML</a:t>
            </a:r>
          </a:p>
          <a:p>
            <a:r>
              <a:rPr lang="en-US" sz="2000" dirty="0"/>
              <a:t>DTD syntax</a:t>
            </a:r>
          </a:p>
          <a:p>
            <a:pPr lvl="1"/>
            <a:r>
              <a:rPr lang="en-US" sz="2000" dirty="0"/>
              <a:t>&lt;!ELEMENT </a:t>
            </a:r>
            <a:r>
              <a:rPr lang="en-US" sz="2000" dirty="0" err="1"/>
              <a:t>element</a:t>
            </a:r>
            <a:r>
              <a:rPr lang="en-US" sz="2000" dirty="0"/>
              <a:t> (</a:t>
            </a:r>
            <a:r>
              <a:rPr lang="en-US" sz="2000" dirty="0" err="1"/>
              <a:t>subelements</a:t>
            </a:r>
            <a:r>
              <a:rPr lang="en-US" sz="2000" dirty="0"/>
              <a:t>-specification) &gt;</a:t>
            </a:r>
          </a:p>
          <a:p>
            <a:pPr lvl="1"/>
            <a:r>
              <a:rPr lang="en-US" sz="2000" dirty="0"/>
              <a:t>&lt;!ATTLIST   element (attributes)  &gt;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Element Specification in DTD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3084" y="1093788"/>
            <a:ext cx="7702579" cy="5335004"/>
          </a:xfrm>
        </p:spPr>
        <p:txBody>
          <a:bodyPr/>
          <a:lstStyle/>
          <a:p>
            <a:r>
              <a:rPr lang="en-US" sz="1800" dirty="0" err="1"/>
              <a:t>Subelements</a:t>
            </a:r>
            <a:r>
              <a:rPr lang="en-US" sz="1800" dirty="0"/>
              <a:t> can be specified as</a:t>
            </a:r>
          </a:p>
          <a:p>
            <a:pPr lvl="1"/>
            <a:r>
              <a:rPr lang="en-US" sz="1800" dirty="0"/>
              <a:t>names of elements, or</a:t>
            </a:r>
          </a:p>
          <a:p>
            <a:pPr lvl="1"/>
            <a:r>
              <a:rPr lang="en-US" sz="1800" dirty="0"/>
              <a:t>#PCDATA (parsed character data), i.e., character strings</a:t>
            </a:r>
          </a:p>
          <a:p>
            <a:pPr lvl="1"/>
            <a:r>
              <a:rPr lang="en-US" sz="1800" dirty="0"/>
              <a:t>EMPTY (no </a:t>
            </a:r>
            <a:r>
              <a:rPr lang="en-US" sz="1800" dirty="0" err="1"/>
              <a:t>subelements</a:t>
            </a:r>
            <a:r>
              <a:rPr lang="en-US" sz="1800" dirty="0"/>
              <a:t>) or ANY (anything can be a </a:t>
            </a:r>
            <a:r>
              <a:rPr lang="en-US" sz="1800" dirty="0" err="1"/>
              <a:t>subelement</a:t>
            </a:r>
            <a:r>
              <a:rPr lang="en-US" sz="1800" dirty="0"/>
              <a:t>)</a:t>
            </a:r>
          </a:p>
          <a:p>
            <a:r>
              <a:rPr lang="en-US" sz="1800" dirty="0"/>
              <a:t>Example</a:t>
            </a:r>
          </a:p>
          <a:p>
            <a:pPr lvl="1">
              <a:lnSpc>
                <a:spcPct val="70000"/>
              </a:lnSpc>
              <a:buFont typeface="Monotype Sorts" charset="2"/>
              <a:buNone/>
            </a:pPr>
            <a:r>
              <a:rPr lang="en-US" sz="1800" dirty="0"/>
              <a:t>	</a:t>
            </a:r>
            <a:r>
              <a:rPr lang="en-US" sz="1800" dirty="0">
                <a:solidFill>
                  <a:srgbClr val="993300"/>
                </a:solidFill>
              </a:rPr>
              <a:t>&lt;! ELEMENT department (</a:t>
            </a:r>
            <a:r>
              <a:rPr lang="en-US" sz="1800" dirty="0" err="1">
                <a:solidFill>
                  <a:srgbClr val="993300"/>
                </a:solidFill>
              </a:rPr>
              <a:t>dept_name</a:t>
            </a:r>
            <a:r>
              <a:rPr lang="en-US" sz="1800" dirty="0">
                <a:solidFill>
                  <a:srgbClr val="993300"/>
                </a:solidFill>
              </a:rPr>
              <a:t>  building, budget)&gt;</a:t>
            </a:r>
          </a:p>
          <a:p>
            <a:pPr lvl="1">
              <a:lnSpc>
                <a:spcPct val="70000"/>
              </a:lnSpc>
              <a:buFont typeface="Monotype Sorts" charset="2"/>
              <a:buNone/>
            </a:pPr>
            <a:r>
              <a:rPr lang="en-US" sz="1800" dirty="0">
                <a:solidFill>
                  <a:srgbClr val="993300"/>
                </a:solidFill>
              </a:rPr>
              <a:t>   	&lt;! ELEMENT </a:t>
            </a:r>
            <a:r>
              <a:rPr lang="en-US" sz="1800" dirty="0" err="1">
                <a:solidFill>
                  <a:srgbClr val="993300"/>
                </a:solidFill>
              </a:rPr>
              <a:t>dept_name</a:t>
            </a:r>
            <a:r>
              <a:rPr lang="en-US" sz="1800" dirty="0">
                <a:solidFill>
                  <a:srgbClr val="993300"/>
                </a:solidFill>
              </a:rPr>
              <a:t> (#PCDATA)&gt;</a:t>
            </a:r>
          </a:p>
          <a:p>
            <a:pPr lvl="1">
              <a:lnSpc>
                <a:spcPct val="70000"/>
              </a:lnSpc>
              <a:buFont typeface="Monotype Sorts" charset="2"/>
              <a:buNone/>
            </a:pPr>
            <a:r>
              <a:rPr lang="en-US" sz="1800" dirty="0">
                <a:solidFill>
                  <a:srgbClr val="993300"/>
                </a:solidFill>
              </a:rPr>
              <a:t>	&lt;! ELEMENT budget (#PCDATA)&gt;</a:t>
            </a:r>
          </a:p>
          <a:p>
            <a:r>
              <a:rPr lang="en-US" sz="1800" dirty="0" err="1"/>
              <a:t>Subelement</a:t>
            </a:r>
            <a:r>
              <a:rPr lang="en-US" sz="1800" dirty="0"/>
              <a:t> specification may have regular expressions</a:t>
            </a:r>
          </a:p>
          <a:p>
            <a:pPr lvl="1">
              <a:lnSpc>
                <a:spcPct val="70000"/>
              </a:lnSpc>
              <a:buFont typeface="Monotype Sorts" charset="2"/>
              <a:buNone/>
            </a:pPr>
            <a:r>
              <a:rPr lang="en-US" sz="1800" dirty="0"/>
              <a:t>  &lt;!ELEMENT university ( ( department | course | instructor | teaches )+)&gt;</a:t>
            </a:r>
          </a:p>
          <a:p>
            <a:pPr lvl="2"/>
            <a:r>
              <a:rPr lang="en-US" sz="1800" dirty="0"/>
              <a:t>Notation: </a:t>
            </a:r>
          </a:p>
          <a:p>
            <a:pPr lvl="3"/>
            <a:r>
              <a:rPr lang="en-US" sz="1800" dirty="0"/>
              <a:t> “|”   -  alternatives</a:t>
            </a:r>
          </a:p>
          <a:p>
            <a:pPr lvl="3"/>
            <a:r>
              <a:rPr lang="en-US" sz="1800" dirty="0"/>
              <a:t> “+”  -  1 or more occurrences</a:t>
            </a:r>
          </a:p>
          <a:p>
            <a:pPr lvl="3"/>
            <a:r>
              <a:rPr lang="en-US" sz="1800" dirty="0"/>
              <a:t> “*”   -  0 or more occurrences</a:t>
            </a:r>
          </a:p>
          <a:p>
            <a:pPr lvl="1">
              <a:buFont typeface="Monotype Sorts" charset="2"/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University DTD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143000"/>
            <a:ext cx="7772400" cy="4448175"/>
          </a:xfrm>
        </p:spPr>
        <p:txBody>
          <a:bodyPr/>
          <a:lstStyle/>
          <a:p>
            <a:pPr>
              <a:buFont typeface="Monotype Sorts" charset="2"/>
              <a:buNone/>
            </a:pPr>
            <a:r>
              <a:rPr lang="en-US" sz="1800" dirty="0">
                <a:solidFill>
                  <a:srgbClr val="993300"/>
                </a:solidFill>
              </a:rPr>
              <a:t>&lt;!DOCTYPE  university [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university ( (</a:t>
            </a:r>
            <a:r>
              <a:rPr lang="en-US" sz="1800" dirty="0" err="1">
                <a:solidFill>
                  <a:srgbClr val="993300"/>
                </a:solidFill>
              </a:rPr>
              <a:t>department|course|instructor|teaches</a:t>
            </a:r>
            <a:r>
              <a:rPr lang="en-US" sz="1800" dirty="0">
                <a:solidFill>
                  <a:srgbClr val="993300"/>
                </a:solidFill>
              </a:rPr>
              <a:t>)+)&gt;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department ( dept name, building, budget)&gt;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course ( course id, title, dept name, credits)&gt;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instructor (IID, name, dept name, salary)&gt;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teaches (IID, course id)&gt;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dept name( #PCDATA 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building( #PCDATA 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budget( #PCDATA 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course id ( #PCDATA 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title ( #PCDATA 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credits( #PCDATA 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IID( #PCDATA 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name( #PCDATA )&gt;</a:t>
            </a:r>
            <a:br>
              <a:rPr lang="en-US" sz="1800" dirty="0">
                <a:solidFill>
                  <a:srgbClr val="993300"/>
                </a:solidFill>
              </a:rPr>
            </a:br>
            <a:r>
              <a:rPr lang="en-US" sz="1800" dirty="0">
                <a:solidFill>
                  <a:srgbClr val="993300"/>
                </a:solidFill>
              </a:rPr>
              <a:t>&lt;!ELEMENT salary( #PCDATA )&gt;</a:t>
            </a:r>
          </a:p>
          <a:p>
            <a:pPr>
              <a:buFont typeface="Monotype Sorts" charset="2"/>
              <a:buNone/>
            </a:pPr>
            <a:r>
              <a:rPr lang="en-US" sz="1800" dirty="0">
                <a:solidFill>
                  <a:srgbClr val="993300"/>
                </a:solidFill>
              </a:rPr>
              <a:t>]&gt;</a:t>
            </a:r>
          </a:p>
        </p:txBody>
      </p:sp>
      <p:cxnSp>
        <p:nvCxnSpPr>
          <p:cNvPr id="5" name="Curved Connector 4"/>
          <p:cNvCxnSpPr/>
          <p:nvPr/>
        </p:nvCxnSpPr>
        <p:spPr bwMode="auto">
          <a:xfrm rot="10800000" flipV="1">
            <a:off x="2985797" y="1688840"/>
            <a:ext cx="2220686" cy="410548"/>
          </a:xfrm>
          <a:prstGeom prst="curvedConnector3">
            <a:avLst>
              <a:gd name="adj1" fmla="val 100840"/>
            </a:avLst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 bwMode="auto">
          <a:xfrm rot="10800000" flipV="1">
            <a:off x="3051111" y="1978090"/>
            <a:ext cx="1418253" cy="987149"/>
          </a:xfrm>
          <a:prstGeom prst="curvedConnector3">
            <a:avLst>
              <a:gd name="adj1" fmla="val 103290"/>
            </a:avLst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 bwMode="auto">
          <a:xfrm rot="5400000">
            <a:off x="4787869" y="1990823"/>
            <a:ext cx="1560351" cy="1534885"/>
          </a:xfrm>
          <a:prstGeom prst="curvedConnector3">
            <a:avLst>
              <a:gd name="adj1" fmla="val 97241"/>
            </a:avLst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Attribute Specification in DTD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994299"/>
            <a:ext cx="7665436" cy="5558901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dirty="0"/>
              <a:t>Attribute specification : for each attribute  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dirty="0"/>
              <a:t>Name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dirty="0"/>
              <a:t>Type of attribute 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CDATA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ID (identifier) or IDREF (ID reference) or IDREFS (multiple IDREFs) </a:t>
            </a:r>
          </a:p>
          <a:p>
            <a:pPr lvl="3">
              <a:lnSpc>
                <a:spcPct val="90000"/>
              </a:lnSpc>
            </a:pPr>
            <a:r>
              <a:rPr lang="en-US" dirty="0"/>
              <a:t>  more on this later 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dirty="0"/>
              <a:t>Whether  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mandatory (#REQUIRED)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has a default value (value), 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or neither (#IMPLIED)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dirty="0"/>
              <a:t>Examples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dirty="0"/>
              <a:t>&lt;!ATTLIST course </a:t>
            </a:r>
            <a:r>
              <a:rPr lang="en-US" dirty="0" err="1"/>
              <a:t>course_id</a:t>
            </a:r>
            <a:r>
              <a:rPr lang="en-US" dirty="0"/>
              <a:t> CDATA #REQUIRED&gt;, or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dirty="0"/>
              <a:t>&lt;!ATTLIST course</a:t>
            </a:r>
          </a:p>
          <a:p>
            <a:pPr lvl="2">
              <a:lnSpc>
                <a:spcPct val="70000"/>
              </a:lnSpc>
              <a:buFont typeface="Webdings" pitchFamily="18" charset="2"/>
              <a:buNone/>
            </a:pPr>
            <a:r>
              <a:rPr lang="en-US" dirty="0"/>
              <a:t>	</a:t>
            </a:r>
            <a:r>
              <a:rPr lang="en-US" dirty="0" err="1"/>
              <a:t>course_id</a:t>
            </a:r>
            <a:r>
              <a:rPr lang="en-US" dirty="0"/>
              <a:t>     ID          #REQUIRED</a:t>
            </a:r>
          </a:p>
          <a:p>
            <a:pPr lvl="2">
              <a:lnSpc>
                <a:spcPct val="70000"/>
              </a:lnSpc>
              <a:buFont typeface="Webdings" pitchFamily="18" charset="2"/>
              <a:buNone/>
            </a:pPr>
            <a:r>
              <a:rPr lang="en-US" dirty="0"/>
              <a:t>    </a:t>
            </a:r>
            <a:r>
              <a:rPr lang="en-US" dirty="0" err="1"/>
              <a:t>dept_name</a:t>
            </a:r>
            <a:r>
              <a:rPr lang="en-US" dirty="0"/>
              <a:t>  IDREF   #REQUIRED</a:t>
            </a:r>
          </a:p>
          <a:p>
            <a:pPr lvl="2">
              <a:lnSpc>
                <a:spcPct val="70000"/>
              </a:lnSpc>
              <a:buFont typeface="Webdings" pitchFamily="18" charset="2"/>
              <a:buNone/>
            </a:pPr>
            <a:r>
              <a:rPr lang="en-US" dirty="0"/>
              <a:t>	instructors    IDREFS #IMPLIED   &gt;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IDs and IDREFs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r>
              <a:rPr lang="en-US" sz="2400" dirty="0"/>
              <a:t>An element can have at most one attribute of type ID</a:t>
            </a:r>
          </a:p>
          <a:p>
            <a:r>
              <a:rPr lang="en-US" sz="2400" dirty="0"/>
              <a:t>The ID attribute value of each element in an XML document must be distinct</a:t>
            </a:r>
          </a:p>
          <a:p>
            <a:pPr lvl="1"/>
            <a:r>
              <a:rPr lang="en-US" sz="2400" dirty="0"/>
              <a:t>Thus the ID attribute value is an object identifier</a:t>
            </a:r>
          </a:p>
          <a:p>
            <a:r>
              <a:rPr lang="en-US" sz="2400" dirty="0"/>
              <a:t>An attribute of type IDREF must contain the ID value of an element in the same document</a:t>
            </a:r>
          </a:p>
          <a:p>
            <a:r>
              <a:rPr lang="en-US" sz="2400" dirty="0"/>
              <a:t>An attribute of type IDREFS contains a set of (0 or more) ID values.  Each ID value must contain the ID value of an element in the same document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University DTD with Attributes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University DTD with ID and IDREF attribute types.</a:t>
            </a:r>
            <a:br>
              <a:rPr lang="en-US" sz="2000" dirty="0"/>
            </a:br>
            <a:r>
              <a:rPr lang="en-US" sz="2000" dirty="0">
                <a:solidFill>
                  <a:srgbClr val="993300"/>
                </a:solidFill>
              </a:rPr>
              <a:t>&lt;!DOCTYPE </a:t>
            </a:r>
            <a:r>
              <a:rPr lang="en-US" sz="2000" dirty="0"/>
              <a:t>university-3 [</a:t>
            </a:r>
            <a:br>
              <a:rPr lang="en-US" sz="2000" dirty="0"/>
            </a:br>
            <a:r>
              <a:rPr lang="en-US" sz="2000" dirty="0"/>
              <a:t>     &lt;!ELEMENT university ( (</a:t>
            </a:r>
            <a:r>
              <a:rPr lang="en-US" sz="2000" dirty="0" err="1"/>
              <a:t>department|course|instructor</a:t>
            </a:r>
            <a:r>
              <a:rPr lang="en-US" sz="2000" dirty="0"/>
              <a:t>)+)&gt;</a:t>
            </a:r>
            <a:br>
              <a:rPr lang="en-US" sz="2000" dirty="0"/>
            </a:br>
            <a:r>
              <a:rPr lang="en-US" sz="2000" dirty="0"/>
              <a:t>     &lt;!ELEMENT department ( building, budget )&gt;</a:t>
            </a:r>
            <a:br>
              <a:rPr lang="en-US" sz="2000" dirty="0"/>
            </a:br>
            <a:r>
              <a:rPr lang="en-US" sz="2000" dirty="0"/>
              <a:t>     &lt;!ATTLIST department</a:t>
            </a:r>
            <a:br>
              <a:rPr lang="en-US" sz="2000" dirty="0"/>
            </a:br>
            <a:r>
              <a:rPr lang="en-US" sz="2000" dirty="0"/>
              <a:t>            </a:t>
            </a:r>
            <a:r>
              <a:rPr lang="en-US" sz="2000" dirty="0" err="1"/>
              <a:t>dept_name</a:t>
            </a:r>
            <a:r>
              <a:rPr lang="en-US" sz="2000" dirty="0"/>
              <a:t> ID #REQUIRED &gt;</a:t>
            </a:r>
            <a:br>
              <a:rPr lang="en-US" sz="2000" dirty="0"/>
            </a:br>
            <a:r>
              <a:rPr lang="en-US" sz="2000" dirty="0"/>
              <a:t>     &lt;!ELEMENT course (title, credits )&gt;</a:t>
            </a:r>
            <a:br>
              <a:rPr lang="en-US" sz="2000" dirty="0"/>
            </a:br>
            <a:r>
              <a:rPr lang="en-US" sz="2000" dirty="0"/>
              <a:t>     &lt;!ATTLIST course</a:t>
            </a:r>
            <a:br>
              <a:rPr lang="en-US" sz="2000" dirty="0"/>
            </a:br>
            <a:r>
              <a:rPr lang="en-US" sz="2000" dirty="0"/>
              <a:t>            </a:t>
            </a:r>
            <a:r>
              <a:rPr lang="en-US" sz="2000" dirty="0" err="1"/>
              <a:t>course_id</a:t>
            </a:r>
            <a:r>
              <a:rPr lang="en-US" sz="2000" dirty="0"/>
              <a:t> ID #REQUIRED</a:t>
            </a:r>
            <a:br>
              <a:rPr lang="en-US" sz="2000" dirty="0"/>
            </a:br>
            <a:r>
              <a:rPr lang="en-US" sz="2000" dirty="0"/>
              <a:t>            </a:t>
            </a:r>
            <a:r>
              <a:rPr lang="en-US" sz="2000" dirty="0" err="1"/>
              <a:t>dept_name</a:t>
            </a:r>
            <a:r>
              <a:rPr lang="en-US" sz="2000" dirty="0"/>
              <a:t> IDREF #REQUIRED</a:t>
            </a:r>
            <a:br>
              <a:rPr lang="en-US" sz="2000" dirty="0"/>
            </a:br>
            <a:r>
              <a:rPr lang="en-US" sz="2000" dirty="0"/>
              <a:t>            instructors IDREFS #IMPLIED &gt;</a:t>
            </a:r>
            <a:br>
              <a:rPr lang="en-US" sz="2000" dirty="0"/>
            </a:br>
            <a:r>
              <a:rPr lang="en-US" sz="2000" dirty="0"/>
              <a:t>     &lt;!ELEMENT instructor ( name, salary )&gt;</a:t>
            </a:r>
            <a:br>
              <a:rPr lang="en-US" sz="2000" dirty="0"/>
            </a:br>
            <a:r>
              <a:rPr lang="en-US" sz="2000" dirty="0"/>
              <a:t>     &lt;!ATTLIST instructor</a:t>
            </a:r>
            <a:br>
              <a:rPr lang="en-US" sz="2000" dirty="0"/>
            </a:br>
            <a:r>
              <a:rPr lang="en-US" sz="2000" dirty="0"/>
              <a:t>            IID ID #REQUIRED </a:t>
            </a:r>
            <a:br>
              <a:rPr lang="en-US" sz="2000" dirty="0"/>
            </a:br>
            <a:r>
              <a:rPr lang="en-US" sz="2000" dirty="0"/>
              <a:t>            </a:t>
            </a:r>
            <a:r>
              <a:rPr lang="en-US" sz="2000" dirty="0" err="1"/>
              <a:t>dept_name</a:t>
            </a:r>
            <a:r>
              <a:rPr lang="en-US" sz="2000" dirty="0"/>
              <a:t> IDREF #REQUIRED &gt;</a:t>
            </a:r>
            <a:br>
              <a:rPr lang="en-US" sz="2000" dirty="0"/>
            </a:br>
            <a:r>
              <a:rPr lang="en-US" sz="2000" dirty="0"/>
              <a:t>     · · · declarations for title, credits, building,</a:t>
            </a:r>
            <a:br>
              <a:rPr lang="en-US" sz="2000" dirty="0"/>
            </a:br>
            <a:r>
              <a:rPr lang="en-US" sz="2000" dirty="0"/>
              <a:t>            budget, name and salary · · ·</a:t>
            </a:r>
            <a:br>
              <a:rPr lang="en-US" sz="2000" dirty="0"/>
            </a:br>
            <a:r>
              <a:rPr lang="en-US" sz="2000" dirty="0">
                <a:solidFill>
                  <a:srgbClr val="993300"/>
                </a:solidFill>
              </a:rPr>
              <a:t>]&gt;</a:t>
            </a:r>
          </a:p>
          <a:p>
            <a:endParaRPr lang="en-US" sz="2000" dirty="0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8077200" cy="609600"/>
          </a:xfrm>
        </p:spPr>
        <p:txBody>
          <a:bodyPr/>
          <a:lstStyle/>
          <a:p>
            <a:r>
              <a:rPr lang="en-US" sz="2800"/>
              <a:t>XML data with ID and IDREF attributes</a:t>
            </a: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990600" y="838200"/>
            <a:ext cx="7010400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N" sz="1700" dirty="0"/>
              <a:t>&lt;university-3&gt;</a:t>
            </a:r>
          </a:p>
          <a:p>
            <a:r>
              <a:rPr lang="en-IN" sz="1700" dirty="0"/>
              <a:t>       </a:t>
            </a:r>
            <a:r>
              <a:rPr lang="en-IN" sz="1700" dirty="0">
                <a:solidFill>
                  <a:srgbClr val="993300"/>
                </a:solidFill>
              </a:rPr>
              <a:t>&lt;department dept name=“Comp. Sci.”&gt;</a:t>
            </a:r>
          </a:p>
          <a:p>
            <a:r>
              <a:rPr lang="en-IN" sz="1700" dirty="0">
                <a:solidFill>
                  <a:srgbClr val="993300"/>
                </a:solidFill>
              </a:rPr>
              <a:t>               &lt;building&gt; Taylor &lt;/building&gt;</a:t>
            </a:r>
          </a:p>
          <a:p>
            <a:r>
              <a:rPr lang="en-IN" sz="1700" dirty="0">
                <a:solidFill>
                  <a:srgbClr val="993300"/>
                </a:solidFill>
              </a:rPr>
              <a:t>               &lt;budget&gt; 100000 &lt;/budget&gt;</a:t>
            </a:r>
          </a:p>
          <a:p>
            <a:r>
              <a:rPr lang="en-IN" sz="1700" dirty="0">
                <a:solidFill>
                  <a:srgbClr val="993300"/>
                </a:solidFill>
              </a:rPr>
              <a:t>       &lt;/department&gt;</a:t>
            </a:r>
          </a:p>
          <a:p>
            <a:r>
              <a:rPr lang="en-IN" sz="1700" dirty="0">
                <a:solidFill>
                  <a:srgbClr val="993300"/>
                </a:solidFill>
              </a:rPr>
              <a:t>       &lt;department dept name=“Biology”&gt;</a:t>
            </a:r>
          </a:p>
          <a:p>
            <a:r>
              <a:rPr lang="en-IN" sz="1700" dirty="0">
                <a:solidFill>
                  <a:srgbClr val="993300"/>
                </a:solidFill>
              </a:rPr>
              <a:t>               &lt;building&gt; Watson &lt;/building&gt;</a:t>
            </a:r>
          </a:p>
          <a:p>
            <a:r>
              <a:rPr lang="en-IN" sz="1700" dirty="0">
                <a:solidFill>
                  <a:srgbClr val="993300"/>
                </a:solidFill>
              </a:rPr>
              <a:t>               &lt;budget&gt; 90000 &lt;/budget&gt;</a:t>
            </a:r>
          </a:p>
          <a:p>
            <a:r>
              <a:rPr lang="en-IN" sz="1700" dirty="0">
                <a:solidFill>
                  <a:srgbClr val="993300"/>
                </a:solidFill>
              </a:rPr>
              <a:t>       &lt;/department&gt;</a:t>
            </a:r>
          </a:p>
          <a:p>
            <a:r>
              <a:rPr lang="en-IN" sz="1700" dirty="0"/>
              <a:t>       </a:t>
            </a:r>
            <a:r>
              <a:rPr lang="en-IN" sz="1700" dirty="0">
                <a:solidFill>
                  <a:srgbClr val="008000"/>
                </a:solidFill>
              </a:rPr>
              <a:t>&lt;course </a:t>
            </a:r>
            <a:r>
              <a:rPr lang="en-IN" sz="1700" dirty="0" err="1">
                <a:solidFill>
                  <a:srgbClr val="008000"/>
                </a:solidFill>
              </a:rPr>
              <a:t>course</a:t>
            </a:r>
            <a:r>
              <a:rPr lang="en-IN" sz="1700" dirty="0">
                <a:solidFill>
                  <a:srgbClr val="008000"/>
                </a:solidFill>
              </a:rPr>
              <a:t> id=“CS-101” dept name=“Comp. Sci”</a:t>
            </a:r>
          </a:p>
          <a:p>
            <a:r>
              <a:rPr lang="en-IN" sz="1700" dirty="0">
                <a:solidFill>
                  <a:srgbClr val="008000"/>
                </a:solidFill>
              </a:rPr>
              <a:t>                         instructors=“10101 83821”&gt;</a:t>
            </a:r>
          </a:p>
          <a:p>
            <a:r>
              <a:rPr lang="en-IN" sz="1700" dirty="0">
                <a:solidFill>
                  <a:srgbClr val="008000"/>
                </a:solidFill>
              </a:rPr>
              <a:t>                &lt;title&gt; Intro. to Computer Science &lt;/title&gt;</a:t>
            </a:r>
          </a:p>
          <a:p>
            <a:r>
              <a:rPr lang="en-IN" sz="1700" dirty="0">
                <a:solidFill>
                  <a:srgbClr val="008000"/>
                </a:solidFill>
              </a:rPr>
              <a:t>                &lt;credits&gt; 4 &lt;/credits&gt;</a:t>
            </a:r>
          </a:p>
          <a:p>
            <a:r>
              <a:rPr lang="en-IN" sz="1700" dirty="0">
                <a:solidFill>
                  <a:srgbClr val="008000"/>
                </a:solidFill>
              </a:rPr>
              <a:t>       &lt;/course&gt;</a:t>
            </a:r>
          </a:p>
          <a:p>
            <a:r>
              <a:rPr lang="en-US" sz="1700" dirty="0"/>
              <a:t>       ….</a:t>
            </a:r>
          </a:p>
          <a:p>
            <a:r>
              <a:rPr lang="en-US" sz="1700" dirty="0"/>
              <a:t>       </a:t>
            </a:r>
            <a:r>
              <a:rPr lang="en-IN" sz="1700" dirty="0">
                <a:solidFill>
                  <a:srgbClr val="006666"/>
                </a:solidFill>
              </a:rPr>
              <a:t>&lt;instructor IID=“10101” dept name=“Comp. Sci.”&gt;</a:t>
            </a:r>
          </a:p>
          <a:p>
            <a:r>
              <a:rPr lang="en-IN" sz="1700" dirty="0">
                <a:solidFill>
                  <a:srgbClr val="006666"/>
                </a:solidFill>
              </a:rPr>
              <a:t>                &lt;name&gt; Srinivasan &lt;/name&gt;</a:t>
            </a:r>
          </a:p>
          <a:p>
            <a:r>
              <a:rPr lang="en-IN" sz="1700" dirty="0">
                <a:solidFill>
                  <a:srgbClr val="006666"/>
                </a:solidFill>
              </a:rPr>
              <a:t>                &lt;salary&gt; 65000 &lt;/salary&gt;</a:t>
            </a:r>
          </a:p>
          <a:p>
            <a:r>
              <a:rPr lang="en-IN" sz="1700" dirty="0">
                <a:solidFill>
                  <a:srgbClr val="006666"/>
                </a:solidFill>
              </a:rPr>
              <a:t>       &lt;/instructor&gt;</a:t>
            </a:r>
          </a:p>
          <a:p>
            <a:r>
              <a:rPr lang="en-US" sz="1700" dirty="0"/>
              <a:t>       ….</a:t>
            </a:r>
          </a:p>
          <a:p>
            <a:r>
              <a:rPr lang="en-US" sz="1700" dirty="0"/>
              <a:t>&lt;/university-3&gt;</a:t>
            </a:r>
            <a:endParaRPr lang="en-IN" sz="1700" dirty="0"/>
          </a:p>
        </p:txBody>
      </p:sp>
    </p:spTree>
  </p:cSld>
  <p:clrMapOvr>
    <a:masterClrMapping/>
  </p:clrMapOvr>
  <p:transition advTm="5456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 of DTDs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r>
              <a:rPr lang="en-US" sz="2000" dirty="0"/>
              <a:t>No typing of text elements and attributes</a:t>
            </a:r>
          </a:p>
          <a:p>
            <a:pPr lvl="1"/>
            <a:r>
              <a:rPr lang="en-US" sz="2000" dirty="0"/>
              <a:t>All values are strings, no integers, reals, etc.</a:t>
            </a:r>
          </a:p>
          <a:p>
            <a:r>
              <a:rPr lang="en-US" sz="2000" dirty="0"/>
              <a:t>Difficult to specify unordered sets of </a:t>
            </a:r>
            <a:r>
              <a:rPr lang="en-US" sz="2000" dirty="0" err="1"/>
              <a:t>subelements</a:t>
            </a:r>
            <a:endParaRPr lang="en-US" sz="2000" dirty="0"/>
          </a:p>
          <a:p>
            <a:pPr lvl="1"/>
            <a:r>
              <a:rPr lang="en-US" sz="2000" dirty="0"/>
              <a:t>Order is usually irrelevant in databases (unlike in the document-layout environment from which XML evolved)</a:t>
            </a:r>
          </a:p>
          <a:p>
            <a:pPr lvl="1"/>
            <a:r>
              <a:rPr lang="en-US" sz="2000" dirty="0"/>
              <a:t>(A | B)* allows specification of an unordered set, but</a:t>
            </a:r>
          </a:p>
          <a:p>
            <a:pPr lvl="2"/>
            <a:r>
              <a:rPr lang="en-US" sz="2000" dirty="0"/>
              <a:t>Cannot ensure that each of A and B occurs only once</a:t>
            </a:r>
          </a:p>
          <a:p>
            <a:r>
              <a:rPr lang="en-US" sz="2000" dirty="0"/>
              <a:t>IDs and IDREFs are untyped</a:t>
            </a:r>
          </a:p>
          <a:p>
            <a:pPr lvl="1"/>
            <a:r>
              <a:rPr lang="en-US" sz="2000" dirty="0"/>
              <a:t>The </a:t>
            </a:r>
            <a:r>
              <a:rPr lang="en-US" sz="2000" i="1" dirty="0"/>
              <a:t>instructors</a:t>
            </a:r>
            <a:r>
              <a:rPr lang="en-US" sz="2000" dirty="0"/>
              <a:t> attribute of a course may contain a reference to another course, which is meaningless</a:t>
            </a:r>
          </a:p>
          <a:p>
            <a:pPr lvl="2"/>
            <a:r>
              <a:rPr lang="en-US" sz="2000" i="1" dirty="0"/>
              <a:t>instructors</a:t>
            </a:r>
            <a:r>
              <a:rPr lang="en-US" sz="2000" dirty="0"/>
              <a:t> attribute should ideally be constrained to refer to instructor elements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XML Schema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r>
              <a:rPr lang="en-US" sz="2000" dirty="0"/>
              <a:t>XML Schema is a more sophisticated schema language which addresses the drawbacks of DTDs.  Supports</a:t>
            </a:r>
          </a:p>
          <a:p>
            <a:pPr lvl="1"/>
            <a:r>
              <a:rPr lang="en-US" sz="2000" dirty="0"/>
              <a:t>Typing of values</a:t>
            </a:r>
          </a:p>
          <a:p>
            <a:pPr lvl="2"/>
            <a:r>
              <a:rPr lang="en-US" sz="2000" dirty="0"/>
              <a:t>E.g., integer, string, </a:t>
            </a:r>
            <a:r>
              <a:rPr lang="en-US" sz="2000" dirty="0" err="1"/>
              <a:t>etc</a:t>
            </a:r>
            <a:endParaRPr lang="en-US" sz="2000" dirty="0"/>
          </a:p>
          <a:p>
            <a:pPr lvl="2"/>
            <a:r>
              <a:rPr lang="en-US" sz="2000" dirty="0"/>
              <a:t>Also, constraints on min/max values</a:t>
            </a:r>
          </a:p>
          <a:p>
            <a:pPr lvl="1"/>
            <a:r>
              <a:rPr lang="en-US" sz="2000" dirty="0"/>
              <a:t>User-defined, </a:t>
            </a:r>
            <a:r>
              <a:rPr lang="en-US" sz="2000" dirty="0" err="1"/>
              <a:t>comlex</a:t>
            </a:r>
            <a:r>
              <a:rPr lang="en-US" sz="2000" dirty="0"/>
              <a:t> types</a:t>
            </a:r>
          </a:p>
          <a:p>
            <a:pPr lvl="1"/>
            <a:r>
              <a:rPr lang="en-US" sz="2000" dirty="0"/>
              <a:t>Many more features, including</a:t>
            </a:r>
          </a:p>
          <a:p>
            <a:pPr lvl="2"/>
            <a:r>
              <a:rPr lang="en-US" sz="2000" dirty="0"/>
              <a:t>uniqueness and foreign key constraints, inheritance </a:t>
            </a:r>
          </a:p>
          <a:p>
            <a:r>
              <a:rPr lang="en-US" sz="2000" dirty="0"/>
              <a:t>XML Schema is itself specified in XML syntax, unlike DTDs</a:t>
            </a:r>
          </a:p>
          <a:p>
            <a:pPr lvl="1"/>
            <a:r>
              <a:rPr lang="en-US" sz="2000" dirty="0"/>
              <a:t>More-standard representation, but verbose</a:t>
            </a:r>
          </a:p>
          <a:p>
            <a:r>
              <a:rPr lang="en-US" sz="2000" dirty="0"/>
              <a:t>XML Scheme is integrated with namespaces </a:t>
            </a:r>
          </a:p>
          <a:p>
            <a:r>
              <a:rPr lang="en-US" sz="2000" dirty="0"/>
              <a:t>BUT:  XML Schema is significantly more complicated than DTDs.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Querying and Transforming XML Data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r>
              <a:rPr lang="en-US" sz="2000" dirty="0"/>
              <a:t>Translation of information from one XML schema to another</a:t>
            </a:r>
          </a:p>
          <a:p>
            <a:r>
              <a:rPr lang="en-US" sz="2000" dirty="0"/>
              <a:t>Querying on XML data </a:t>
            </a:r>
          </a:p>
          <a:p>
            <a:r>
              <a:rPr lang="en-US" sz="2000" dirty="0"/>
              <a:t>Above two are closely related, and handled by the same tools</a:t>
            </a:r>
          </a:p>
          <a:p>
            <a:r>
              <a:rPr lang="en-US" sz="2000" dirty="0"/>
              <a:t>Standard XML querying/translation languages</a:t>
            </a:r>
          </a:p>
          <a:p>
            <a:pPr lvl="1"/>
            <a:r>
              <a:rPr lang="en-US" sz="2000" dirty="0"/>
              <a:t>XPath</a:t>
            </a:r>
          </a:p>
          <a:p>
            <a:pPr lvl="2"/>
            <a:r>
              <a:rPr lang="en-US" sz="2000" dirty="0"/>
              <a:t>Simple language consisting of path expressions</a:t>
            </a:r>
          </a:p>
          <a:p>
            <a:pPr lvl="1"/>
            <a:r>
              <a:rPr lang="en-US" sz="2000" dirty="0"/>
              <a:t>XSLT</a:t>
            </a:r>
          </a:p>
          <a:p>
            <a:pPr lvl="2"/>
            <a:r>
              <a:rPr lang="en-US" sz="2000" dirty="0"/>
              <a:t>Simple language designed for translation from XML to XML and XML to HTML</a:t>
            </a:r>
          </a:p>
          <a:p>
            <a:pPr lvl="1"/>
            <a:r>
              <a:rPr lang="en-US" sz="2000" dirty="0"/>
              <a:t>XQuery</a:t>
            </a:r>
          </a:p>
          <a:p>
            <a:pPr lvl="2"/>
            <a:r>
              <a:rPr lang="en-US" sz="2000" dirty="0"/>
              <a:t>An XML query language with a rich set of features</a:t>
            </a:r>
          </a:p>
          <a:p>
            <a:pPr>
              <a:buFont typeface="Monotype Sorts" charset="2"/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Tree Model of XML Data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3000"/>
            <a:ext cx="7665436" cy="5133975"/>
          </a:xfrm>
        </p:spPr>
        <p:txBody>
          <a:bodyPr/>
          <a:lstStyle/>
          <a:p>
            <a:r>
              <a:rPr lang="en-US" sz="2000" dirty="0"/>
              <a:t>Query and transformation languages are based on a </a:t>
            </a:r>
            <a:r>
              <a:rPr lang="en-US" sz="2000" b="1" dirty="0">
                <a:solidFill>
                  <a:srgbClr val="002060"/>
                </a:solidFill>
              </a:rPr>
              <a:t>tree model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/>
              <a:t>of XML data</a:t>
            </a:r>
          </a:p>
          <a:p>
            <a:r>
              <a:rPr lang="en-US" sz="2000" dirty="0"/>
              <a:t>An XML document is modeled as a tree, with </a:t>
            </a:r>
            <a:r>
              <a:rPr lang="en-US" sz="2000" b="1" dirty="0">
                <a:solidFill>
                  <a:srgbClr val="002060"/>
                </a:solidFill>
              </a:rPr>
              <a:t>nodes</a:t>
            </a:r>
            <a:r>
              <a:rPr lang="en-US" sz="2000" dirty="0"/>
              <a:t> corresponding to elements and attributes</a:t>
            </a:r>
          </a:p>
          <a:p>
            <a:pPr lvl="1"/>
            <a:r>
              <a:rPr lang="en-US" sz="2000" dirty="0"/>
              <a:t>Element nodes have child nodes, which can be attributes or </a:t>
            </a:r>
            <a:r>
              <a:rPr lang="en-US" sz="2000" dirty="0" err="1"/>
              <a:t>subelements</a:t>
            </a:r>
            <a:endParaRPr lang="en-US" sz="2000" dirty="0"/>
          </a:p>
          <a:p>
            <a:pPr lvl="1"/>
            <a:r>
              <a:rPr lang="en-US" sz="2000" dirty="0"/>
              <a:t>Text in an element is modeled as a text node child of the element</a:t>
            </a:r>
          </a:p>
          <a:p>
            <a:pPr lvl="1"/>
            <a:r>
              <a:rPr lang="en-US" sz="2000" dirty="0"/>
              <a:t>Children of a node are ordered according to their order in the XML document</a:t>
            </a:r>
          </a:p>
          <a:p>
            <a:pPr lvl="1"/>
            <a:r>
              <a:rPr lang="en-US" sz="2000" dirty="0"/>
              <a:t>Element and attribute nodes (except for the root node) have a single parent, which is an element node</a:t>
            </a:r>
          </a:p>
          <a:p>
            <a:pPr lvl="1"/>
            <a:r>
              <a:rPr lang="en-US" sz="2000" dirty="0"/>
              <a:t>The root node has a single child, which is the root element of the document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XQuery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XQuery is a general purpose query language for XML data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Currently being standardized by the World Wide Web Consortium (W3C)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XQuery is derived from the Quilt query language, which itself borrows from SQL, XQL and XML-QL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XQuery uses a  </a:t>
            </a:r>
            <a:br>
              <a:rPr lang="en-US" sz="2000" dirty="0"/>
            </a:br>
            <a:r>
              <a:rPr lang="en-US" sz="2000" dirty="0"/>
              <a:t>      </a:t>
            </a:r>
            <a:r>
              <a:rPr lang="en-US" sz="2000" b="1" dirty="0">
                <a:solidFill>
                  <a:srgbClr val="993300"/>
                </a:solidFill>
              </a:rPr>
              <a:t>for … let … where … order by …result</a:t>
            </a:r>
            <a:r>
              <a:rPr lang="en-US" sz="2000" dirty="0">
                <a:solidFill>
                  <a:srgbClr val="993300"/>
                </a:solidFill>
              </a:rPr>
              <a:t> … 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/>
              <a:t>syntax</a:t>
            </a:r>
            <a:br>
              <a:rPr lang="en-US" sz="2000" dirty="0"/>
            </a:br>
            <a:r>
              <a:rPr lang="en-US" sz="2000" dirty="0"/>
              <a:t>     </a:t>
            </a:r>
            <a:r>
              <a:rPr lang="en-US" sz="2000" b="1" dirty="0"/>
              <a:t>for</a:t>
            </a:r>
            <a:r>
              <a:rPr lang="en-US" sz="2000" dirty="0"/>
              <a:t>      </a:t>
            </a:r>
            <a:r>
              <a:rPr lang="en-US" sz="2000" dirty="0">
                <a:sym typeface="Wingdings" pitchFamily="2" charset="2"/>
              </a:rPr>
              <a:t> SQL </a:t>
            </a:r>
            <a:r>
              <a:rPr lang="en-US" sz="2000" b="1" dirty="0">
                <a:sym typeface="Wingdings" pitchFamily="2" charset="2"/>
              </a:rPr>
              <a:t>from</a:t>
            </a:r>
            <a:br>
              <a:rPr lang="en-US" sz="2000" dirty="0">
                <a:sym typeface="Wingdings" pitchFamily="2" charset="2"/>
              </a:rPr>
            </a:br>
            <a:r>
              <a:rPr lang="en-US" sz="2000" dirty="0">
                <a:sym typeface="Wingdings" pitchFamily="2" charset="2"/>
              </a:rPr>
              <a:t>     </a:t>
            </a:r>
            <a:r>
              <a:rPr lang="en-US" sz="2000" b="1" dirty="0">
                <a:sym typeface="Wingdings" pitchFamily="2" charset="2"/>
              </a:rPr>
              <a:t>where</a:t>
            </a:r>
            <a:r>
              <a:rPr lang="en-US" sz="2000" dirty="0">
                <a:sym typeface="Wingdings" pitchFamily="2" charset="2"/>
              </a:rPr>
              <a:t>  SQL </a:t>
            </a:r>
            <a:r>
              <a:rPr lang="en-US" sz="2000" b="1" dirty="0">
                <a:sym typeface="Wingdings" pitchFamily="2" charset="2"/>
              </a:rPr>
              <a:t>where</a:t>
            </a:r>
            <a:br>
              <a:rPr lang="en-US" sz="2000" dirty="0">
                <a:sym typeface="Wingdings" pitchFamily="2" charset="2"/>
              </a:rPr>
            </a:br>
            <a:r>
              <a:rPr lang="en-US" sz="2000" dirty="0">
                <a:sym typeface="Wingdings" pitchFamily="2" charset="2"/>
              </a:rPr>
              <a:t>     </a:t>
            </a:r>
            <a:r>
              <a:rPr lang="en-US" sz="2000" b="1" dirty="0">
                <a:sym typeface="Wingdings" pitchFamily="2" charset="2"/>
              </a:rPr>
              <a:t>order by </a:t>
            </a:r>
            <a:r>
              <a:rPr lang="en-US" sz="2000" dirty="0">
                <a:sym typeface="Wingdings" pitchFamily="2" charset="2"/>
              </a:rPr>
              <a:t> SQL </a:t>
            </a:r>
            <a:r>
              <a:rPr lang="en-US" sz="2000" b="1" dirty="0">
                <a:sym typeface="Wingdings" pitchFamily="2" charset="2"/>
              </a:rPr>
              <a:t>order by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sz="2000" b="1" dirty="0">
                <a:sym typeface="Wingdings" pitchFamily="2" charset="2"/>
              </a:rPr>
              <a:t>	     result</a:t>
            </a:r>
            <a:r>
              <a:rPr lang="en-US" sz="2000" dirty="0">
                <a:sym typeface="Wingdings" pitchFamily="2" charset="2"/>
              </a:rPr>
              <a:t>   SQL </a:t>
            </a:r>
            <a:r>
              <a:rPr lang="en-US" sz="2000" b="1" dirty="0">
                <a:sym typeface="Wingdings" pitchFamily="2" charset="2"/>
              </a:rPr>
              <a:t>select</a:t>
            </a:r>
            <a:br>
              <a:rPr lang="en-US" sz="2000" dirty="0">
                <a:sym typeface="Wingdings" pitchFamily="2" charset="2"/>
              </a:rPr>
            </a:br>
            <a:r>
              <a:rPr lang="en-US" sz="2000" dirty="0">
                <a:sym typeface="Wingdings" pitchFamily="2" charset="2"/>
              </a:rPr>
              <a:t>     </a:t>
            </a:r>
            <a:r>
              <a:rPr lang="en-US" sz="2000" b="1" dirty="0">
                <a:sym typeface="Wingdings" pitchFamily="2" charset="2"/>
              </a:rPr>
              <a:t>let</a:t>
            </a:r>
            <a:r>
              <a:rPr lang="en-US" sz="2000" dirty="0">
                <a:sym typeface="Wingdings" pitchFamily="2" charset="2"/>
              </a:rPr>
              <a:t> allows temporary variables, and has no equivalent in SQL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FLWOR Syntax in XQuery 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52331"/>
            <a:ext cx="7683192" cy="5286375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sz="2000" dirty="0"/>
              <a:t>For clause uses XPath expressions, and variable in for clause ranges over values in the set returned by XPath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sz="2000" dirty="0"/>
              <a:t>Simple FLWOR expression in XQuery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sz="2000" dirty="0"/>
              <a:t>find all courses with credits &gt; 3, with each result enclosed in an &lt;</a:t>
            </a:r>
            <a:r>
              <a:rPr lang="en-US" sz="2000" dirty="0" err="1"/>
              <a:t>course_id</a:t>
            </a:r>
            <a:r>
              <a:rPr lang="en-US" sz="2000" dirty="0"/>
              <a:t>&gt; .. &lt;/</a:t>
            </a:r>
            <a:r>
              <a:rPr lang="en-US" sz="2000" dirty="0" err="1"/>
              <a:t>course_id</a:t>
            </a:r>
            <a:r>
              <a:rPr lang="en-US" sz="2000" dirty="0"/>
              <a:t>&gt; tag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</a:t>
            </a:r>
            <a:r>
              <a:rPr lang="en-US" sz="2000" b="1" dirty="0">
                <a:solidFill>
                  <a:srgbClr val="993300"/>
                </a:solidFill>
              </a:rPr>
              <a:t> for</a:t>
            </a:r>
            <a:r>
              <a:rPr lang="en-US" sz="2000" dirty="0">
                <a:solidFill>
                  <a:srgbClr val="993300"/>
                </a:solidFill>
              </a:rPr>
              <a:t>  $x </a:t>
            </a:r>
            <a:r>
              <a:rPr lang="en-US" sz="2000" b="1" dirty="0">
                <a:solidFill>
                  <a:srgbClr val="993300"/>
                </a:solidFill>
              </a:rPr>
              <a:t>in </a:t>
            </a:r>
            <a:r>
              <a:rPr lang="en-US" sz="2000" dirty="0">
                <a:solidFill>
                  <a:srgbClr val="993300"/>
                </a:solidFill>
              </a:rPr>
              <a:t>/university-3/course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</a:t>
            </a:r>
            <a:r>
              <a:rPr lang="en-US" sz="2000" b="1" dirty="0">
                <a:solidFill>
                  <a:srgbClr val="993300"/>
                </a:solidFill>
              </a:rPr>
              <a:t>let   </a:t>
            </a:r>
            <a:r>
              <a:rPr lang="en-US" sz="2000" dirty="0">
                <a:solidFill>
                  <a:srgbClr val="993300"/>
                </a:solidFill>
              </a:rPr>
              <a:t>$</a:t>
            </a:r>
            <a:r>
              <a:rPr lang="en-US" sz="2000" dirty="0" err="1">
                <a:solidFill>
                  <a:srgbClr val="993300"/>
                </a:solidFill>
              </a:rPr>
              <a:t>courseId</a:t>
            </a:r>
            <a:r>
              <a:rPr lang="en-US" sz="2000" dirty="0">
                <a:solidFill>
                  <a:srgbClr val="993300"/>
                </a:solidFill>
              </a:rPr>
              <a:t> := $x/@</a:t>
            </a:r>
            <a:r>
              <a:rPr lang="en-US" sz="2000" dirty="0" err="1">
                <a:solidFill>
                  <a:srgbClr val="993300"/>
                </a:solidFill>
              </a:rPr>
              <a:t>course_id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</a:t>
            </a:r>
            <a:r>
              <a:rPr lang="en-US" sz="2000" b="1" dirty="0">
                <a:solidFill>
                  <a:srgbClr val="993300"/>
                </a:solidFill>
              </a:rPr>
              <a:t>where </a:t>
            </a:r>
            <a:r>
              <a:rPr lang="en-US" sz="2000" dirty="0">
                <a:solidFill>
                  <a:srgbClr val="993300"/>
                </a:solidFill>
              </a:rPr>
              <a:t>$x/credits &gt; 3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 </a:t>
            </a:r>
            <a:r>
              <a:rPr lang="en-US" sz="2000" b="1" dirty="0">
                <a:solidFill>
                  <a:srgbClr val="993300"/>
                </a:solidFill>
              </a:rPr>
              <a:t>return </a:t>
            </a:r>
            <a:r>
              <a:rPr lang="en-US" sz="2000" dirty="0">
                <a:solidFill>
                  <a:srgbClr val="993300"/>
                </a:solidFill>
              </a:rPr>
              <a:t>&lt;</a:t>
            </a:r>
            <a:r>
              <a:rPr lang="en-US" sz="2000" dirty="0" err="1">
                <a:solidFill>
                  <a:srgbClr val="993300"/>
                </a:solidFill>
              </a:rPr>
              <a:t>course_id</a:t>
            </a:r>
            <a:r>
              <a:rPr lang="en-US" sz="2000" dirty="0">
                <a:solidFill>
                  <a:srgbClr val="993300"/>
                </a:solidFill>
              </a:rPr>
              <a:t>&gt; { $</a:t>
            </a:r>
            <a:r>
              <a:rPr lang="en-US" sz="2000" dirty="0" err="1">
                <a:solidFill>
                  <a:srgbClr val="993300"/>
                </a:solidFill>
              </a:rPr>
              <a:t>courseId</a:t>
            </a:r>
            <a:r>
              <a:rPr lang="en-US" sz="2000" dirty="0">
                <a:solidFill>
                  <a:srgbClr val="993300"/>
                </a:solidFill>
              </a:rPr>
              <a:t> } &lt;/course id&gt;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sz="2000" dirty="0"/>
              <a:t>Items in the </a:t>
            </a:r>
            <a:r>
              <a:rPr lang="en-US" sz="2000" b="1" dirty="0"/>
              <a:t>return</a:t>
            </a:r>
            <a:r>
              <a:rPr lang="en-US" sz="2000" dirty="0"/>
              <a:t> clause are XML text unless enclosed in {}, in which case they are evaluated</a:t>
            </a:r>
            <a:endParaRPr lang="en-US" sz="2000" dirty="0">
              <a:solidFill>
                <a:srgbClr val="993300"/>
              </a:solidFill>
            </a:endParaRP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sz="2000" dirty="0"/>
              <a:t>Let clause not really needed in this query.  Query can be written as:</a:t>
            </a:r>
          </a:p>
          <a:p>
            <a:pPr marL="400050" lvl="1" indent="0">
              <a:lnSpc>
                <a:spcPct val="90000"/>
              </a:lnSpc>
              <a:buSzPct val="110000"/>
              <a:buNone/>
            </a:pPr>
            <a:r>
              <a:rPr lang="en-US" sz="2000" b="1" dirty="0">
                <a:solidFill>
                  <a:srgbClr val="993300"/>
                </a:solidFill>
              </a:rPr>
              <a:t>        for </a:t>
            </a:r>
            <a:r>
              <a:rPr lang="en-US" sz="2000" dirty="0">
                <a:solidFill>
                  <a:srgbClr val="993300"/>
                </a:solidFill>
              </a:rPr>
              <a:t>$x </a:t>
            </a:r>
            <a:r>
              <a:rPr lang="en-US" sz="2000" b="1" dirty="0">
                <a:solidFill>
                  <a:srgbClr val="993300"/>
                </a:solidFill>
              </a:rPr>
              <a:t>in </a:t>
            </a:r>
            <a:r>
              <a:rPr lang="en-US" sz="2000" dirty="0">
                <a:solidFill>
                  <a:srgbClr val="993300"/>
                </a:solidFill>
              </a:rPr>
              <a:t>/university-3/course[credits &gt; 3]</a:t>
            </a:r>
            <a:br>
              <a:rPr lang="en-US" sz="2000" dirty="0">
                <a:solidFill>
                  <a:srgbClr val="993300"/>
                </a:solidFill>
              </a:rPr>
            </a:br>
            <a:r>
              <a:rPr lang="en-US" sz="2000" dirty="0">
                <a:solidFill>
                  <a:srgbClr val="993300"/>
                </a:solidFill>
              </a:rPr>
              <a:t>    </a:t>
            </a:r>
            <a:r>
              <a:rPr lang="en-US" sz="2000" b="1" dirty="0">
                <a:solidFill>
                  <a:srgbClr val="993300"/>
                </a:solidFill>
              </a:rPr>
              <a:t>return </a:t>
            </a:r>
            <a:r>
              <a:rPr lang="en-US" sz="2000" dirty="0">
                <a:solidFill>
                  <a:srgbClr val="993300"/>
                </a:solidFill>
              </a:rPr>
              <a:t>&lt;</a:t>
            </a:r>
            <a:r>
              <a:rPr lang="en-US" sz="2000" dirty="0" err="1">
                <a:solidFill>
                  <a:srgbClr val="993300"/>
                </a:solidFill>
              </a:rPr>
              <a:t>course_id</a:t>
            </a:r>
            <a:r>
              <a:rPr lang="en-US" sz="2000" dirty="0">
                <a:solidFill>
                  <a:srgbClr val="993300"/>
                </a:solidFill>
              </a:rPr>
              <a:t>&gt; { $x/@</a:t>
            </a:r>
            <a:r>
              <a:rPr lang="en-US" sz="2000" dirty="0" err="1">
                <a:solidFill>
                  <a:srgbClr val="993300"/>
                </a:solidFill>
              </a:rPr>
              <a:t>course_id</a:t>
            </a:r>
            <a:r>
              <a:rPr lang="en-US" sz="2000" dirty="0">
                <a:solidFill>
                  <a:srgbClr val="993300"/>
                </a:solidFill>
              </a:rPr>
              <a:t> } &lt;/</a:t>
            </a:r>
            <a:r>
              <a:rPr lang="en-US" sz="2000" dirty="0" err="1">
                <a:solidFill>
                  <a:srgbClr val="993300"/>
                </a:solidFill>
              </a:rPr>
              <a:t>course_id</a:t>
            </a:r>
            <a:r>
              <a:rPr lang="en-US" sz="2000" dirty="0">
                <a:solidFill>
                  <a:srgbClr val="993300"/>
                </a:solidFill>
              </a:rPr>
              <a:t>&gt;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sz="2000" dirty="0"/>
              <a:t>Alternative notation for constructing elements: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sz="2000" dirty="0">
                <a:solidFill>
                  <a:srgbClr val="993300"/>
                </a:solidFill>
              </a:rPr>
              <a:t>          </a:t>
            </a:r>
            <a:r>
              <a:rPr lang="en-US" sz="2000" b="1" dirty="0">
                <a:solidFill>
                  <a:srgbClr val="993300"/>
                </a:solidFill>
              </a:rPr>
              <a:t>return element </a:t>
            </a:r>
            <a:r>
              <a:rPr lang="en-US" sz="2000" dirty="0" err="1">
                <a:solidFill>
                  <a:srgbClr val="993300"/>
                </a:solidFill>
              </a:rPr>
              <a:t>course_id</a:t>
            </a:r>
            <a:r>
              <a:rPr lang="en-US" sz="2000" dirty="0">
                <a:solidFill>
                  <a:srgbClr val="993300"/>
                </a:solidFill>
              </a:rPr>
              <a:t> { </a:t>
            </a:r>
            <a:r>
              <a:rPr lang="en-US" sz="2000" b="1" dirty="0">
                <a:solidFill>
                  <a:srgbClr val="993300"/>
                </a:solidFill>
              </a:rPr>
              <a:t>element </a:t>
            </a:r>
            <a:r>
              <a:rPr lang="en-US" sz="2000" dirty="0">
                <a:solidFill>
                  <a:srgbClr val="993300"/>
                </a:solidFill>
              </a:rPr>
              <a:t> $x/@</a:t>
            </a:r>
            <a:r>
              <a:rPr lang="en-US" sz="2000" dirty="0" err="1">
                <a:solidFill>
                  <a:srgbClr val="993300"/>
                </a:solidFill>
              </a:rPr>
              <a:t>course_id</a:t>
            </a:r>
            <a:r>
              <a:rPr lang="en-US" sz="2000" dirty="0">
                <a:solidFill>
                  <a:srgbClr val="993300"/>
                </a:solidFill>
              </a:rPr>
              <a:t> }</a:t>
            </a:r>
            <a:r>
              <a:rPr lang="en-US" sz="2000" b="1" dirty="0">
                <a:solidFill>
                  <a:srgbClr val="993300"/>
                </a:solidFill>
              </a:rPr>
              <a:t> </a:t>
            </a:r>
            <a:endParaRPr lang="en-US" sz="2000" dirty="0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17475"/>
            <a:ext cx="7301452" cy="609600"/>
          </a:xfrm>
        </p:spPr>
        <p:txBody>
          <a:bodyPr/>
          <a:lstStyle/>
          <a:p>
            <a:r>
              <a:rPr lang="en-US" dirty="0"/>
              <a:t>Joins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3000"/>
            <a:ext cx="7994650" cy="5076825"/>
          </a:xfrm>
        </p:spPr>
        <p:txBody>
          <a:bodyPr/>
          <a:lstStyle/>
          <a:p>
            <a:r>
              <a:rPr lang="en-US" dirty="0"/>
              <a:t>Joins are specified in a manner very similar to SQL</a:t>
            </a:r>
            <a:endParaRPr lang="en-US" sz="2000" b="1" dirty="0"/>
          </a:p>
          <a:p>
            <a:pPr>
              <a:buFont typeface="Monotype Sorts" charset="2"/>
              <a:buNone/>
            </a:pPr>
            <a:r>
              <a:rPr lang="en-US" b="1" dirty="0"/>
              <a:t>        </a:t>
            </a:r>
            <a:r>
              <a:rPr lang="en-US" b="1" dirty="0">
                <a:solidFill>
                  <a:srgbClr val="993300"/>
                </a:solidFill>
              </a:rPr>
              <a:t>for </a:t>
            </a:r>
            <a:r>
              <a:rPr lang="en-US" dirty="0">
                <a:solidFill>
                  <a:srgbClr val="993300"/>
                </a:solidFill>
              </a:rPr>
              <a:t>$c </a:t>
            </a:r>
            <a:r>
              <a:rPr lang="en-US" b="1" dirty="0">
                <a:solidFill>
                  <a:srgbClr val="993300"/>
                </a:solidFill>
              </a:rPr>
              <a:t>in </a:t>
            </a:r>
            <a:r>
              <a:rPr lang="en-US" dirty="0">
                <a:solidFill>
                  <a:srgbClr val="993300"/>
                </a:solidFill>
              </a:rPr>
              <a:t>/university/course,</a:t>
            </a:r>
            <a:br>
              <a:rPr lang="en-US" dirty="0">
                <a:solidFill>
                  <a:srgbClr val="993300"/>
                </a:solidFill>
              </a:rPr>
            </a:br>
            <a:r>
              <a:rPr lang="en-US" dirty="0">
                <a:solidFill>
                  <a:srgbClr val="993300"/>
                </a:solidFill>
              </a:rPr>
              <a:t>        $</a:t>
            </a:r>
            <a:r>
              <a:rPr lang="en-US" dirty="0" err="1">
                <a:solidFill>
                  <a:srgbClr val="993300"/>
                </a:solidFill>
              </a:rPr>
              <a:t>i</a:t>
            </a:r>
            <a:r>
              <a:rPr lang="en-US" dirty="0">
                <a:solidFill>
                  <a:srgbClr val="993300"/>
                </a:solidFill>
              </a:rPr>
              <a:t> </a:t>
            </a:r>
            <a:r>
              <a:rPr lang="en-US" b="1" dirty="0">
                <a:solidFill>
                  <a:srgbClr val="993300"/>
                </a:solidFill>
              </a:rPr>
              <a:t>in </a:t>
            </a:r>
            <a:r>
              <a:rPr lang="en-US" dirty="0">
                <a:solidFill>
                  <a:srgbClr val="993300"/>
                </a:solidFill>
              </a:rPr>
              <a:t>/university/instructor,</a:t>
            </a:r>
            <a:br>
              <a:rPr lang="en-US" dirty="0">
                <a:solidFill>
                  <a:srgbClr val="993300"/>
                </a:solidFill>
              </a:rPr>
            </a:br>
            <a:r>
              <a:rPr lang="en-US" dirty="0">
                <a:solidFill>
                  <a:srgbClr val="993300"/>
                </a:solidFill>
              </a:rPr>
              <a:t>        $t </a:t>
            </a:r>
            <a:r>
              <a:rPr lang="en-US" b="1" dirty="0">
                <a:solidFill>
                  <a:srgbClr val="993300"/>
                </a:solidFill>
              </a:rPr>
              <a:t>in </a:t>
            </a:r>
            <a:r>
              <a:rPr lang="en-US" dirty="0">
                <a:solidFill>
                  <a:srgbClr val="993300"/>
                </a:solidFill>
              </a:rPr>
              <a:t>/university/teaches</a:t>
            </a:r>
            <a:br>
              <a:rPr lang="en-US" dirty="0">
                <a:solidFill>
                  <a:srgbClr val="993300"/>
                </a:solidFill>
              </a:rPr>
            </a:br>
            <a:r>
              <a:rPr lang="en-US" dirty="0">
                <a:solidFill>
                  <a:srgbClr val="993300"/>
                </a:solidFill>
              </a:rPr>
              <a:t>  </a:t>
            </a:r>
            <a:r>
              <a:rPr lang="en-US" b="1" dirty="0">
                <a:solidFill>
                  <a:srgbClr val="993300"/>
                </a:solidFill>
              </a:rPr>
              <a:t>where </a:t>
            </a:r>
            <a:r>
              <a:rPr lang="en-US" dirty="0">
                <a:solidFill>
                  <a:srgbClr val="993300"/>
                </a:solidFill>
              </a:rPr>
              <a:t>$c/</a:t>
            </a:r>
            <a:r>
              <a:rPr lang="en-US" dirty="0" err="1">
                <a:solidFill>
                  <a:srgbClr val="993300"/>
                </a:solidFill>
              </a:rPr>
              <a:t>course_id</a:t>
            </a:r>
            <a:r>
              <a:rPr lang="en-US" dirty="0">
                <a:solidFill>
                  <a:srgbClr val="993300"/>
                </a:solidFill>
              </a:rPr>
              <a:t>= $t/course id </a:t>
            </a:r>
            <a:r>
              <a:rPr lang="en-US" b="1" dirty="0">
                <a:solidFill>
                  <a:srgbClr val="993300"/>
                </a:solidFill>
              </a:rPr>
              <a:t>and </a:t>
            </a:r>
            <a:r>
              <a:rPr lang="en-US" dirty="0">
                <a:solidFill>
                  <a:srgbClr val="993300"/>
                </a:solidFill>
              </a:rPr>
              <a:t>$t/IID = $</a:t>
            </a:r>
            <a:r>
              <a:rPr lang="en-US" dirty="0" err="1">
                <a:solidFill>
                  <a:srgbClr val="993300"/>
                </a:solidFill>
              </a:rPr>
              <a:t>i</a:t>
            </a:r>
            <a:r>
              <a:rPr lang="en-US" dirty="0">
                <a:solidFill>
                  <a:srgbClr val="993300"/>
                </a:solidFill>
              </a:rPr>
              <a:t>/IID</a:t>
            </a:r>
            <a:br>
              <a:rPr lang="en-US" dirty="0">
                <a:solidFill>
                  <a:srgbClr val="993300"/>
                </a:solidFill>
              </a:rPr>
            </a:br>
            <a:r>
              <a:rPr lang="en-US" dirty="0">
                <a:solidFill>
                  <a:srgbClr val="993300"/>
                </a:solidFill>
              </a:rPr>
              <a:t>  </a:t>
            </a:r>
            <a:r>
              <a:rPr lang="en-US" b="1" dirty="0">
                <a:solidFill>
                  <a:srgbClr val="993300"/>
                </a:solidFill>
              </a:rPr>
              <a:t>return </a:t>
            </a:r>
            <a:r>
              <a:rPr lang="en-US" dirty="0">
                <a:solidFill>
                  <a:srgbClr val="993300"/>
                </a:solidFill>
              </a:rPr>
              <a:t>&lt;</a:t>
            </a:r>
            <a:r>
              <a:rPr lang="en-US" dirty="0" err="1">
                <a:solidFill>
                  <a:srgbClr val="993300"/>
                </a:solidFill>
              </a:rPr>
              <a:t>course_instructor</a:t>
            </a:r>
            <a:r>
              <a:rPr lang="en-US" dirty="0">
                <a:solidFill>
                  <a:srgbClr val="993300"/>
                </a:solidFill>
              </a:rPr>
              <a:t>&gt; { $c $</a:t>
            </a:r>
            <a:r>
              <a:rPr lang="en-US" dirty="0" err="1">
                <a:solidFill>
                  <a:srgbClr val="993300"/>
                </a:solidFill>
              </a:rPr>
              <a:t>i</a:t>
            </a:r>
            <a:r>
              <a:rPr lang="en-US" dirty="0">
                <a:solidFill>
                  <a:srgbClr val="993300"/>
                </a:solidFill>
              </a:rPr>
              <a:t> } &lt;/</a:t>
            </a:r>
            <a:r>
              <a:rPr lang="en-US" dirty="0" err="1">
                <a:solidFill>
                  <a:srgbClr val="993300"/>
                </a:solidFill>
              </a:rPr>
              <a:t>course_instructor</a:t>
            </a:r>
            <a:r>
              <a:rPr lang="en-US" dirty="0">
                <a:solidFill>
                  <a:srgbClr val="993300"/>
                </a:solidFill>
              </a:rPr>
              <a:t>&gt;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993300"/>
              </a:solidFill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Program Interface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3000"/>
            <a:ext cx="7550027" cy="5210175"/>
          </a:xfrm>
        </p:spPr>
        <p:txBody>
          <a:bodyPr/>
          <a:lstStyle/>
          <a:p>
            <a:r>
              <a:rPr lang="en-US" dirty="0"/>
              <a:t>There are two standard application program interfaces to XML data:</a:t>
            </a:r>
          </a:p>
          <a:p>
            <a:pPr lvl="1"/>
            <a:r>
              <a:rPr lang="en-US" b="1" dirty="0"/>
              <a:t>SAX </a:t>
            </a:r>
            <a:r>
              <a:rPr lang="en-US" dirty="0"/>
              <a:t>(Simple API for XML)</a:t>
            </a:r>
          </a:p>
          <a:p>
            <a:pPr lvl="2"/>
            <a:r>
              <a:rPr lang="en-US" dirty="0"/>
              <a:t>Based on parser model, user provides event handlers for parsing events </a:t>
            </a:r>
          </a:p>
          <a:p>
            <a:pPr lvl="3"/>
            <a:r>
              <a:rPr lang="en-US" dirty="0"/>
              <a:t>E.g., start of element, end of element</a:t>
            </a:r>
          </a:p>
          <a:p>
            <a:pPr lvl="1"/>
            <a:r>
              <a:rPr lang="en-US" b="1" dirty="0"/>
              <a:t>DOM </a:t>
            </a:r>
            <a:r>
              <a:rPr lang="en-US" dirty="0"/>
              <a:t>(Document Object Model)</a:t>
            </a:r>
          </a:p>
          <a:p>
            <a:pPr lvl="2"/>
            <a:r>
              <a:rPr lang="en-US" b="1" dirty="0"/>
              <a:t>XML </a:t>
            </a:r>
            <a:r>
              <a:rPr lang="en-US" dirty="0"/>
              <a:t>data is parsed into a tree representation </a:t>
            </a:r>
          </a:p>
          <a:p>
            <a:pPr lvl="2"/>
            <a:r>
              <a:rPr lang="en-US" dirty="0"/>
              <a:t>Variety of functions provided for traversing the DOM tree</a:t>
            </a:r>
          </a:p>
          <a:p>
            <a:pPr lvl="2"/>
            <a:r>
              <a:rPr lang="en-US" dirty="0"/>
              <a:t>E.g.:  Java DOM API provides Node class with methods</a:t>
            </a:r>
            <a:br>
              <a:rPr lang="en-US" dirty="0"/>
            </a:br>
            <a:r>
              <a:rPr lang="en-US" dirty="0"/>
              <a:t>          </a:t>
            </a:r>
            <a:r>
              <a:rPr lang="en-US" dirty="0" err="1">
                <a:solidFill>
                  <a:srgbClr val="993300"/>
                </a:solidFill>
              </a:rPr>
              <a:t>getParentNode</a:t>
            </a:r>
            <a:r>
              <a:rPr lang="en-US" dirty="0">
                <a:solidFill>
                  <a:srgbClr val="993300"/>
                </a:solidFill>
              </a:rPr>
              <a:t>( ), </a:t>
            </a:r>
            <a:r>
              <a:rPr lang="en-US" dirty="0" err="1">
                <a:solidFill>
                  <a:srgbClr val="993300"/>
                </a:solidFill>
              </a:rPr>
              <a:t>getFirstChild</a:t>
            </a:r>
            <a:r>
              <a:rPr lang="en-US" dirty="0">
                <a:solidFill>
                  <a:srgbClr val="993300"/>
                </a:solidFill>
              </a:rPr>
              <a:t>( ), </a:t>
            </a:r>
            <a:r>
              <a:rPr lang="en-US" dirty="0" err="1">
                <a:solidFill>
                  <a:srgbClr val="993300"/>
                </a:solidFill>
              </a:rPr>
              <a:t>getNextSibling</a:t>
            </a:r>
            <a:r>
              <a:rPr lang="en-US" dirty="0">
                <a:solidFill>
                  <a:srgbClr val="993300"/>
                </a:solidFill>
              </a:rPr>
              <a:t>( )</a:t>
            </a:r>
            <a:br>
              <a:rPr lang="en-US" dirty="0">
                <a:solidFill>
                  <a:srgbClr val="993300"/>
                </a:solidFill>
              </a:rPr>
            </a:br>
            <a:r>
              <a:rPr lang="en-US" dirty="0">
                <a:solidFill>
                  <a:srgbClr val="993300"/>
                </a:solidFill>
              </a:rPr>
              <a:t>          </a:t>
            </a:r>
            <a:r>
              <a:rPr lang="en-US" dirty="0" err="1">
                <a:solidFill>
                  <a:srgbClr val="993300"/>
                </a:solidFill>
              </a:rPr>
              <a:t>getAttribute</a:t>
            </a:r>
            <a:r>
              <a:rPr lang="en-US" dirty="0">
                <a:solidFill>
                  <a:srgbClr val="993300"/>
                </a:solidFill>
              </a:rPr>
              <a:t>( ), </a:t>
            </a:r>
            <a:r>
              <a:rPr lang="en-US" dirty="0" err="1">
                <a:solidFill>
                  <a:srgbClr val="993300"/>
                </a:solidFill>
              </a:rPr>
              <a:t>getData</a:t>
            </a:r>
            <a:r>
              <a:rPr lang="en-US" dirty="0">
                <a:solidFill>
                  <a:srgbClr val="993300"/>
                </a:solidFill>
              </a:rPr>
              <a:t>( ) (for text node)</a:t>
            </a:r>
            <a:br>
              <a:rPr lang="en-US" dirty="0">
                <a:solidFill>
                  <a:srgbClr val="993300"/>
                </a:solidFill>
              </a:rPr>
            </a:br>
            <a:r>
              <a:rPr lang="en-US" dirty="0">
                <a:solidFill>
                  <a:srgbClr val="993300"/>
                </a:solidFill>
              </a:rPr>
              <a:t>          </a:t>
            </a:r>
            <a:r>
              <a:rPr lang="en-US" dirty="0" err="1">
                <a:solidFill>
                  <a:srgbClr val="993300"/>
                </a:solidFill>
              </a:rPr>
              <a:t>getElementsByTagName</a:t>
            </a:r>
            <a:r>
              <a:rPr lang="en-US" dirty="0">
                <a:solidFill>
                  <a:srgbClr val="993300"/>
                </a:solidFill>
              </a:rPr>
              <a:t>( ), …</a:t>
            </a:r>
          </a:p>
          <a:p>
            <a:pPr lvl="2"/>
            <a:r>
              <a:rPr lang="en-US" dirty="0"/>
              <a:t>Also provides functions for updating DOM tree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Storage of XML in Relational Databases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r>
              <a:rPr lang="en-US" dirty="0"/>
              <a:t>Alternatives:</a:t>
            </a:r>
          </a:p>
          <a:p>
            <a:pPr lvl="1"/>
            <a:r>
              <a:rPr lang="en-US" dirty="0"/>
              <a:t>String Representation</a:t>
            </a:r>
          </a:p>
          <a:p>
            <a:pPr lvl="1"/>
            <a:r>
              <a:rPr lang="en-US" dirty="0"/>
              <a:t>Tree Representation</a:t>
            </a:r>
          </a:p>
          <a:p>
            <a:pPr lvl="1"/>
            <a:r>
              <a:rPr lang="en-US" dirty="0"/>
              <a:t>Map to relations</a:t>
            </a:r>
          </a:p>
          <a:p>
            <a:r>
              <a:rPr lang="en-US" dirty="0"/>
              <a:t>All major Relational </a:t>
            </a:r>
            <a:r>
              <a:rPr lang="en-US" dirty="0" err="1"/>
              <a:t>DBMSes</a:t>
            </a:r>
            <a:r>
              <a:rPr lang="en-US" dirty="0"/>
              <a:t> support XML</a:t>
            </a:r>
          </a:p>
          <a:p>
            <a:pPr lvl="1"/>
            <a:r>
              <a:rPr lang="en-US" dirty="0"/>
              <a:t>MS SQL Server, Oracle, IBM DB2.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13" y="1523762"/>
            <a:ext cx="7702550" cy="4043838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1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1185055"/>
            <a:ext cx="938045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{ "student": [ { "id":"01", "name": "Tom", "lastname": "Price" }, { "id":"02", "name": "Nick", "lastname": "Thameson" } ] }</a:t>
            </a: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551" y="2226345"/>
            <a:ext cx="4076797" cy="442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058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Interchange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The key idea in Ajax.</a:t>
            </a:r>
          </a:p>
          <a:p>
            <a:endParaRPr lang="en-US" altLang="en-US" sz="2400" dirty="0"/>
          </a:p>
          <a:p>
            <a:r>
              <a:rPr lang="en-US" altLang="en-US" sz="2400" dirty="0"/>
              <a:t>An alternative to page replacement.</a:t>
            </a:r>
          </a:p>
          <a:p>
            <a:endParaRPr lang="en-US" altLang="en-US" sz="2400" dirty="0"/>
          </a:p>
          <a:p>
            <a:r>
              <a:rPr lang="en-US" altLang="en-US" sz="2400" dirty="0"/>
              <a:t>Applications delivered as pages.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How should the data be delivered?</a:t>
            </a:r>
          </a:p>
        </p:txBody>
      </p:sp>
    </p:spTree>
    <p:extLst>
      <p:ext uri="{BB962C8B-B14F-4D97-AF65-F5344CB8AC3E}">
        <p14:creationId xmlns:p14="http://schemas.microsoft.com/office/powerpoint/2010/main" val="4179769525"/>
      </p:ext>
    </p:extLst>
  </p:cSld>
  <p:clrMapOvr>
    <a:masterClrMapping/>
  </p:clrMapOvr>
  <p:transition>
    <p:wipe dir="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JSON: Goals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A Subset of ECMA-262 Third Edition.</a:t>
            </a:r>
          </a:p>
          <a:p>
            <a:endParaRPr lang="en-US" altLang="en-US" sz="2800" dirty="0"/>
          </a:p>
          <a:p>
            <a:r>
              <a:rPr lang="en-US" altLang="en-US" sz="2800" dirty="0"/>
              <a:t>Language Independent.</a:t>
            </a:r>
          </a:p>
          <a:p>
            <a:endParaRPr lang="en-US" altLang="en-US" sz="2800" dirty="0"/>
          </a:p>
          <a:p>
            <a:r>
              <a:rPr lang="en-US" altLang="en-US" sz="2800" dirty="0"/>
              <a:t>Text-based.</a:t>
            </a:r>
          </a:p>
          <a:p>
            <a:endParaRPr lang="en-US" altLang="en-US" sz="2800" dirty="0"/>
          </a:p>
          <a:p>
            <a:r>
              <a:rPr lang="en-US" altLang="en-US" sz="2800" dirty="0"/>
              <a:t>Light-weight.</a:t>
            </a:r>
          </a:p>
          <a:p>
            <a:endParaRPr lang="en-US" altLang="en-US" sz="2800" dirty="0"/>
          </a:p>
          <a:p>
            <a:r>
              <a:rPr lang="en-US" altLang="en-US" sz="2800" dirty="0"/>
              <a:t>Easy to parse.</a:t>
            </a:r>
          </a:p>
        </p:txBody>
      </p:sp>
    </p:spTree>
    <p:extLst>
      <p:ext uri="{BB962C8B-B14F-4D97-AF65-F5344CB8AC3E}">
        <p14:creationId xmlns:p14="http://schemas.microsoft.com/office/powerpoint/2010/main" val="3486592849"/>
      </p:ext>
    </p:extLst>
  </p:cSld>
  <p:clrMapOvr>
    <a:masterClrMapping/>
  </p:clrMapOvr>
  <p:transition>
    <p:wipe dir="d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JSON Is Not...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/>
              <a:t>JSON is not a document format.</a:t>
            </a:r>
          </a:p>
          <a:p>
            <a:r>
              <a:rPr lang="en-US" altLang="en-US" sz="2400" dirty="0"/>
              <a:t>JSON is not a markup language.</a:t>
            </a:r>
          </a:p>
          <a:p>
            <a:r>
              <a:rPr lang="en-US" altLang="en-US" sz="2400" dirty="0"/>
              <a:t>JSON is not a general serialization format.</a:t>
            </a:r>
          </a:p>
          <a:p>
            <a:pPr lvl="1"/>
            <a:r>
              <a:rPr lang="en-US" altLang="en-US" sz="2400" dirty="0"/>
              <a:t>No cyclical/recurring structures.</a:t>
            </a:r>
          </a:p>
          <a:p>
            <a:pPr lvl="1"/>
            <a:r>
              <a:rPr lang="en-US" altLang="en-US" sz="2400" dirty="0"/>
              <a:t>No invisible structures.</a:t>
            </a:r>
          </a:p>
          <a:p>
            <a:pPr lvl="1"/>
            <a:r>
              <a:rPr lang="en-US" altLang="en-US" sz="2400" dirty="0"/>
              <a:t>No functions.</a:t>
            </a:r>
          </a:p>
        </p:txBody>
      </p:sp>
    </p:spTree>
    <p:extLst>
      <p:ext uri="{BB962C8B-B14F-4D97-AF65-F5344CB8AC3E}">
        <p14:creationId xmlns:p14="http://schemas.microsoft.com/office/powerpoint/2010/main" val="4173268029"/>
      </p:ext>
    </p:extLst>
  </p:cSld>
  <p:clrMapOvr>
    <a:masterClrMapping/>
  </p:clrMapOvr>
  <p:transition>
    <p:wipe dir="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Its Key Ingredients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Strings</a:t>
            </a:r>
          </a:p>
          <a:p>
            <a:r>
              <a:rPr lang="en-US" altLang="en-US" sz="2400" dirty="0"/>
              <a:t>Numbers</a:t>
            </a:r>
          </a:p>
          <a:p>
            <a:r>
              <a:rPr lang="en-US" altLang="en-US" sz="2400" dirty="0"/>
              <a:t>Booleans</a:t>
            </a:r>
          </a:p>
          <a:p>
            <a:endParaRPr lang="en-US" altLang="en-US" sz="2400" dirty="0"/>
          </a:p>
          <a:p>
            <a:r>
              <a:rPr lang="en-US" altLang="en-US" sz="2400" dirty="0"/>
              <a:t>Objects</a:t>
            </a:r>
          </a:p>
          <a:p>
            <a:r>
              <a:rPr lang="en-US" altLang="en-US" sz="2400" dirty="0"/>
              <a:t>Arrays</a:t>
            </a:r>
          </a:p>
          <a:p>
            <a:endParaRPr lang="en-US" altLang="en-US" sz="2400" dirty="0"/>
          </a:p>
          <a:p>
            <a:r>
              <a:rPr lang="en-US" altLang="en-US" sz="2400" b="1" dirty="0">
                <a:latin typeface="Courier New" panose="02070309020205020404" pitchFamily="49" charset="0"/>
              </a:rPr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1489861605"/>
      </p:ext>
    </p:extLst>
  </p:cSld>
  <p:clrMapOvr>
    <a:masterClrMapping/>
  </p:clrMapOvr>
  <p:transition>
    <p:wipe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Strings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20000"/>
              </a:spcAft>
            </a:pPr>
            <a:r>
              <a:rPr lang="en-US" altLang="en-US" sz="2400" dirty="0"/>
              <a:t>Sequence of 0 or more Unicode characters</a:t>
            </a:r>
          </a:p>
          <a:p>
            <a:r>
              <a:rPr lang="en-US" altLang="en-US" sz="2400" dirty="0"/>
              <a:t>No separate character type</a:t>
            </a:r>
          </a:p>
          <a:p>
            <a:pPr lvl="1"/>
            <a:r>
              <a:rPr lang="en-US" altLang="en-US" sz="2400" dirty="0"/>
              <a:t>A character is represented as a string with a length of 1</a:t>
            </a:r>
          </a:p>
          <a:p>
            <a:r>
              <a:rPr lang="en-US" altLang="en-US" sz="2400" dirty="0"/>
              <a:t>Wrapped in </a:t>
            </a:r>
            <a:r>
              <a:rPr lang="en-US" altLang="en-US" sz="2400" b="1" dirty="0">
                <a:latin typeface="Courier New" panose="02070309020205020404" pitchFamily="49" charset="0"/>
              </a:rPr>
              <a:t>"</a:t>
            </a:r>
            <a:r>
              <a:rPr lang="en-US" altLang="en-US" sz="2400" dirty="0"/>
              <a:t>double quotes</a:t>
            </a:r>
            <a:r>
              <a:rPr lang="en-US" altLang="en-US" sz="2400" b="1" dirty="0">
                <a:latin typeface="Courier New" panose="02070309020205020404" pitchFamily="49" charset="0"/>
              </a:rPr>
              <a:t>"</a:t>
            </a:r>
            <a:endParaRPr lang="en-US" altLang="en-US" sz="2400" dirty="0"/>
          </a:p>
          <a:p>
            <a:r>
              <a:rPr lang="en-US" altLang="en-US" sz="2400" dirty="0"/>
              <a:t>Backslash escapement</a:t>
            </a:r>
          </a:p>
        </p:txBody>
      </p:sp>
    </p:spTree>
    <p:extLst>
      <p:ext uri="{BB962C8B-B14F-4D97-AF65-F5344CB8AC3E}">
        <p14:creationId xmlns:p14="http://schemas.microsoft.com/office/powerpoint/2010/main" val="3446969529"/>
      </p:ext>
    </p:extLst>
  </p:cSld>
  <p:clrMapOvr>
    <a:masterClrMapping/>
  </p:clrMapOvr>
  <p:transition>
    <p:wipe dir="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Numbers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Integer</a:t>
            </a:r>
          </a:p>
          <a:p>
            <a:r>
              <a:rPr lang="en-US" altLang="en-US" sz="2400" dirty="0"/>
              <a:t>Real</a:t>
            </a:r>
          </a:p>
          <a:p>
            <a:r>
              <a:rPr lang="en-US" altLang="en-US" sz="2400" dirty="0"/>
              <a:t>Scientific</a:t>
            </a:r>
          </a:p>
          <a:p>
            <a:endParaRPr lang="en-US" altLang="en-US" sz="2400" dirty="0"/>
          </a:p>
          <a:p>
            <a:r>
              <a:rPr lang="en-US" altLang="en-US" sz="2400" dirty="0"/>
              <a:t>No octal or hex</a:t>
            </a:r>
          </a:p>
          <a:p>
            <a:r>
              <a:rPr lang="en-US" altLang="en-US" sz="2400" dirty="0"/>
              <a:t>No </a:t>
            </a:r>
            <a:r>
              <a:rPr lang="en-US" altLang="en-US" sz="2400" b="1" dirty="0" err="1">
                <a:latin typeface="Courier New" panose="02070309020205020404" pitchFamily="49" charset="0"/>
              </a:rPr>
              <a:t>NaN</a:t>
            </a:r>
            <a:r>
              <a:rPr lang="en-US" altLang="en-US" sz="2400" dirty="0"/>
              <a:t> or </a:t>
            </a:r>
            <a:r>
              <a:rPr lang="en-US" altLang="en-US" sz="2400" b="1" dirty="0">
                <a:latin typeface="Courier New" panose="02070309020205020404" pitchFamily="49" charset="0"/>
              </a:rPr>
              <a:t>Infinity</a:t>
            </a:r>
            <a:r>
              <a:rPr lang="en-US" altLang="en-US" sz="2400" dirty="0"/>
              <a:t> </a:t>
            </a:r>
          </a:p>
          <a:p>
            <a:pPr lvl="1"/>
            <a:r>
              <a:rPr lang="en-US" altLang="en-US" sz="2400" dirty="0"/>
              <a:t>Use </a:t>
            </a:r>
            <a:r>
              <a:rPr lang="en-US" altLang="en-US" sz="2400" b="1" dirty="0">
                <a:latin typeface="Courier New" panose="02070309020205020404" pitchFamily="49" charset="0"/>
              </a:rPr>
              <a:t>null</a:t>
            </a:r>
            <a:r>
              <a:rPr lang="en-US" altLang="en-US" sz="2400" dirty="0"/>
              <a:t> instead</a:t>
            </a:r>
          </a:p>
        </p:txBody>
      </p:sp>
    </p:spTree>
    <p:extLst>
      <p:ext uri="{BB962C8B-B14F-4D97-AF65-F5344CB8AC3E}">
        <p14:creationId xmlns:p14="http://schemas.microsoft.com/office/powerpoint/2010/main" val="3199108464"/>
      </p:ext>
    </p:extLst>
  </p:cSld>
  <p:clrMapOvr>
    <a:masterClrMapping/>
  </p:clrMapOvr>
  <p:transition>
    <p:wipe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Booleans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b="1" dirty="0">
                <a:latin typeface="Courier New" panose="02070309020205020404" pitchFamily="49" charset="0"/>
              </a:rPr>
              <a:t>true</a:t>
            </a:r>
          </a:p>
          <a:p>
            <a:r>
              <a:rPr lang="en-US" altLang="en-US" sz="2400" b="1" dirty="0">
                <a:latin typeface="Courier New" panose="02070309020205020404" pitchFamily="49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905870749"/>
      </p:ext>
    </p:extLst>
  </p:cSld>
  <p:clrMapOvr>
    <a:masterClrMapping/>
  </p:clrMapOvr>
  <p:transition>
    <p:wipe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latin typeface="Courier New" panose="02070309020205020404" pitchFamily="49" charset="0"/>
              </a:rPr>
              <a:t>null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A value that isn't anything</a:t>
            </a:r>
          </a:p>
        </p:txBody>
      </p:sp>
    </p:spTree>
    <p:extLst>
      <p:ext uri="{BB962C8B-B14F-4D97-AF65-F5344CB8AC3E}">
        <p14:creationId xmlns:p14="http://schemas.microsoft.com/office/powerpoint/2010/main" val="1844853228"/>
      </p:ext>
    </p:extLst>
  </p:cSld>
  <p:clrMapOvr>
    <a:masterClrMapping/>
  </p:clrMapOvr>
  <p:transition>
    <p:wipe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Object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dirty="0"/>
              <a:t>Objects are unordered containers of key/value pairs</a:t>
            </a:r>
          </a:p>
          <a:p>
            <a:r>
              <a:rPr lang="en-US" altLang="en-US" sz="2000" dirty="0"/>
              <a:t>Objects are wrapped in </a:t>
            </a:r>
            <a:r>
              <a:rPr lang="en-US" altLang="en-US" sz="2000" b="1" dirty="0">
                <a:latin typeface="Courier New" panose="02070309020205020404" pitchFamily="49" charset="0"/>
              </a:rPr>
              <a:t>{ }</a:t>
            </a:r>
          </a:p>
          <a:p>
            <a:r>
              <a:rPr lang="en-US" altLang="en-US" sz="2000" b="1" dirty="0">
                <a:latin typeface="Courier New" panose="02070309020205020404" pitchFamily="49" charset="0"/>
              </a:rPr>
              <a:t>,</a:t>
            </a:r>
            <a:r>
              <a:rPr lang="en-US" altLang="en-US" sz="2000" dirty="0"/>
              <a:t> separates key/value pairs</a:t>
            </a:r>
          </a:p>
          <a:p>
            <a:r>
              <a:rPr lang="en-US" altLang="en-US" sz="2000" b="1" dirty="0">
                <a:latin typeface="Courier New" panose="02070309020205020404" pitchFamily="49" charset="0"/>
              </a:rPr>
              <a:t>:</a:t>
            </a:r>
            <a:r>
              <a:rPr lang="en-US" altLang="en-US" sz="2000" dirty="0"/>
              <a:t> separates keys and values</a:t>
            </a:r>
          </a:p>
          <a:p>
            <a:r>
              <a:rPr lang="en-US" altLang="en-US" sz="2000" dirty="0"/>
              <a:t>Keys are strings </a:t>
            </a:r>
          </a:p>
          <a:p>
            <a:r>
              <a:rPr lang="en-US" altLang="en-US" sz="2000" dirty="0"/>
              <a:t>Values are JSON values</a:t>
            </a:r>
          </a:p>
          <a:p>
            <a:pPr lvl="1"/>
            <a:endParaRPr lang="en-US" altLang="en-US" sz="2000" dirty="0"/>
          </a:p>
          <a:p>
            <a:pPr lvl="1"/>
            <a:r>
              <a:rPr lang="en-US" altLang="en-US" sz="2000" dirty="0" err="1"/>
              <a:t>struct</a:t>
            </a:r>
            <a:r>
              <a:rPr lang="en-US" altLang="en-US" sz="2000" dirty="0"/>
              <a:t>, record, </a:t>
            </a:r>
            <a:r>
              <a:rPr lang="en-US" altLang="en-US" sz="2000" dirty="0" err="1"/>
              <a:t>hashtable</a:t>
            </a:r>
            <a:r>
              <a:rPr lang="en-US" altLang="en-US" sz="2000" dirty="0"/>
              <a:t>, object</a:t>
            </a:r>
          </a:p>
        </p:txBody>
      </p:sp>
    </p:spTree>
    <p:extLst>
      <p:ext uri="{BB962C8B-B14F-4D97-AF65-F5344CB8AC3E}">
        <p14:creationId xmlns:p14="http://schemas.microsoft.com/office/powerpoint/2010/main" val="368345303"/>
      </p:ext>
    </p:extLst>
  </p:cSld>
  <p:clrMapOvr>
    <a:masterClrMapping/>
  </p:clrMapOvr>
  <p:transition>
    <p:wipe dir="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Object</a:t>
            </a:r>
          </a:p>
        </p:txBody>
      </p:sp>
      <p:sp>
        <p:nvSpPr>
          <p:cNvPr id="145411" name="Text Box 3"/>
          <p:cNvSpPr txBox="1">
            <a:spLocks noChangeArrowheads="1"/>
          </p:cNvSpPr>
          <p:nvPr/>
        </p:nvSpPr>
        <p:spPr bwMode="auto">
          <a:xfrm>
            <a:off x="762000" y="1828800"/>
            <a:ext cx="77724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 sz="2400" b="1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{"</a:t>
            </a:r>
            <a:r>
              <a:rPr lang="en-US" altLang="en-US" sz="2400" b="1" dirty="0" err="1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name":"Jack</a:t>
            </a:r>
            <a:r>
              <a:rPr lang="en-US" altLang="en-US" sz="2400" b="1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 B. </a:t>
            </a:r>
            <a:r>
              <a:rPr lang="en-US" altLang="en-US" sz="2400" b="1" dirty="0" err="1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Nimble","at</a:t>
            </a:r>
            <a:r>
              <a:rPr lang="en-US" altLang="en-US" sz="2400" b="1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 large": true,"grade":"A","level":3, "format":</a:t>
            </a:r>
            <a:r>
              <a:rPr lang="en-US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{"type":"rect","width":1920, "height":1080,"interlace":false, "framerate":24}</a:t>
            </a:r>
            <a:r>
              <a:rPr lang="en-US" altLang="en-US" sz="2400" b="1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48393615"/>
      </p:ext>
    </p:extLst>
  </p:cSld>
  <p:clrMapOvr>
    <a:masterClrMapping/>
  </p:clrMapOvr>
  <p:transition>
    <p:wipe dir="d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Object</a:t>
            </a:r>
          </a:p>
        </p:txBody>
      </p:sp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772400" cy="521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 sz="2800" b="1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{</a:t>
            </a:r>
          </a:p>
          <a:p>
            <a:pPr algn="l"/>
            <a:r>
              <a:rPr lang="en-US" altLang="en-US" sz="2800" b="1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    "name":     "Jack B. Nimble", </a:t>
            </a:r>
          </a:p>
          <a:p>
            <a:pPr algn="l"/>
            <a:r>
              <a:rPr lang="en-US" altLang="en-US" sz="2800" b="1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    "at large": true, </a:t>
            </a:r>
          </a:p>
          <a:p>
            <a:pPr algn="l"/>
            <a:r>
              <a:rPr lang="en-US" altLang="en-US" sz="2800" b="1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    "grade":    "A", </a:t>
            </a:r>
          </a:p>
          <a:p>
            <a:pPr algn="l"/>
            <a:r>
              <a:rPr lang="en-US" altLang="en-US" sz="2800" b="1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    "format": </a:t>
            </a:r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{</a:t>
            </a:r>
          </a:p>
          <a:p>
            <a:pPr algn="l"/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        "type":      "</a:t>
            </a:r>
            <a:r>
              <a:rPr lang="en-US" alt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rect</a:t>
            </a:r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", </a:t>
            </a:r>
          </a:p>
          <a:p>
            <a:pPr algn="l"/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        "width":     1920, </a:t>
            </a:r>
          </a:p>
          <a:p>
            <a:pPr algn="l"/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        "height":    1080, </a:t>
            </a:r>
          </a:p>
          <a:p>
            <a:pPr algn="l"/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        "interlace": false, </a:t>
            </a:r>
          </a:p>
          <a:p>
            <a:pPr algn="l"/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        "framerate": 24</a:t>
            </a:r>
          </a:p>
          <a:p>
            <a:pPr algn="l"/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    }</a:t>
            </a:r>
          </a:p>
          <a:p>
            <a:pPr algn="l"/>
            <a:r>
              <a:rPr lang="en-US" altLang="en-US" sz="2800" b="1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67364501"/>
      </p:ext>
    </p:extLst>
  </p:cSld>
  <p:clrMapOvr>
    <a:masterClrMapping/>
  </p:clrMapOvr>
  <p:transition>
    <p:wipe dir="d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Array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3119"/>
            <a:ext cx="7702579" cy="4903787"/>
          </a:xfrm>
        </p:spPr>
        <p:txBody>
          <a:bodyPr/>
          <a:lstStyle/>
          <a:p>
            <a:r>
              <a:rPr lang="en-US" altLang="en-US" sz="2400" dirty="0"/>
              <a:t>Arrays are ordered sequences of values</a:t>
            </a:r>
          </a:p>
          <a:p>
            <a:r>
              <a:rPr lang="en-US" altLang="en-US" sz="2400" dirty="0"/>
              <a:t>Arrays are wrapped in </a:t>
            </a:r>
            <a:r>
              <a:rPr lang="en-US" altLang="en-US" sz="2400" b="1" dirty="0">
                <a:latin typeface="Courier New" panose="02070309020205020404" pitchFamily="49" charset="0"/>
              </a:rPr>
              <a:t>[]</a:t>
            </a:r>
          </a:p>
          <a:p>
            <a:r>
              <a:rPr lang="en-US" altLang="en-US" sz="2400" b="1" dirty="0">
                <a:latin typeface="Courier New" panose="02070309020205020404" pitchFamily="49" charset="0"/>
              </a:rPr>
              <a:t>,</a:t>
            </a:r>
            <a:r>
              <a:rPr lang="en-US" altLang="en-US" sz="2400" dirty="0"/>
              <a:t> separates values </a:t>
            </a:r>
          </a:p>
          <a:p>
            <a:r>
              <a:rPr lang="en-US" altLang="en-US" sz="2400" dirty="0"/>
              <a:t>JSON does not talk about indexing.</a:t>
            </a:r>
          </a:p>
          <a:p>
            <a:pPr lvl="1"/>
            <a:r>
              <a:rPr lang="en-US" altLang="en-US" sz="2400" dirty="0"/>
              <a:t>An implementation can start array indexing at 0 or 1.</a:t>
            </a:r>
          </a:p>
        </p:txBody>
      </p:sp>
    </p:spTree>
    <p:extLst>
      <p:ext uri="{BB962C8B-B14F-4D97-AF65-F5344CB8AC3E}">
        <p14:creationId xmlns:p14="http://schemas.microsoft.com/office/powerpoint/2010/main" val="3631480125"/>
      </p:ext>
    </p:extLst>
  </p:cSld>
  <p:clrMapOvr>
    <a:masterClrMapping/>
  </p:clrMapOvr>
  <p:transition>
    <p:wipe dir="d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Array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["Sunday", "Monday", "Tuesday", "Wednesday", "Thursday", "Friday", "Saturday"]</a:t>
            </a:r>
          </a:p>
          <a:p>
            <a:pPr>
              <a:buFontTx/>
              <a:buNone/>
            </a:pPr>
            <a:endParaRPr lang="en-US" altLang="en-US" sz="2400" b="1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[</a:t>
            </a:r>
          </a:p>
          <a:p>
            <a:pPr marL="457200" lvl="1" indent="0"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[0, -1, 0],</a:t>
            </a:r>
          </a:p>
          <a:p>
            <a:pPr marL="457200" lvl="1" indent="0"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[1, 0, 0],</a:t>
            </a:r>
          </a:p>
          <a:p>
            <a:pPr marL="457200" lvl="1" indent="0"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[0, 0, 1]</a:t>
            </a:r>
          </a:p>
          <a:p>
            <a:pPr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644808465"/>
      </p:ext>
    </p:extLst>
  </p:cSld>
  <p:clrMapOvr>
    <a:masterClrMapping/>
  </p:clrMapOvr>
  <p:transition>
    <p:wipe dir="d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Arrays vs Objects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Use objects when the key names are arbitrary strings.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Use arrays when the key names are sequential integers.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Don't get confused by the term Associative Array.</a:t>
            </a:r>
          </a:p>
        </p:txBody>
      </p:sp>
    </p:spTree>
    <p:extLst>
      <p:ext uri="{BB962C8B-B14F-4D97-AF65-F5344CB8AC3E}">
        <p14:creationId xmlns:p14="http://schemas.microsoft.com/office/powerpoint/2010/main" val="1559047971"/>
      </p:ext>
    </p:extLst>
  </p:cSld>
  <p:clrMapOvr>
    <a:masterClrMapping/>
  </p:clrMapOvr>
  <p:transition>
    <p:wipe dir="d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Arguments against JSON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JSON Doesn't Have Namespaces.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JSON Has No Validator.</a:t>
            </a:r>
          </a:p>
          <a:p>
            <a:endParaRPr lang="en-US" altLang="en-US" sz="2400" dirty="0"/>
          </a:p>
          <a:p>
            <a:r>
              <a:rPr lang="en-US" altLang="en-US" sz="2400" dirty="0"/>
              <a:t>JSON Is Not Extensible.</a:t>
            </a:r>
          </a:p>
          <a:p>
            <a:endParaRPr lang="en-US" altLang="en-US" sz="2400" dirty="0"/>
          </a:p>
          <a:p>
            <a:r>
              <a:rPr lang="en-US" altLang="en-US" sz="2400" dirty="0"/>
              <a:t>JSON Is Not XML.</a:t>
            </a:r>
          </a:p>
        </p:txBody>
      </p:sp>
    </p:spTree>
    <p:extLst>
      <p:ext uri="{BB962C8B-B14F-4D97-AF65-F5344CB8AC3E}">
        <p14:creationId xmlns:p14="http://schemas.microsoft.com/office/powerpoint/2010/main" val="1908515652"/>
      </p:ext>
    </p:extLst>
  </p:cSld>
  <p:clrMapOvr>
    <a:masterClrMapping/>
  </p:clrMapOvr>
  <p:transition>
    <p:wipe dir="d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JSON Is Not XML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876675" cy="5105400"/>
          </a:xfrm>
        </p:spPr>
        <p:txBody>
          <a:bodyPr/>
          <a:lstStyle/>
          <a:p>
            <a:r>
              <a:rPr lang="en-US" altLang="en-US" sz="1800" dirty="0"/>
              <a:t>objects</a:t>
            </a:r>
          </a:p>
          <a:p>
            <a:r>
              <a:rPr lang="en-US" altLang="en-US" sz="1800" dirty="0"/>
              <a:t>arrays</a:t>
            </a:r>
          </a:p>
          <a:p>
            <a:r>
              <a:rPr lang="en-US" altLang="en-US" sz="1800" dirty="0"/>
              <a:t>strings</a:t>
            </a:r>
          </a:p>
          <a:p>
            <a:r>
              <a:rPr lang="en-US" altLang="en-US" sz="1800" dirty="0"/>
              <a:t>numbers</a:t>
            </a:r>
          </a:p>
          <a:p>
            <a:r>
              <a:rPr lang="en-US" altLang="en-US" sz="1800" dirty="0" err="1"/>
              <a:t>booleans</a:t>
            </a:r>
            <a:endParaRPr lang="en-US" altLang="en-US" sz="1800" dirty="0"/>
          </a:p>
          <a:p>
            <a:r>
              <a:rPr lang="en-US" altLang="en-US" sz="1800" b="1" dirty="0">
                <a:latin typeface="Courier New" panose="02070309020205020404" pitchFamily="49" charset="0"/>
              </a:rPr>
              <a:t>null</a:t>
            </a:r>
          </a:p>
        </p:txBody>
      </p:sp>
      <p:sp>
        <p:nvSpPr>
          <p:cNvPr id="245764" name="Rectangle 4"/>
          <p:cNvSpPr>
            <a:spLocks noChangeArrowheads="1"/>
          </p:cNvSpPr>
          <p:nvPr/>
        </p:nvSpPr>
        <p:spPr bwMode="auto">
          <a:xfrm>
            <a:off x="685800" y="1828800"/>
            <a:ext cx="387667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742950" indent="-285750" algn="l">
              <a:spcBef>
                <a:spcPct val="20000"/>
              </a:spcBef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1143000" indent="-228600" algn="l">
              <a:spcBef>
                <a:spcPct val="20000"/>
              </a:spcBef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1600200" indent="-228600" algn="l">
              <a:spcBef>
                <a:spcPct val="20000"/>
              </a:spcBef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2057400" indent="-228600" algn="l">
              <a:spcBef>
                <a:spcPct val="20000"/>
              </a:spcBef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45765" name="Rectangle 5"/>
          <p:cNvSpPr>
            <a:spLocks noChangeArrowheads="1"/>
          </p:cNvSpPr>
          <p:nvPr/>
        </p:nvSpPr>
        <p:spPr bwMode="auto">
          <a:xfrm>
            <a:off x="4575175" y="1585913"/>
            <a:ext cx="387667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742950" indent="-285750" algn="l">
              <a:spcBef>
                <a:spcPct val="20000"/>
              </a:spcBef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1143000" indent="-228600" algn="l">
              <a:spcBef>
                <a:spcPct val="20000"/>
              </a:spcBef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1600200" indent="-228600" algn="l">
              <a:spcBef>
                <a:spcPct val="20000"/>
              </a:spcBef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2057400" indent="-228600" algn="l">
              <a:spcBef>
                <a:spcPct val="20000"/>
              </a:spcBef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 "/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9pPr>
          </a:lstStyle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element</a:t>
            </a:r>
          </a:p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attribute</a:t>
            </a:r>
          </a:p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attribute string</a:t>
            </a:r>
          </a:p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content</a:t>
            </a:r>
          </a:p>
          <a:p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</a:rPr>
              <a:t>&lt;![CDATA[ ]]&gt;</a:t>
            </a:r>
          </a:p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entities</a:t>
            </a:r>
          </a:p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declarations</a:t>
            </a:r>
          </a:p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schema</a:t>
            </a:r>
          </a:p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stylesheets</a:t>
            </a:r>
          </a:p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comments</a:t>
            </a:r>
          </a:p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version</a:t>
            </a:r>
          </a:p>
          <a:p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</a:rPr>
              <a:t>namespace</a:t>
            </a:r>
          </a:p>
        </p:txBody>
      </p:sp>
    </p:spTree>
    <p:extLst>
      <p:ext uri="{BB962C8B-B14F-4D97-AF65-F5344CB8AC3E}">
        <p14:creationId xmlns:p14="http://schemas.microsoft.com/office/powerpoint/2010/main" val="1011649031"/>
      </p:ext>
    </p:extLst>
  </p:cSld>
  <p:clrMapOvr>
    <a:masterClrMapping/>
  </p:clrMapOvr>
  <p:transition>
    <p:wipe dir="d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&lt;XML/&gt; vs. {JSON}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50" y="1093788"/>
            <a:ext cx="3010548" cy="36783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524" y="1093788"/>
            <a:ext cx="4465139" cy="289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43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Interchange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JSON is a simple, common representation of data.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Communication between servers and browser clients.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Communication between peers.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Language independent data interchange.</a:t>
            </a:r>
          </a:p>
        </p:txBody>
      </p:sp>
    </p:spTree>
    <p:extLst>
      <p:ext uri="{BB962C8B-B14F-4D97-AF65-F5344CB8AC3E}">
        <p14:creationId xmlns:p14="http://schemas.microsoft.com/office/powerpoint/2010/main" val="947762865"/>
      </p:ext>
    </p:extLst>
  </p:cSld>
  <p:clrMapOvr>
    <a:masterClrMapping/>
  </p:clrMapOvr>
  <p:transition>
    <p:wipe dir="d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084" y="2836072"/>
            <a:ext cx="8077200" cy="609600"/>
          </a:xfrm>
        </p:spPr>
        <p:txBody>
          <a:bodyPr/>
          <a:lstStyle/>
          <a:p>
            <a:r>
              <a:rPr lang="en-US" sz="4400" dirty="0"/>
              <a:t>Working with Data at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471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Scaling Traditional 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Traditional RDBMSs can be either scaled: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>
                <a:solidFill>
                  <a:srgbClr val="C00000"/>
                </a:solidFill>
              </a:rPr>
              <a:t>Vertically</a:t>
            </a:r>
            <a:r>
              <a:rPr lang="en-US" sz="2600" dirty="0"/>
              <a:t> (or </a:t>
            </a:r>
            <a:r>
              <a:rPr lang="en-US" sz="2600" dirty="0">
                <a:solidFill>
                  <a:srgbClr val="C00000"/>
                </a:solidFill>
              </a:rPr>
              <a:t>Up</a:t>
            </a:r>
            <a:r>
              <a:rPr lang="en-US" sz="2600" dirty="0"/>
              <a:t>)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Can be achieved by hardware upgrades (e.g., faster CPU, more memory, or larger disk)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Limited by the amount of CPU, RAM and disk that can be configured on a single machine</a:t>
            </a:r>
          </a:p>
          <a:p>
            <a:pPr lvl="2">
              <a:buFont typeface="Wingdings" pitchFamily="2" charset="2"/>
              <a:buChar char="§"/>
            </a:pPr>
            <a:endParaRPr lang="en-US" dirty="0"/>
          </a:p>
          <a:p>
            <a:pPr lvl="1">
              <a:buFont typeface="Wingdings" pitchFamily="2" charset="2"/>
              <a:buChar char="§"/>
            </a:pPr>
            <a:r>
              <a:rPr lang="en-US" sz="2600" dirty="0">
                <a:solidFill>
                  <a:srgbClr val="C00000"/>
                </a:solidFill>
              </a:rPr>
              <a:t>Horizontally</a:t>
            </a:r>
            <a:r>
              <a:rPr lang="en-US" sz="2600" dirty="0"/>
              <a:t> (or </a:t>
            </a:r>
            <a:r>
              <a:rPr lang="en-US" sz="2600" dirty="0">
                <a:solidFill>
                  <a:srgbClr val="C00000"/>
                </a:solidFill>
              </a:rPr>
              <a:t>Out</a:t>
            </a:r>
            <a:r>
              <a:rPr lang="en-US" sz="2600" dirty="0"/>
              <a:t>)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Can be achieved by adding more machines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Requires database </a:t>
            </a:r>
            <a:r>
              <a:rPr lang="en-US" i="1" dirty="0">
                <a:solidFill>
                  <a:srgbClr val="0070C0"/>
                </a:solidFill>
              </a:rPr>
              <a:t>sharding</a:t>
            </a:r>
            <a:r>
              <a:rPr lang="en-US" dirty="0"/>
              <a:t> and probably </a:t>
            </a:r>
            <a:r>
              <a:rPr lang="en-US" i="1" dirty="0">
                <a:solidFill>
                  <a:srgbClr val="0070C0"/>
                </a:solidFill>
              </a:rPr>
              <a:t>replication</a:t>
            </a:r>
          </a:p>
          <a:p>
            <a:pPr lvl="2">
              <a:buFont typeface="Wingdings" pitchFamily="2" charset="2"/>
              <a:buChar char="§"/>
            </a:pPr>
            <a:r>
              <a:rPr lang="en-US" dirty="0"/>
              <a:t>Limited by the Read-to-Write ratio and communication overhead</a:t>
            </a:r>
          </a:p>
          <a:p>
            <a:pPr lvl="1">
              <a:buFont typeface="Wingdings" pitchFamily="2" charset="2"/>
              <a:buChar char="§"/>
            </a:pPr>
            <a:endParaRPr lang="en-US" dirty="0"/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7176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vs. Horizontal Partitioning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12" y="2465774"/>
            <a:ext cx="7515225" cy="274305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>
                <a:solidFill>
                  <a:srgbClr val="0B4183"/>
                </a:solidFill>
                <a:latin typeface="Corbel"/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77</a:t>
            </a:fld>
            <a:endParaRPr lang="en-GB">
              <a:solidFill>
                <a:srgbClr val="0B4183"/>
              </a:solidFill>
              <a:latin typeface="Corbe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312326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Why Replicating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Replicating data across servers helps in: 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Avoiding performance bottlenecks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Avoiding single point of failures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And, hence, enhancing scalability and availability</a:t>
            </a:r>
            <a:endParaRPr lang="en-US" dirty="0"/>
          </a:p>
          <a:p>
            <a:pPr lvl="1">
              <a:buFont typeface="Wingdings" pitchFamily="2" charset="2"/>
              <a:buChar char="§"/>
            </a:pPr>
            <a:endParaRPr lang="en-US" dirty="0"/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  <p:pic>
        <p:nvPicPr>
          <p:cNvPr id="87" name="Picture 2" descr="http://igcministries.org/images/WorldMap.gi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689991" y="3429000"/>
            <a:ext cx="5472809" cy="2690026"/>
          </a:xfrm>
          <a:prstGeom prst="rect">
            <a:avLst/>
          </a:prstGeom>
          <a:noFill/>
        </p:spPr>
      </p:pic>
      <p:sp>
        <p:nvSpPr>
          <p:cNvPr id="88" name="Can 87"/>
          <p:cNvSpPr/>
          <p:nvPr/>
        </p:nvSpPr>
        <p:spPr>
          <a:xfrm>
            <a:off x="1981200" y="4191000"/>
            <a:ext cx="228600" cy="152400"/>
          </a:xfrm>
          <a:prstGeom prst="ca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9" name="Can 88"/>
          <p:cNvSpPr/>
          <p:nvPr/>
        </p:nvSpPr>
        <p:spPr>
          <a:xfrm>
            <a:off x="2514600" y="4876800"/>
            <a:ext cx="228600" cy="152400"/>
          </a:xfrm>
          <a:prstGeom prst="ca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" name="Can 89"/>
          <p:cNvSpPr/>
          <p:nvPr/>
        </p:nvSpPr>
        <p:spPr>
          <a:xfrm>
            <a:off x="3810000" y="3962400"/>
            <a:ext cx="228600" cy="152400"/>
          </a:xfrm>
          <a:prstGeom prst="ca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1" name="Can 90"/>
          <p:cNvSpPr/>
          <p:nvPr/>
        </p:nvSpPr>
        <p:spPr>
          <a:xfrm>
            <a:off x="5257800" y="4572000"/>
            <a:ext cx="228600" cy="152400"/>
          </a:xfrm>
          <a:prstGeom prst="ca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" name="Can 91"/>
          <p:cNvSpPr/>
          <p:nvPr/>
        </p:nvSpPr>
        <p:spPr>
          <a:xfrm>
            <a:off x="5638800" y="4267200"/>
            <a:ext cx="228600" cy="152400"/>
          </a:xfrm>
          <a:prstGeom prst="ca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3" name="Can 92"/>
          <p:cNvSpPr/>
          <p:nvPr/>
        </p:nvSpPr>
        <p:spPr>
          <a:xfrm>
            <a:off x="6248400" y="5410200"/>
            <a:ext cx="228600" cy="152400"/>
          </a:xfrm>
          <a:prstGeom prst="ca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4" name="Straight Connector 93"/>
          <p:cNvCxnSpPr/>
          <p:nvPr/>
        </p:nvCxnSpPr>
        <p:spPr>
          <a:xfrm>
            <a:off x="2095500" y="4343400"/>
            <a:ext cx="53340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2209800" y="4038600"/>
            <a:ext cx="1600200" cy="22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3924300" y="4114800"/>
            <a:ext cx="1333500" cy="533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2095500" y="4343400"/>
            <a:ext cx="4152900" cy="1143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 flipV="1">
            <a:off x="4038600" y="4038600"/>
            <a:ext cx="1600200" cy="304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16"/>
          <p:cNvSpPr txBox="1">
            <a:spLocks noChangeArrowheads="1"/>
          </p:cNvSpPr>
          <p:nvPr/>
        </p:nvSpPr>
        <p:spPr bwMode="auto">
          <a:xfrm>
            <a:off x="1752599" y="3505200"/>
            <a:ext cx="12922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Google Server</a:t>
            </a:r>
          </a:p>
        </p:txBody>
      </p:sp>
      <p:cxnSp>
        <p:nvCxnSpPr>
          <p:cNvPr id="100" name="Straight Connector 99"/>
          <p:cNvCxnSpPr/>
          <p:nvPr/>
        </p:nvCxnSpPr>
        <p:spPr>
          <a:xfrm>
            <a:off x="2095500" y="3690938"/>
            <a:ext cx="0" cy="500062"/>
          </a:xfrm>
          <a:prstGeom prst="line">
            <a:avLst/>
          </a:prstGeom>
          <a:ln w="6350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 flipV="1">
            <a:off x="2628900" y="5029200"/>
            <a:ext cx="1181100" cy="609600"/>
          </a:xfrm>
          <a:prstGeom prst="line">
            <a:avLst/>
          </a:prstGeom>
          <a:ln w="6350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9"/>
          <p:cNvSpPr txBox="1">
            <a:spLocks noChangeArrowheads="1"/>
          </p:cNvSpPr>
          <p:nvPr/>
        </p:nvSpPr>
        <p:spPr bwMode="auto">
          <a:xfrm>
            <a:off x="3805238" y="5638800"/>
            <a:ext cx="15668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/>
              <a:t>Replicated Servers</a:t>
            </a:r>
          </a:p>
        </p:txBody>
      </p:sp>
      <p:cxnSp>
        <p:nvCxnSpPr>
          <p:cNvPr id="103" name="Straight Connector 102"/>
          <p:cNvCxnSpPr/>
          <p:nvPr/>
        </p:nvCxnSpPr>
        <p:spPr>
          <a:xfrm flipV="1">
            <a:off x="5257800" y="5486400"/>
            <a:ext cx="990600" cy="290513"/>
          </a:xfrm>
          <a:prstGeom prst="line">
            <a:avLst/>
          </a:prstGeom>
          <a:ln w="6350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9700" y="49530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5" name="Straight Connector 104"/>
          <p:cNvCxnSpPr/>
          <p:nvPr/>
        </p:nvCxnSpPr>
        <p:spPr>
          <a:xfrm flipH="1">
            <a:off x="6489700" y="5372100"/>
            <a:ext cx="188913" cy="11430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9563" y="3690938"/>
            <a:ext cx="376237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7" name="Straight Connector 106"/>
          <p:cNvCxnSpPr/>
          <p:nvPr/>
        </p:nvCxnSpPr>
        <p:spPr>
          <a:xfrm flipH="1">
            <a:off x="3924300" y="3781425"/>
            <a:ext cx="247650" cy="18097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9025" y="3843338"/>
            <a:ext cx="37623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9" name="Straight Connector 108"/>
          <p:cNvCxnSpPr/>
          <p:nvPr/>
        </p:nvCxnSpPr>
        <p:spPr>
          <a:xfrm flipH="1">
            <a:off x="2162175" y="4052888"/>
            <a:ext cx="196850" cy="138112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44196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39624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5720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55626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8768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8100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3434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4290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3434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52578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5181600"/>
            <a:ext cx="377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1" name="Straight Connector 120"/>
          <p:cNvCxnSpPr>
            <a:stCxn id="88" idx="3"/>
            <a:endCxn id="110" idx="1"/>
          </p:cNvCxnSpPr>
          <p:nvPr/>
        </p:nvCxnSpPr>
        <p:spPr>
          <a:xfrm flipH="1">
            <a:off x="1981200" y="4343400"/>
            <a:ext cx="114300" cy="28575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89" idx="3"/>
            <a:endCxn id="120" idx="0"/>
          </p:cNvCxnSpPr>
          <p:nvPr/>
        </p:nvCxnSpPr>
        <p:spPr>
          <a:xfrm flipH="1">
            <a:off x="2474913" y="5029200"/>
            <a:ext cx="153987" cy="15240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endCxn id="119" idx="0"/>
          </p:cNvCxnSpPr>
          <p:nvPr/>
        </p:nvCxnSpPr>
        <p:spPr>
          <a:xfrm>
            <a:off x="2667000" y="5029200"/>
            <a:ext cx="188913" cy="22860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90" idx="0"/>
            <a:endCxn id="117" idx="2"/>
          </p:cNvCxnSpPr>
          <p:nvPr/>
        </p:nvCxnSpPr>
        <p:spPr>
          <a:xfrm flipH="1" flipV="1">
            <a:off x="3846513" y="3848100"/>
            <a:ext cx="77787" cy="15240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endCxn id="118" idx="0"/>
          </p:cNvCxnSpPr>
          <p:nvPr/>
        </p:nvCxnSpPr>
        <p:spPr>
          <a:xfrm>
            <a:off x="3886200" y="4114800"/>
            <a:ext cx="36513" cy="22860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91" idx="3"/>
            <a:endCxn id="114" idx="0"/>
          </p:cNvCxnSpPr>
          <p:nvPr/>
        </p:nvCxnSpPr>
        <p:spPr>
          <a:xfrm>
            <a:off x="5372100" y="4724400"/>
            <a:ext cx="227013" cy="15240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endCxn id="112" idx="1"/>
          </p:cNvCxnSpPr>
          <p:nvPr/>
        </p:nvCxnSpPr>
        <p:spPr>
          <a:xfrm>
            <a:off x="5410200" y="4724400"/>
            <a:ext cx="304800" cy="5715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92" idx="0"/>
            <a:endCxn id="115" idx="1"/>
          </p:cNvCxnSpPr>
          <p:nvPr/>
        </p:nvCxnSpPr>
        <p:spPr>
          <a:xfrm flipV="1">
            <a:off x="5753100" y="4019550"/>
            <a:ext cx="38100" cy="28575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>
            <a:stCxn id="92" idx="4"/>
          </p:cNvCxnSpPr>
          <p:nvPr/>
        </p:nvCxnSpPr>
        <p:spPr>
          <a:xfrm flipV="1">
            <a:off x="5867400" y="4191000"/>
            <a:ext cx="304800" cy="15240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>
            <a:stCxn id="92" idx="4"/>
            <a:endCxn id="116" idx="1"/>
          </p:cNvCxnSpPr>
          <p:nvPr/>
        </p:nvCxnSpPr>
        <p:spPr>
          <a:xfrm>
            <a:off x="5867400" y="4343400"/>
            <a:ext cx="304800" cy="20955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93" idx="1"/>
            <a:endCxn id="104" idx="1"/>
          </p:cNvCxnSpPr>
          <p:nvPr/>
        </p:nvCxnSpPr>
        <p:spPr>
          <a:xfrm flipV="1">
            <a:off x="6362700" y="5162550"/>
            <a:ext cx="127000" cy="24765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93" idx="3"/>
            <a:endCxn id="113" idx="1"/>
          </p:cNvCxnSpPr>
          <p:nvPr/>
        </p:nvCxnSpPr>
        <p:spPr>
          <a:xfrm>
            <a:off x="6362700" y="5562600"/>
            <a:ext cx="266700" cy="20955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>
            <a:endCxn id="88" idx="4"/>
          </p:cNvCxnSpPr>
          <p:nvPr/>
        </p:nvCxnSpPr>
        <p:spPr>
          <a:xfrm flipH="1">
            <a:off x="2209800" y="4052888"/>
            <a:ext cx="304800" cy="2143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>
            <a:stCxn id="117" idx="1"/>
          </p:cNvCxnSpPr>
          <p:nvPr/>
        </p:nvCxnSpPr>
        <p:spPr>
          <a:xfrm flipH="1">
            <a:off x="2260600" y="3638550"/>
            <a:ext cx="1397000" cy="628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stCxn id="106" idx="1"/>
          </p:cNvCxnSpPr>
          <p:nvPr/>
        </p:nvCxnSpPr>
        <p:spPr>
          <a:xfrm flipH="1">
            <a:off x="2260600" y="3900488"/>
            <a:ext cx="1858963" cy="3667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endCxn id="88" idx="4"/>
          </p:cNvCxnSpPr>
          <p:nvPr/>
        </p:nvCxnSpPr>
        <p:spPr>
          <a:xfrm flipH="1" flipV="1">
            <a:off x="2209800" y="4267200"/>
            <a:ext cx="1595438" cy="1809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stCxn id="115" idx="1"/>
            <a:endCxn id="88" idx="4"/>
          </p:cNvCxnSpPr>
          <p:nvPr/>
        </p:nvCxnSpPr>
        <p:spPr>
          <a:xfrm flipH="1">
            <a:off x="2209800" y="4019550"/>
            <a:ext cx="3581400" cy="247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stCxn id="111" idx="1"/>
            <a:endCxn id="88" idx="4"/>
          </p:cNvCxnSpPr>
          <p:nvPr/>
        </p:nvCxnSpPr>
        <p:spPr>
          <a:xfrm flipH="1">
            <a:off x="2209800" y="4171950"/>
            <a:ext cx="3962400" cy="95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116" idx="1"/>
          </p:cNvCxnSpPr>
          <p:nvPr/>
        </p:nvCxnSpPr>
        <p:spPr>
          <a:xfrm flipH="1" flipV="1">
            <a:off x="2260600" y="4267200"/>
            <a:ext cx="3911600" cy="2857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>
            <a:stCxn id="112" idx="1"/>
          </p:cNvCxnSpPr>
          <p:nvPr/>
        </p:nvCxnSpPr>
        <p:spPr>
          <a:xfrm flipH="1" flipV="1">
            <a:off x="2209800" y="4267200"/>
            <a:ext cx="3505200" cy="514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114" idx="1"/>
            <a:endCxn id="88" idx="4"/>
          </p:cNvCxnSpPr>
          <p:nvPr/>
        </p:nvCxnSpPr>
        <p:spPr>
          <a:xfrm flipH="1" flipV="1">
            <a:off x="2209800" y="4267200"/>
            <a:ext cx="3200400" cy="8191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04" idx="1"/>
            <a:endCxn id="88" idx="4"/>
          </p:cNvCxnSpPr>
          <p:nvPr/>
        </p:nvCxnSpPr>
        <p:spPr>
          <a:xfrm flipH="1" flipV="1">
            <a:off x="2209800" y="4267200"/>
            <a:ext cx="4279900" cy="895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113" idx="1"/>
            <a:endCxn id="88" idx="4"/>
          </p:cNvCxnSpPr>
          <p:nvPr/>
        </p:nvCxnSpPr>
        <p:spPr>
          <a:xfrm flipH="1" flipV="1">
            <a:off x="2209800" y="4267200"/>
            <a:ext cx="4419600" cy="15049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endCxn id="88" idx="4"/>
          </p:cNvCxnSpPr>
          <p:nvPr/>
        </p:nvCxnSpPr>
        <p:spPr>
          <a:xfrm flipV="1">
            <a:off x="2170112" y="4267200"/>
            <a:ext cx="39688" cy="2857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20" idx="0"/>
            <a:endCxn id="88" idx="4"/>
          </p:cNvCxnSpPr>
          <p:nvPr/>
        </p:nvCxnSpPr>
        <p:spPr>
          <a:xfrm flipH="1" flipV="1">
            <a:off x="2209800" y="4267200"/>
            <a:ext cx="265113" cy="914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119" idx="0"/>
            <a:endCxn id="88" idx="4"/>
          </p:cNvCxnSpPr>
          <p:nvPr/>
        </p:nvCxnSpPr>
        <p:spPr>
          <a:xfrm flipH="1" flipV="1">
            <a:off x="2209800" y="4267200"/>
            <a:ext cx="646113" cy="990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73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9" grpId="0"/>
      <p:bldP spid="10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Sharding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576309" y="1820994"/>
          <a:ext cx="5637586" cy="34777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2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5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5549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Starts with ‘A’-’D’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Server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Starts with ‘E’-’Q’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Server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Starts with ‘R’-’T’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Server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Starts</a:t>
                      </a:r>
                      <a:r>
                        <a:rPr lang="en-US" sz="2000" baseline="0" dirty="0"/>
                        <a:t> with ‘U’-’Z’</a:t>
                      </a:r>
                      <a:endParaRPr lang="en-US" sz="2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Server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549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Starts with anything else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Server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>
                <a:solidFill>
                  <a:srgbClr val="0B4183"/>
                </a:solidFill>
                <a:latin typeface="Corbel"/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79</a:t>
            </a:fld>
            <a:endParaRPr lang="en-GB">
              <a:solidFill>
                <a:srgbClr val="0B4183"/>
              </a:solidFill>
              <a:latin typeface="Corbel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9483" y="3684514"/>
            <a:ext cx="5191239" cy="2062103"/>
          </a:xfrm>
          <a:prstGeom prst="rect">
            <a:avLst/>
          </a:prstGeom>
          <a:solidFill>
            <a:schemeClr val="accent5"/>
          </a:solidFill>
          <a:ln>
            <a:solidFill>
              <a:srgbClr val="7B2017"/>
            </a:solidFill>
          </a:ln>
        </p:spPr>
        <p:txBody>
          <a:bodyPr wrap="square" rtlCol="0" anchor="ctr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en-US" sz="3200" dirty="0">
                <a:solidFill>
                  <a:srgbClr val="702017"/>
                </a:solidFill>
                <a:latin typeface="Tahoma" pitchFamily="34" charset="0"/>
                <a:ea typeface="+mn-ea"/>
              </a:rPr>
              <a:t>What if we want to </a:t>
            </a:r>
            <a:r>
              <a:rPr lang="en-US" sz="3200" i="1" dirty="0">
                <a:solidFill>
                  <a:srgbClr val="702017"/>
                </a:solidFill>
                <a:latin typeface="Tahoma" pitchFamily="34" charset="0"/>
                <a:ea typeface="+mn-ea"/>
              </a:rPr>
              <a:t>uniformly distribute</a:t>
            </a:r>
            <a:r>
              <a:rPr lang="en-US" sz="3200" dirty="0">
                <a:solidFill>
                  <a:srgbClr val="702017"/>
                </a:solidFill>
                <a:latin typeface="Tahoma" pitchFamily="34" charset="0"/>
                <a:ea typeface="+mn-ea"/>
              </a:rPr>
              <a:t> the placement of data but make it predictable?</a:t>
            </a:r>
          </a:p>
        </p:txBody>
      </p:sp>
      <p:sp>
        <p:nvSpPr>
          <p:cNvPr id="3" name="Rectangle 2"/>
          <p:cNvSpPr/>
          <p:nvPr/>
        </p:nvSpPr>
        <p:spPr>
          <a:xfrm>
            <a:off x="77460" y="2091034"/>
            <a:ext cx="31389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en-US" sz="2000" dirty="0" err="1">
                <a:solidFill>
                  <a:srgbClr val="0B4183"/>
                </a:solidFill>
                <a:latin typeface="Tahoma" pitchFamily="34" charset="0"/>
                <a:ea typeface="+mn-ea"/>
              </a:rPr>
              <a:t>Sharding</a:t>
            </a:r>
            <a:r>
              <a:rPr lang="en-US" sz="2000" dirty="0">
                <a:solidFill>
                  <a:srgbClr val="0B4183"/>
                </a:solidFill>
                <a:latin typeface="Tahoma" pitchFamily="34" charset="0"/>
                <a:ea typeface="+mn-ea"/>
              </a:rPr>
              <a:t> is a method of splitting and storing a single logical dataset in multiple databases.</a:t>
            </a:r>
          </a:p>
        </p:txBody>
      </p:sp>
    </p:spTree>
    <p:extLst>
      <p:ext uri="{BB962C8B-B14F-4D97-AF65-F5344CB8AC3E}">
        <p14:creationId xmlns:p14="http://schemas.microsoft.com/office/powerpoint/2010/main" val="153142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Hashing “Spreads out” the Values</a:t>
            </a:r>
            <a:br>
              <a:rPr lang="en-US" dirty="0"/>
            </a:br>
            <a:r>
              <a:rPr lang="en-US" dirty="0"/>
              <a:t>into Predictable Locations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</p:nvPr>
        </p:nvGraphicFramePr>
        <p:xfrm>
          <a:off x="1112839" y="1825625"/>
          <a:ext cx="1965642" cy="4048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82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2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A-C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apple</a:t>
                      </a:r>
                    </a:p>
                    <a:p>
                      <a:pPr algn="ctr"/>
                      <a:r>
                        <a:rPr lang="en-US" sz="1800" dirty="0" err="1"/>
                        <a:t>avacado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D-F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G-L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M-Q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R-S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rooster</a:t>
                      </a:r>
                    </a:p>
                    <a:p>
                      <a:pPr algn="ctr"/>
                      <a:r>
                        <a:rPr lang="en-US" sz="1800" dirty="0"/>
                        <a:t>runway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T-V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tire</a:t>
                      </a:r>
                    </a:p>
                    <a:p>
                      <a:pPr algn="ctr"/>
                      <a:r>
                        <a:rPr lang="en-US" sz="1800" dirty="0"/>
                        <a:t>tourist</a:t>
                      </a:r>
                    </a:p>
                    <a:p>
                      <a:pPr algn="ctr"/>
                      <a:r>
                        <a:rPr lang="en-US" sz="1800" dirty="0"/>
                        <a:t>turtle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W-Z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6431279" y="1825625"/>
          <a:ext cx="2195196" cy="3708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7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0-99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100-199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200-299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rooster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300-399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avacado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400-499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2857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500-599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2857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600-699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2857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700-799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2857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runway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800-899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900-999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tourist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fld id="{05072F42-4DFA-4725-86F9-7594E4AB4EB5}" type="slidenum">
              <a:rPr lang="en-GB">
                <a:solidFill>
                  <a:srgbClr val="0B4183"/>
                </a:solidFill>
                <a:latin typeface="Corbel"/>
                <a:ea typeface="+mn-ea"/>
              </a:rPr>
              <a:pPr eaLnBrk="1" hangingPunct="1">
                <a:spcBef>
                  <a:spcPct val="20000"/>
                </a:spcBef>
                <a:buClr>
                  <a:srgbClr val="3085ED"/>
                </a:buClr>
                <a:buSzPct val="55000"/>
              </a:pPr>
              <a:t>80</a:t>
            </a:fld>
            <a:endParaRPr lang="en-GB">
              <a:solidFill>
                <a:srgbClr val="0B4183"/>
              </a:solidFill>
              <a:latin typeface="Corbel"/>
              <a:ea typeface="+mn-ea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015740" y="2842260"/>
            <a:ext cx="147828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en-US" sz="2000" dirty="0">
                <a:solidFill>
                  <a:prstClr val="white"/>
                </a:solidFill>
                <a:latin typeface="Corbel"/>
              </a:rPr>
              <a:t>hash function</a:t>
            </a:r>
          </a:p>
          <a:p>
            <a:pPr algn="ctr"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en-US" sz="2000" i="1" dirty="0">
                <a:solidFill>
                  <a:prstClr val="white"/>
                </a:solidFill>
                <a:latin typeface="Corbel"/>
              </a:rPr>
              <a:t>h(x)</a:t>
            </a:r>
          </a:p>
        </p:txBody>
      </p:sp>
      <p:sp>
        <p:nvSpPr>
          <p:cNvPr id="11" name="Striped Right Arrow 10"/>
          <p:cNvSpPr/>
          <p:nvPr/>
        </p:nvSpPr>
        <p:spPr>
          <a:xfrm>
            <a:off x="3215640" y="3265947"/>
            <a:ext cx="640080" cy="4267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endParaRPr lang="en-US" sz="2000">
              <a:solidFill>
                <a:prstClr val="white"/>
              </a:solidFill>
              <a:latin typeface="Corbel"/>
            </a:endParaRPr>
          </a:p>
        </p:txBody>
      </p:sp>
      <p:sp>
        <p:nvSpPr>
          <p:cNvPr id="12" name="Striped Right Arrow 11"/>
          <p:cNvSpPr/>
          <p:nvPr/>
        </p:nvSpPr>
        <p:spPr>
          <a:xfrm>
            <a:off x="5642609" y="3313183"/>
            <a:ext cx="640080" cy="4267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endParaRPr lang="en-US" sz="2000">
              <a:solidFill>
                <a:prstClr val="white"/>
              </a:solidFill>
              <a:latin typeface="Corbe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8430" y="4411981"/>
            <a:ext cx="232146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en-US" sz="2000" i="1" dirty="0">
                <a:solidFill>
                  <a:srgbClr val="0B4183"/>
                </a:solidFill>
                <a:latin typeface="Tahoma" pitchFamily="34" charset="0"/>
                <a:ea typeface="+mn-ea"/>
              </a:rPr>
              <a:t>h(’apple’) = 70</a:t>
            </a:r>
          </a:p>
          <a:p>
            <a:pPr algn="ctr"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en-US" sz="2000" i="1" dirty="0">
                <a:solidFill>
                  <a:srgbClr val="0B4183"/>
                </a:solidFill>
                <a:latin typeface="Tahoma" pitchFamily="34" charset="0"/>
                <a:ea typeface="+mn-ea"/>
              </a:rPr>
              <a:t>h(‘</a:t>
            </a:r>
            <a:r>
              <a:rPr lang="en-US" sz="2000" i="1" dirty="0" err="1">
                <a:solidFill>
                  <a:srgbClr val="0B4183"/>
                </a:solidFill>
                <a:latin typeface="Tahoma" pitchFamily="34" charset="0"/>
                <a:ea typeface="+mn-ea"/>
              </a:rPr>
              <a:t>avacado</a:t>
            </a:r>
            <a:r>
              <a:rPr lang="en-US" sz="2000" i="1" dirty="0">
                <a:solidFill>
                  <a:srgbClr val="0B4183"/>
                </a:solidFill>
                <a:latin typeface="Tahoma" pitchFamily="34" charset="0"/>
                <a:ea typeface="+mn-ea"/>
              </a:rPr>
              <a:t>’) = 324</a:t>
            </a:r>
          </a:p>
          <a:p>
            <a:pPr algn="ctr"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en-US" sz="2000" i="1" dirty="0">
                <a:solidFill>
                  <a:srgbClr val="0B4183"/>
                </a:solidFill>
                <a:latin typeface="Tahoma" pitchFamily="34" charset="0"/>
                <a:ea typeface="+mn-ea"/>
              </a:rPr>
              <a:t>h(‘tire’) = 501</a:t>
            </a:r>
          </a:p>
          <a:p>
            <a:pPr algn="ctr"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en-US" sz="2000" i="1" dirty="0">
                <a:solidFill>
                  <a:srgbClr val="0B4183"/>
                </a:solidFill>
                <a:latin typeface="Tahoma" pitchFamily="34" charset="0"/>
                <a:ea typeface="+mn-ea"/>
              </a:rPr>
              <a:t>h(‘tourist’) = 980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4421689" y="909703"/>
            <a:ext cx="4204787" cy="2782964"/>
          </a:xfrm>
          <a:prstGeom prst="wedgeRoundRectCallout">
            <a:avLst>
              <a:gd name="adj1" fmla="val -32555"/>
              <a:gd name="adj2" fmla="val 67685"/>
              <a:gd name="adj3" fmla="val 16667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20000"/>
              </a:spcBef>
              <a:buClr>
                <a:srgbClr val="3085ED"/>
              </a:buClr>
              <a:buSzPct val="55000"/>
            </a:pPr>
            <a:r>
              <a:rPr lang="en-US" sz="2000" dirty="0">
                <a:solidFill>
                  <a:srgbClr val="212121"/>
                </a:solidFill>
                <a:latin typeface="Corbel"/>
              </a:rPr>
              <a:t>For a “good” hash function: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3085ED"/>
              </a:buClr>
              <a:buSzPct val="55000"/>
              <a:buFont typeface="Arial" charset="0"/>
              <a:buChar char="•"/>
            </a:pPr>
            <a:r>
              <a:rPr lang="en-US" sz="2000" dirty="0">
                <a:solidFill>
                  <a:srgbClr val="212121"/>
                </a:solidFill>
                <a:latin typeface="Corbel"/>
              </a:rPr>
              <a:t>Given numbers x and y, x ≠ y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3085ED"/>
              </a:buClr>
              <a:buSzPct val="55000"/>
              <a:buFont typeface="Arial" charset="0"/>
              <a:buChar char="•"/>
            </a:pPr>
            <a:r>
              <a:rPr lang="en-US" sz="2000" dirty="0">
                <a:solidFill>
                  <a:srgbClr val="212121"/>
                </a:solidFill>
                <a:latin typeface="Corbel"/>
              </a:rPr>
              <a:t>h(x) and h(y) are extremely unlikely to be equal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3085ED"/>
              </a:buClr>
              <a:buSzPct val="55000"/>
              <a:buFont typeface="Arial" charset="0"/>
              <a:buChar char="•"/>
            </a:pPr>
            <a:r>
              <a:rPr lang="en-US" sz="2000" dirty="0">
                <a:solidFill>
                  <a:srgbClr val="212121"/>
                </a:solidFill>
                <a:latin typeface="Corbel"/>
              </a:rPr>
              <a:t>often: changing one bit in input causes ~50% of bits to change in output</a:t>
            </a:r>
          </a:p>
        </p:txBody>
      </p:sp>
    </p:spTree>
    <p:extLst>
      <p:ext uri="{BB962C8B-B14F-4D97-AF65-F5344CB8AC3E}">
        <p14:creationId xmlns:p14="http://schemas.microsoft.com/office/powerpoint/2010/main" val="323985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Consistency Becomes a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An example: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/>
              <a:t>In an e-commerce application, the bank database has been replicated across two servers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/>
              <a:t>Maintaining consistency of replicated data is a challenge</a:t>
            </a:r>
          </a:p>
          <a:p>
            <a:pPr lvl="1">
              <a:buFont typeface="Wingdings" pitchFamily="2" charset="2"/>
              <a:buChar char="§"/>
            </a:pPr>
            <a:endParaRPr lang="en-US" dirty="0"/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  <p:sp>
        <p:nvSpPr>
          <p:cNvPr id="4" name="Can 3"/>
          <p:cNvSpPr/>
          <p:nvPr/>
        </p:nvSpPr>
        <p:spPr>
          <a:xfrm>
            <a:off x="1795462" y="4800600"/>
            <a:ext cx="990600" cy="1447800"/>
          </a:xfrm>
          <a:prstGeom prst="can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71663" y="5410200"/>
            <a:ext cx="8382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solidFill>
                  <a:schemeClr val="tx1"/>
                </a:solidFill>
              </a:rPr>
              <a:t>Bal</a:t>
            </a:r>
            <a:r>
              <a:rPr lang="en-US" sz="1200" dirty="0">
                <a:solidFill>
                  <a:schemeClr val="tx1"/>
                </a:solidFill>
              </a:rPr>
              <a:t>=1000</a:t>
            </a:r>
          </a:p>
        </p:txBody>
      </p:sp>
      <p:sp>
        <p:nvSpPr>
          <p:cNvPr id="6" name="Can 5"/>
          <p:cNvSpPr/>
          <p:nvPr/>
        </p:nvSpPr>
        <p:spPr>
          <a:xfrm>
            <a:off x="5872162" y="4800600"/>
            <a:ext cx="990600" cy="1447800"/>
          </a:xfrm>
          <a:prstGeom prst="can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948363" y="5410200"/>
            <a:ext cx="8382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solidFill>
                  <a:schemeClr val="tx1"/>
                </a:solidFill>
              </a:rPr>
              <a:t>Bal</a:t>
            </a:r>
            <a:r>
              <a:rPr lang="en-US" sz="1200" dirty="0">
                <a:solidFill>
                  <a:schemeClr val="tx1"/>
                </a:solidFill>
              </a:rPr>
              <a:t>=1000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3433763" y="5867400"/>
            <a:ext cx="1905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/>
              <a:t>Replicated Database</a:t>
            </a:r>
          </a:p>
        </p:txBody>
      </p:sp>
      <p:cxnSp>
        <p:nvCxnSpPr>
          <p:cNvPr id="9" name="Straight Connector 8"/>
          <p:cNvCxnSpPr>
            <a:stCxn id="8" idx="1"/>
          </p:cNvCxnSpPr>
          <p:nvPr/>
        </p:nvCxnSpPr>
        <p:spPr>
          <a:xfrm flipH="1" flipV="1">
            <a:off x="2786063" y="5562600"/>
            <a:ext cx="647700" cy="4587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8" idx="3"/>
          </p:cNvCxnSpPr>
          <p:nvPr/>
        </p:nvCxnSpPr>
        <p:spPr>
          <a:xfrm flipV="1">
            <a:off x="5338763" y="5503863"/>
            <a:ext cx="533400" cy="517525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09663" y="3848100"/>
            <a:ext cx="2362200" cy="3429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Event 1 = Add $1000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62525" y="3830638"/>
            <a:ext cx="2809875" cy="342900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0000FF"/>
                </a:solidFill>
              </a:rPr>
              <a:t>Event 2 = Add interest of 5%</a:t>
            </a:r>
          </a:p>
        </p:txBody>
      </p:sp>
      <p:cxnSp>
        <p:nvCxnSpPr>
          <p:cNvPr id="13" name="Straight Arrow Connector 12"/>
          <p:cNvCxnSpPr>
            <a:stCxn id="11" idx="2"/>
            <a:endCxn id="5" idx="0"/>
          </p:cNvCxnSpPr>
          <p:nvPr/>
        </p:nvCxnSpPr>
        <p:spPr>
          <a:xfrm>
            <a:off x="2290763" y="4191000"/>
            <a:ext cx="0" cy="1219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2"/>
            <a:endCxn id="7" idx="1"/>
          </p:cNvCxnSpPr>
          <p:nvPr/>
        </p:nvCxnSpPr>
        <p:spPr>
          <a:xfrm>
            <a:off x="2290763" y="4191000"/>
            <a:ext cx="3657600" cy="1371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60550" y="5410200"/>
            <a:ext cx="8382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solidFill>
                  <a:schemeClr val="tx1"/>
                </a:solidFill>
              </a:rPr>
              <a:t>Bal</a:t>
            </a:r>
            <a:r>
              <a:rPr lang="en-US" sz="1200" dirty="0">
                <a:solidFill>
                  <a:schemeClr val="tx1"/>
                </a:solidFill>
              </a:rPr>
              <a:t>=2000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09763" y="4419600"/>
            <a:ext cx="3048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1</a:t>
            </a:r>
          </a:p>
        </p:txBody>
      </p:sp>
      <p:cxnSp>
        <p:nvCxnSpPr>
          <p:cNvPr id="17" name="Straight Arrow Connector 16"/>
          <p:cNvCxnSpPr>
            <a:stCxn id="12" idx="2"/>
            <a:endCxn id="7" idx="0"/>
          </p:cNvCxnSpPr>
          <p:nvPr/>
        </p:nvCxnSpPr>
        <p:spPr>
          <a:xfrm>
            <a:off x="6367463" y="4173538"/>
            <a:ext cx="0" cy="123666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948363" y="4406900"/>
            <a:ext cx="3048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8363" y="5410200"/>
            <a:ext cx="8382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solidFill>
                  <a:schemeClr val="tx1"/>
                </a:solidFill>
              </a:rPr>
              <a:t>Bal</a:t>
            </a:r>
            <a:r>
              <a:rPr lang="en-US" sz="1200" dirty="0">
                <a:solidFill>
                  <a:schemeClr val="tx1"/>
                </a:solidFill>
              </a:rPr>
              <a:t>=1050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110163" y="5410200"/>
            <a:ext cx="3048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8363" y="5410200"/>
            <a:ext cx="8382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solidFill>
                  <a:schemeClr val="tx1"/>
                </a:solidFill>
              </a:rPr>
              <a:t>Bal</a:t>
            </a:r>
            <a:r>
              <a:rPr lang="en-US" sz="1200" dirty="0">
                <a:solidFill>
                  <a:schemeClr val="tx1"/>
                </a:solidFill>
              </a:rPr>
              <a:t>=2050</a:t>
            </a:r>
          </a:p>
        </p:txBody>
      </p:sp>
      <p:cxnSp>
        <p:nvCxnSpPr>
          <p:cNvPr id="22" name="Straight Arrow Connector 21"/>
          <p:cNvCxnSpPr>
            <a:stCxn id="12" idx="2"/>
          </p:cNvCxnSpPr>
          <p:nvPr/>
        </p:nvCxnSpPr>
        <p:spPr>
          <a:xfrm flipH="1">
            <a:off x="2698750" y="4173538"/>
            <a:ext cx="3668713" cy="123666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109913" y="5372100"/>
            <a:ext cx="3048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870075" y="5410200"/>
            <a:ext cx="8382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err="1">
                <a:solidFill>
                  <a:schemeClr val="tx1"/>
                </a:solidFill>
              </a:rPr>
              <a:t>Bal</a:t>
            </a:r>
            <a:r>
              <a:rPr lang="en-US" sz="1200" dirty="0">
                <a:solidFill>
                  <a:schemeClr val="tx1"/>
                </a:solidFill>
              </a:rPr>
              <a:t>=2100</a:t>
            </a:r>
          </a:p>
        </p:txBody>
      </p:sp>
      <p:pic>
        <p:nvPicPr>
          <p:cNvPr id="25" name="Picture 3" descr="C:\Users\vkolar\AppData\Local\Microsoft\Windows\Temporary Internet Files\Content.IE5\HRUY4RJ7\MC90044152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3678238"/>
            <a:ext cx="10477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Oval 25"/>
          <p:cNvSpPr/>
          <p:nvPr/>
        </p:nvSpPr>
        <p:spPr>
          <a:xfrm>
            <a:off x="1447800" y="5126038"/>
            <a:ext cx="1662113" cy="895350"/>
          </a:xfrm>
          <a:prstGeom prst="ellipse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565775" y="5126038"/>
            <a:ext cx="1662113" cy="895350"/>
          </a:xfrm>
          <a:prstGeom prst="ellipse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7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  <p:bldP spid="12" grpId="0" animBg="1"/>
      <p:bldP spid="15" grpId="0" animBg="1"/>
      <p:bldP spid="15" grpId="1" animBg="1"/>
      <p:bldP spid="16" grpId="0" animBg="1"/>
      <p:bldP spid="18" grpId="0" animBg="1"/>
      <p:bldP spid="19" grpId="0" animBg="1"/>
      <p:bldP spid="19" grpId="1" animBg="1"/>
      <p:bldP spid="20" grpId="0" animBg="1"/>
      <p:bldP spid="21" grpId="0" animBg="1"/>
      <p:bldP spid="21" grpId="1" animBg="1"/>
      <p:bldP spid="23" grpId="0" animBg="1"/>
      <p:bldP spid="24" grpId="0" animBg="1"/>
      <p:bldP spid="24" grpId="1" animBg="1"/>
      <p:bldP spid="26" grpId="0" animBg="1"/>
      <p:bldP spid="2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The CAP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600" dirty="0"/>
              <a:t>The limitations of distributed databases can be described in the so called </a:t>
            </a:r>
            <a:r>
              <a:rPr lang="en-US" sz="2600" dirty="0">
                <a:solidFill>
                  <a:srgbClr val="000099"/>
                </a:solidFill>
              </a:rPr>
              <a:t>CAP theorem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u="sng" dirty="0">
                <a:solidFill>
                  <a:srgbClr val="C00000"/>
                </a:solidFill>
              </a:rPr>
              <a:t>C</a:t>
            </a:r>
            <a:r>
              <a:rPr lang="en-US" sz="2400" dirty="0">
                <a:solidFill>
                  <a:srgbClr val="C00000"/>
                </a:solidFill>
              </a:rPr>
              <a:t>onsistency</a:t>
            </a:r>
            <a:r>
              <a:rPr lang="en-US" sz="2400" dirty="0"/>
              <a:t>: every node always sees the same data at any given instance (i.e., strict consistency)</a:t>
            </a:r>
          </a:p>
          <a:p>
            <a:pPr lvl="1">
              <a:buFont typeface="Wingdings" pitchFamily="2" charset="2"/>
              <a:buChar char="§"/>
            </a:pPr>
            <a:endParaRPr lang="en-US" sz="2400" dirty="0"/>
          </a:p>
          <a:p>
            <a:pPr lvl="1">
              <a:buFont typeface="Wingdings" pitchFamily="2" charset="2"/>
              <a:buChar char="§"/>
            </a:pPr>
            <a:r>
              <a:rPr lang="en-US" sz="2400" b="1" u="sng" dirty="0">
                <a:solidFill>
                  <a:srgbClr val="C00000"/>
                </a:solidFill>
              </a:rPr>
              <a:t>A</a:t>
            </a:r>
            <a:r>
              <a:rPr lang="en-US" sz="2400" dirty="0">
                <a:solidFill>
                  <a:srgbClr val="C00000"/>
                </a:solidFill>
              </a:rPr>
              <a:t>vailability</a:t>
            </a:r>
            <a:r>
              <a:rPr lang="en-US" sz="2400" dirty="0"/>
              <a:t>: the system continues to operate, even if nodes in a cluster crash, or some hardware or software parts are down due to upgrades</a:t>
            </a:r>
          </a:p>
          <a:p>
            <a:pPr lvl="1">
              <a:buFont typeface="Wingdings" pitchFamily="2" charset="2"/>
              <a:buChar char="§"/>
            </a:pPr>
            <a:endParaRPr lang="en-US" sz="2400" dirty="0"/>
          </a:p>
          <a:p>
            <a:pPr lvl="1">
              <a:buFont typeface="Wingdings" pitchFamily="2" charset="2"/>
              <a:buChar char="§"/>
            </a:pPr>
            <a:r>
              <a:rPr lang="en-US" sz="2400" b="1" u="sng" dirty="0">
                <a:solidFill>
                  <a:srgbClr val="C00000"/>
                </a:solidFill>
              </a:rPr>
              <a:t>P</a:t>
            </a:r>
            <a:r>
              <a:rPr lang="en-US" sz="2400" dirty="0">
                <a:solidFill>
                  <a:srgbClr val="C00000"/>
                </a:solidFill>
              </a:rPr>
              <a:t>artition Tolerance</a:t>
            </a:r>
            <a:r>
              <a:rPr lang="en-US" sz="2400" dirty="0"/>
              <a:t>: the system continues to operate in the presence of network partitions</a:t>
            </a:r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  <p:sp>
        <p:nvSpPr>
          <p:cNvPr id="4" name="Rounded Rectangle 3"/>
          <p:cNvSpPr/>
          <p:nvPr/>
        </p:nvSpPr>
        <p:spPr>
          <a:xfrm>
            <a:off x="381000" y="6096000"/>
            <a:ext cx="8458200" cy="609600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CAP theorem: any distributed database with shared data, can have </a:t>
            </a:r>
            <a:r>
              <a:rPr lang="en-US" sz="2000" i="1" u="sng" dirty="0">
                <a:solidFill>
                  <a:schemeClr val="tx1"/>
                </a:solidFill>
              </a:rPr>
              <a:t>at most two</a:t>
            </a:r>
            <a:r>
              <a:rPr lang="en-US" sz="2000" dirty="0">
                <a:solidFill>
                  <a:schemeClr val="tx1"/>
                </a:solidFill>
              </a:rPr>
              <a:t> of the three desirable properties, C, A or P</a:t>
            </a:r>
          </a:p>
        </p:txBody>
      </p:sp>
    </p:spTree>
    <p:extLst>
      <p:ext uri="{BB962C8B-B14F-4D97-AF65-F5344CB8AC3E}">
        <p14:creationId xmlns:p14="http://schemas.microsoft.com/office/powerpoint/2010/main" val="334396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260" y="1826205"/>
            <a:ext cx="5505062" cy="4973986"/>
          </a:xfrm>
        </p:spPr>
      </p:pic>
      <p:sp>
        <p:nvSpPr>
          <p:cNvPr id="3" name="Rectangle 2"/>
          <p:cNvSpPr/>
          <p:nvPr/>
        </p:nvSpPr>
        <p:spPr>
          <a:xfrm>
            <a:off x="309584" y="511937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Simply put, </a:t>
            </a:r>
            <a:r>
              <a:rPr lang="en-US" sz="2400" b="1" dirty="0"/>
              <a:t>the CAP theorem</a:t>
            </a:r>
            <a:r>
              <a:rPr lang="en-US" sz="2400" dirty="0"/>
              <a:t> demonstrates that any distributed system cannot guaranty C, A, and P simultaneously, rather, trade-offs must be made at a point-in-time to achieve the level of performance and availability required for a specific task. </a:t>
            </a:r>
          </a:p>
        </p:txBody>
      </p:sp>
    </p:spTree>
    <p:extLst>
      <p:ext uri="{BB962C8B-B14F-4D97-AF65-F5344CB8AC3E}">
        <p14:creationId xmlns:p14="http://schemas.microsoft.com/office/powerpoint/2010/main" val="18276443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Large-Scale 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</a:pPr>
            <a:r>
              <a:rPr lang="en-US" sz="2600" dirty="0"/>
              <a:t>For companies like Google and Amazon with large-scale databases, 24/7 Availability is key 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A few minutes of downtime means lost revenue</a:t>
            </a:r>
          </a:p>
          <a:p>
            <a:pPr lvl="1">
              <a:buFont typeface="Wingdings" pitchFamily="2" charset="2"/>
              <a:buChar char="§"/>
            </a:pPr>
            <a:endParaRPr lang="en-US" sz="2200" dirty="0"/>
          </a:p>
          <a:p>
            <a:pPr>
              <a:buFont typeface="Wingdings" pitchFamily="2" charset="2"/>
              <a:buChar char="§"/>
            </a:pPr>
            <a:r>
              <a:rPr lang="en-US" sz="2600" dirty="0"/>
              <a:t>When </a:t>
            </a:r>
            <a:r>
              <a:rPr lang="en-US" sz="2600" i="1" dirty="0"/>
              <a:t>horizontally</a:t>
            </a:r>
            <a:r>
              <a:rPr lang="en-US" sz="2600" dirty="0"/>
              <a:t> scaling databases to 1000s of machines, the likelihood of a node or a network failure </a:t>
            </a:r>
            <a:br>
              <a:rPr lang="en-US" sz="2600" dirty="0"/>
            </a:br>
            <a:r>
              <a:rPr lang="en-US" sz="2600" dirty="0"/>
              <a:t>increases tremendously </a:t>
            </a:r>
          </a:p>
          <a:p>
            <a:pPr lvl="1">
              <a:buFont typeface="Wingdings" pitchFamily="2" charset="2"/>
              <a:buChar char="§"/>
            </a:pPr>
            <a:r>
              <a:rPr lang="en-US" sz="2350" dirty="0"/>
              <a:t>Recall MTTF?</a:t>
            </a:r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>
              <a:buFont typeface="Wingdings" pitchFamily="2" charset="2"/>
              <a:buChar char="§"/>
            </a:pPr>
            <a:r>
              <a:rPr lang="en-US" sz="2600" dirty="0"/>
              <a:t>Therefore, in order to have strong guarantees on Availability and Partition Tolerance, they have to sacrifice “strict” Consistency (</a:t>
            </a:r>
            <a:r>
              <a:rPr lang="en-US" sz="2600" i="1" dirty="0"/>
              <a:t>implied by the CAP theorem</a:t>
            </a:r>
            <a:r>
              <a:rPr lang="en-US" sz="2600" dirty="0"/>
              <a:t>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0238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Trading-Off Consistency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600" dirty="0"/>
              <a:t>Maintaining consistency should balance between the strictness of consistency versus availability/scalability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Good-enough consistency </a:t>
            </a:r>
            <a:r>
              <a:rPr lang="en-US" sz="2400" i="1" u="sng" dirty="0"/>
              <a:t>depends on your application</a:t>
            </a:r>
          </a:p>
          <a:p>
            <a:pPr lvl="4"/>
            <a:endParaRPr lang="en-US" sz="1050" dirty="0"/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  <p:sp>
        <p:nvSpPr>
          <p:cNvPr id="4" name="Left-Right Arrow 3"/>
          <p:cNvSpPr/>
          <p:nvPr/>
        </p:nvSpPr>
        <p:spPr>
          <a:xfrm>
            <a:off x="914400" y="3697069"/>
            <a:ext cx="7162800" cy="951131"/>
          </a:xfrm>
          <a:prstGeom prst="left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0" y="3175337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Strict Consistency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4992469"/>
            <a:ext cx="327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0" lvl="1" indent="-63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Generally hard to implement, and is inefficient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3163669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Loose Consistency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916269"/>
            <a:ext cx="2406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7475" marR="0" lvl="0" indent="-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Easier to implement, and is efficient </a:t>
            </a:r>
          </a:p>
        </p:txBody>
      </p:sp>
      <p:pic>
        <p:nvPicPr>
          <p:cNvPr id="9" name="Picture 2" descr="C:\Documents and Settings\dd\Local Settings\Temporary Internet Files\Content.IE5\2JSTM34V\MM90028887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076575"/>
            <a:ext cx="619125" cy="809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228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0.34948 0.0034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948 0.00347 L 0.11614 0.0034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The BASE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600" dirty="0"/>
              <a:t>The CAP theorem proves that it is impossible to guarantee strict Consistency and Availability while being able to tolerate network partitions</a:t>
            </a:r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>
              <a:buFont typeface="Wingdings" pitchFamily="2" charset="2"/>
              <a:buChar char="§"/>
            </a:pPr>
            <a:r>
              <a:rPr lang="en-US" sz="2600" dirty="0"/>
              <a:t>Emergence of databases with relaxed ACID guarantees</a:t>
            </a:r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>
              <a:buFont typeface="Wingdings" pitchFamily="2" charset="2"/>
              <a:buChar char="§"/>
            </a:pPr>
            <a:r>
              <a:rPr lang="en-US" sz="2600" dirty="0"/>
              <a:t>In particular, such databases apply the BASE properties: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u="sng" dirty="0"/>
              <a:t>B</a:t>
            </a:r>
            <a:r>
              <a:rPr lang="en-US" sz="2400" dirty="0"/>
              <a:t>asically </a:t>
            </a:r>
            <a:r>
              <a:rPr lang="en-US" sz="2400" b="1" u="sng" dirty="0"/>
              <a:t>A</a:t>
            </a:r>
            <a:r>
              <a:rPr lang="en-US" sz="2400" dirty="0"/>
              <a:t>vailable: the system guarantees Availability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u="sng" dirty="0"/>
              <a:t>S</a:t>
            </a:r>
            <a:r>
              <a:rPr lang="en-US" sz="2400" dirty="0"/>
              <a:t>oft-State: the state of the system may change over time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u="sng" dirty="0"/>
              <a:t>E</a:t>
            </a:r>
            <a:r>
              <a:rPr lang="en-US" sz="2400" dirty="0"/>
              <a:t>ventual Consistency: the system will </a:t>
            </a:r>
            <a:r>
              <a:rPr lang="en-US" sz="2400" i="1" dirty="0"/>
              <a:t>eventually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become consistent</a:t>
            </a:r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2365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Eventual Consistency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A database is termed as </a:t>
            </a:r>
            <a:r>
              <a:rPr lang="en-US" sz="2800" i="1" dirty="0"/>
              <a:t>Eventually Consistent</a:t>
            </a:r>
            <a:r>
              <a:rPr lang="en-US" sz="2800" dirty="0"/>
              <a:t> if: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/>
              <a:t>All replicas will </a:t>
            </a:r>
            <a:r>
              <a:rPr lang="en-US" sz="2600" i="1" dirty="0"/>
              <a:t>gradually</a:t>
            </a:r>
            <a:r>
              <a:rPr lang="en-US" sz="2600" dirty="0"/>
              <a:t> become consistent in the absence of updates</a:t>
            </a:r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3349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Eventual Consistency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A database is termed as </a:t>
            </a:r>
            <a:r>
              <a:rPr lang="en-US" sz="2800" i="1" dirty="0"/>
              <a:t>Eventually Consistent</a:t>
            </a:r>
            <a:r>
              <a:rPr lang="en-US" sz="2800" dirty="0"/>
              <a:t> if: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/>
              <a:t>All replicas will </a:t>
            </a:r>
            <a:r>
              <a:rPr lang="en-US" sz="2600" i="1" dirty="0"/>
              <a:t>gradually</a:t>
            </a:r>
            <a:r>
              <a:rPr lang="en-US" sz="2600" dirty="0"/>
              <a:t> become consistent in the absence of updates</a:t>
            </a:r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>
              <a:buFont typeface="Wingdings" pitchFamily="2" charset="2"/>
              <a:buChar char="§"/>
            </a:pPr>
            <a:endParaRPr lang="en-US" sz="2600" dirty="0"/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  <p:pic>
        <p:nvPicPr>
          <p:cNvPr id="4" name="Picture 2" descr="http://igcministries.org/images/WorldMap.gi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82490" y="3352800"/>
            <a:ext cx="6006209" cy="3082871"/>
          </a:xfrm>
          <a:prstGeom prst="rect">
            <a:avLst/>
          </a:prstGeom>
          <a:noFill/>
        </p:spPr>
      </p:pic>
      <p:grpSp>
        <p:nvGrpSpPr>
          <p:cNvPr id="5" name="Group 4"/>
          <p:cNvGrpSpPr/>
          <p:nvPr/>
        </p:nvGrpSpPr>
        <p:grpSpPr>
          <a:xfrm>
            <a:off x="1839690" y="3557134"/>
            <a:ext cx="5382267" cy="2713836"/>
            <a:chOff x="1143000" y="3674663"/>
            <a:chExt cx="5382267" cy="2713836"/>
          </a:xfrm>
        </p:grpSpPr>
        <p:sp>
          <p:nvSpPr>
            <p:cNvPr id="6" name="Can 5"/>
            <p:cNvSpPr/>
            <p:nvPr/>
          </p:nvSpPr>
          <p:spPr>
            <a:xfrm>
              <a:off x="1600200" y="4876800"/>
              <a:ext cx="1332957" cy="897337"/>
            </a:xfrm>
            <a:prstGeom prst="can">
              <a:avLst/>
            </a:prstGeom>
            <a:solidFill>
              <a:schemeClr val="bg2">
                <a:lumMod val="60000"/>
                <a:lumOff val="4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Can 6"/>
            <p:cNvSpPr/>
            <p:nvPr/>
          </p:nvSpPr>
          <p:spPr>
            <a:xfrm>
              <a:off x="4640304" y="5491162"/>
              <a:ext cx="1332957" cy="897337"/>
            </a:xfrm>
            <a:prstGeom prst="can">
              <a:avLst/>
            </a:prstGeom>
            <a:solidFill>
              <a:schemeClr val="bg2">
                <a:lumMod val="60000"/>
                <a:lumOff val="4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Can 7"/>
            <p:cNvSpPr/>
            <p:nvPr/>
          </p:nvSpPr>
          <p:spPr>
            <a:xfrm>
              <a:off x="4446254" y="4593825"/>
              <a:ext cx="1332957" cy="897337"/>
            </a:xfrm>
            <a:prstGeom prst="can">
              <a:avLst/>
            </a:prstGeom>
            <a:solidFill>
              <a:schemeClr val="bg2">
                <a:lumMod val="60000"/>
                <a:lumOff val="4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Can 8"/>
            <p:cNvSpPr/>
            <p:nvPr/>
          </p:nvSpPr>
          <p:spPr>
            <a:xfrm>
              <a:off x="5192310" y="3732860"/>
              <a:ext cx="1332957" cy="897337"/>
            </a:xfrm>
            <a:prstGeom prst="can">
              <a:avLst/>
            </a:prstGeom>
            <a:solidFill>
              <a:schemeClr val="bg2">
                <a:lumMod val="60000"/>
                <a:lumOff val="4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Can 9"/>
            <p:cNvSpPr/>
            <p:nvPr/>
          </p:nvSpPr>
          <p:spPr>
            <a:xfrm>
              <a:off x="2794305" y="3674663"/>
              <a:ext cx="1332957" cy="897337"/>
            </a:xfrm>
            <a:prstGeom prst="can">
              <a:avLst/>
            </a:prstGeom>
            <a:solidFill>
              <a:schemeClr val="bg2">
                <a:lumMod val="60000"/>
                <a:lumOff val="4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Can 10"/>
            <p:cNvSpPr/>
            <p:nvPr/>
          </p:nvSpPr>
          <p:spPr>
            <a:xfrm>
              <a:off x="1143000" y="3769183"/>
              <a:ext cx="1332957" cy="897337"/>
            </a:xfrm>
            <a:prstGeom prst="can">
              <a:avLst/>
            </a:prstGeom>
            <a:solidFill>
              <a:schemeClr val="bg2">
                <a:lumMod val="60000"/>
                <a:lumOff val="40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451469" y="5777672"/>
            <a:ext cx="1104009" cy="27699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cxnSp>
        <p:nvCxnSpPr>
          <p:cNvPr id="13" name="Straight Connector 12"/>
          <p:cNvCxnSpPr>
            <a:stCxn id="12" idx="3"/>
            <a:endCxn id="31" idx="1"/>
          </p:cNvCxnSpPr>
          <p:nvPr/>
        </p:nvCxnSpPr>
        <p:spPr>
          <a:xfrm flipV="1">
            <a:off x="6555478" y="5731267"/>
            <a:ext cx="388914" cy="184905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7221957" y="4759271"/>
            <a:ext cx="1769643" cy="46496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Event: Update Webpage-A</a:t>
            </a:r>
          </a:p>
        </p:txBody>
      </p:sp>
      <p:pic>
        <p:nvPicPr>
          <p:cNvPr id="15" name="Picture 4" descr="C:\Users\vkolar\AppData\Local\Microsoft\Windows\Temporary Internet Files\Content.IE5\E2H73JIM\MC90044203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12" y="3650257"/>
            <a:ext cx="709463" cy="88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vkolar\AppData\Local\Microsoft\Windows\Temporary Internet Files\Content.IE5\E2H73JIM\MC90044203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97" y="5493470"/>
            <a:ext cx="709463" cy="88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257417" y="4909334"/>
            <a:ext cx="1104009" cy="27699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03473" y="4005802"/>
            <a:ext cx="1104009" cy="27699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29847" y="3925499"/>
            <a:ext cx="1104009" cy="27699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54163" y="4026625"/>
            <a:ext cx="1104009" cy="27699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11363" y="5186333"/>
            <a:ext cx="1104009" cy="27699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cxnSp>
        <p:nvCxnSpPr>
          <p:cNvPr id="22" name="Straight Connector 21"/>
          <p:cNvCxnSpPr>
            <a:stCxn id="15" idx="3"/>
            <a:endCxn id="20" idx="1"/>
          </p:cNvCxnSpPr>
          <p:nvPr/>
        </p:nvCxnSpPr>
        <p:spPr>
          <a:xfrm>
            <a:off x="1374075" y="4092376"/>
            <a:ext cx="580088" cy="72749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6" idx="3"/>
            <a:endCxn id="21" idx="1"/>
          </p:cNvCxnSpPr>
          <p:nvPr/>
        </p:nvCxnSpPr>
        <p:spPr>
          <a:xfrm flipV="1">
            <a:off x="1277360" y="5324833"/>
            <a:ext cx="1134003" cy="610756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445872" y="5777672"/>
            <a:ext cx="1104009" cy="276999"/>
          </a:xfrm>
          <a:prstGeom prst="rect">
            <a:avLst/>
          </a:prstGeom>
          <a:solidFill>
            <a:srgbClr val="00B05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56263" y="4911671"/>
            <a:ext cx="1104009" cy="276999"/>
          </a:xfrm>
          <a:prstGeom prst="rect">
            <a:avLst/>
          </a:prstGeom>
          <a:solidFill>
            <a:srgbClr val="00B05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07246" y="4008288"/>
            <a:ext cx="1104009" cy="276999"/>
          </a:xfrm>
          <a:prstGeom prst="rect">
            <a:avLst/>
          </a:prstGeom>
          <a:solidFill>
            <a:srgbClr val="00B05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4029" y="3921071"/>
            <a:ext cx="1104009" cy="276999"/>
          </a:xfrm>
          <a:prstGeom prst="rect">
            <a:avLst/>
          </a:prstGeom>
          <a:solidFill>
            <a:srgbClr val="00B05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40672" y="4030322"/>
            <a:ext cx="1104009" cy="276999"/>
          </a:xfrm>
          <a:prstGeom prst="rect">
            <a:avLst/>
          </a:prstGeom>
          <a:solidFill>
            <a:srgbClr val="00B05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97872" y="5184339"/>
            <a:ext cx="1104009" cy="276999"/>
          </a:xfrm>
          <a:prstGeom prst="rect">
            <a:avLst/>
          </a:prstGeom>
          <a:solidFill>
            <a:srgbClr val="00B05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Webpage-A</a:t>
            </a:r>
          </a:p>
        </p:txBody>
      </p:sp>
      <p:pic>
        <p:nvPicPr>
          <p:cNvPr id="31" name="Picture 2" descr="C:\Users\vkolar\AppData\Local\Microsoft\Windows\Temporary Internet Files\Content.IE5\E2H73JIM\MC900322405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4392" y="5292671"/>
            <a:ext cx="787480" cy="87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767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462865" cy="1143000"/>
          </a:xfrm>
        </p:spPr>
        <p:txBody>
          <a:bodyPr>
            <a:normAutofit/>
          </a:bodyPr>
          <a:lstStyle/>
          <a:p>
            <a:r>
              <a:rPr lang="en-US" dirty="0"/>
              <a:t>Data Intensive DBMS’s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387" y="1525387"/>
            <a:ext cx="5250487" cy="4522775"/>
          </a:xfrm>
        </p:spPr>
      </p:pic>
    </p:spTree>
    <p:extLst>
      <p:ext uri="{BB962C8B-B14F-4D97-AF65-F5344CB8AC3E}">
        <p14:creationId xmlns:p14="http://schemas.microsoft.com/office/powerpoint/2010/main" val="162730707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NoSQL 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To this end, a new class of databases emerged, which mainly follow the BASE properties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These were dubbed as NoSQL databases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E.g., Amazon’s Dynamo and Google’s </a:t>
            </a:r>
            <a:r>
              <a:rPr lang="en-US" dirty="0" err="1"/>
              <a:t>Bigtable</a:t>
            </a:r>
            <a:endParaRPr lang="en-US" dirty="0"/>
          </a:p>
          <a:p>
            <a:pPr lvl="1"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Main characteristics of NoSQL databases include: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>
                <a:solidFill>
                  <a:srgbClr val="0070C0"/>
                </a:solidFill>
              </a:rPr>
              <a:t>No strict schema requirements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>
                <a:solidFill>
                  <a:srgbClr val="0070C0"/>
                </a:solidFill>
              </a:rPr>
              <a:t>No strict adherence to ACID properties 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>
                <a:solidFill>
                  <a:srgbClr val="0070C0"/>
                </a:solidFill>
              </a:rPr>
              <a:t>Consistency is traded in favor of Availability</a:t>
            </a:r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5328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8546" y="1093787"/>
            <a:ext cx="7105657" cy="51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75017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456"/>
            <a:ext cx="8229600" cy="754144"/>
          </a:xfrm>
        </p:spPr>
        <p:txBody>
          <a:bodyPr/>
          <a:lstStyle/>
          <a:p>
            <a:r>
              <a:rPr lang="en-US" dirty="0"/>
              <a:t>Document Stores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257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Documents are stored in some standard format or encoding (e.g., XML, JSON, PDF or Office Documents)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/>
              <a:t>These are typically referred to as Binary Large Objects (BLOBs)</a:t>
            </a:r>
          </a:p>
          <a:p>
            <a:pPr lvl="1">
              <a:buFont typeface="Wingdings" pitchFamily="2" charset="2"/>
              <a:buChar char="§"/>
            </a:pPr>
            <a:endParaRPr lang="en-US" sz="2600" dirty="0"/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Documents can be indexed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/>
              <a:t>This allows document stores to outperform traditional file systems</a:t>
            </a:r>
          </a:p>
          <a:p>
            <a:pPr lvl="1">
              <a:buFont typeface="Wingdings" pitchFamily="2" charset="2"/>
              <a:buChar char="§"/>
            </a:pPr>
            <a:endParaRPr lang="en-US" sz="2600" dirty="0"/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E.g., MongoDB and CouchDB (both can be queried using </a:t>
            </a:r>
            <a:r>
              <a:rPr lang="en-US" sz="2800" dirty="0" err="1"/>
              <a:t>MapReduce</a:t>
            </a:r>
            <a:r>
              <a:rPr lang="en-US" sz="2800" dirty="0"/>
              <a:t>)</a:t>
            </a:r>
          </a:p>
          <a:p>
            <a:pPr lvl="2">
              <a:buFont typeface="Wingdings" pitchFamily="2" charset="2"/>
              <a:buChar char="§"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6094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pap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175" y="1843088"/>
            <a:ext cx="4135438" cy="417353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pap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3" y="1843088"/>
            <a:ext cx="4137025" cy="417353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462" name="Content Placeholder 5"/>
          <p:cNvSpPr>
            <a:spLocks noGrp="1"/>
          </p:cNvSpPr>
          <p:nvPr>
            <p:ph sz="half" idx="2"/>
          </p:nvPr>
        </p:nvSpPr>
        <p:spPr bwMode="auto">
          <a:xfrm>
            <a:off x="366713" y="3043238"/>
            <a:ext cx="4048125" cy="2452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START TRANSACTION;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INSERT INTO contacts VALUES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   (NULL, ‘</a:t>
            </a:r>
            <a:r>
              <a:rPr lang="en-US" altLang="en-US" sz="1600" dirty="0" err="1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joeblow</a:t>
            </a: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’);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INSERT INTO </a:t>
            </a:r>
            <a:r>
              <a:rPr lang="en-US" altLang="en-US" sz="1600" dirty="0" err="1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contact_emails</a:t>
            </a: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VALUES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  ( NULL, ”joe@blow.com”,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     LAST_INSERT_ID() ),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  ( NULL, “joseph@blow.com”,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     LAST_INSERT_ID() 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8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COMMIT;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095875" y="2087563"/>
            <a:ext cx="1968500" cy="639762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MongoDB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4"/>
          </p:nvPr>
        </p:nvSpPr>
        <p:spPr>
          <a:xfrm>
            <a:off x="5083175" y="2982913"/>
            <a:ext cx="4041775" cy="2114550"/>
          </a:xfrm>
        </p:spPr>
        <p:txBody>
          <a:bodyPr anchor="t"/>
          <a:lstStyle/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1600" dirty="0" err="1">
                <a:solidFill>
                  <a:srgbClr val="800000"/>
                </a:solidFill>
                <a:latin typeface="Trebuchet MS"/>
                <a:cs typeface="Trebuchet MS"/>
              </a:rPr>
              <a:t>db.contacts.save</a:t>
            </a:r>
            <a:r>
              <a:rPr lang="en-US" sz="1600" dirty="0">
                <a:solidFill>
                  <a:srgbClr val="800000"/>
                </a:solidFill>
                <a:latin typeface="Trebuchet MS"/>
                <a:cs typeface="Trebuchet MS"/>
              </a:rPr>
              <a:t>( { 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1600" dirty="0">
                <a:solidFill>
                  <a:srgbClr val="800000"/>
                </a:solidFill>
                <a:latin typeface="Trebuchet MS"/>
                <a:cs typeface="Trebuchet MS"/>
              </a:rPr>
              <a:t>    </a:t>
            </a:r>
            <a:r>
              <a:rPr lang="en-US" sz="1600" dirty="0" err="1">
                <a:solidFill>
                  <a:srgbClr val="800000"/>
                </a:solidFill>
                <a:latin typeface="Trebuchet MS"/>
                <a:cs typeface="Trebuchet MS"/>
              </a:rPr>
              <a:t>userName</a:t>
            </a:r>
            <a:r>
              <a:rPr lang="en-US" sz="1600" dirty="0">
                <a:solidFill>
                  <a:srgbClr val="800000"/>
                </a:solidFill>
                <a:latin typeface="Trebuchet MS"/>
                <a:cs typeface="Trebuchet MS"/>
              </a:rPr>
              <a:t>: “</a:t>
            </a:r>
            <a:r>
              <a:rPr lang="en-US" sz="1600" dirty="0" err="1">
                <a:solidFill>
                  <a:srgbClr val="800000"/>
                </a:solidFill>
                <a:latin typeface="Trebuchet MS"/>
                <a:cs typeface="Trebuchet MS"/>
              </a:rPr>
              <a:t>joeblow</a:t>
            </a:r>
            <a:r>
              <a:rPr lang="en-US" sz="1600" dirty="0">
                <a:solidFill>
                  <a:srgbClr val="800000"/>
                </a:solidFill>
                <a:latin typeface="Trebuchet MS"/>
                <a:cs typeface="Trebuchet MS"/>
              </a:rPr>
              <a:t>”,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1600" dirty="0">
                <a:solidFill>
                  <a:srgbClr val="800000"/>
                </a:solidFill>
                <a:latin typeface="Trebuchet MS"/>
                <a:cs typeface="Trebuchet MS"/>
              </a:rPr>
              <a:t>    </a:t>
            </a:r>
            <a:r>
              <a:rPr lang="en-US" sz="1600" dirty="0" err="1">
                <a:solidFill>
                  <a:srgbClr val="800000"/>
                </a:solidFill>
                <a:latin typeface="Trebuchet MS"/>
                <a:cs typeface="Trebuchet MS"/>
              </a:rPr>
              <a:t>emailAddresses</a:t>
            </a:r>
            <a:r>
              <a:rPr lang="en-US" sz="1600" dirty="0">
                <a:solidFill>
                  <a:srgbClr val="800000"/>
                </a:solidFill>
                <a:latin typeface="Trebuchet MS"/>
                <a:cs typeface="Trebuchet MS"/>
              </a:rPr>
              <a:t>: [ 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1600" dirty="0">
                <a:solidFill>
                  <a:srgbClr val="800000"/>
                </a:solidFill>
                <a:latin typeface="Trebuchet MS"/>
                <a:cs typeface="Trebuchet MS"/>
              </a:rPr>
              <a:t>      “</a:t>
            </a:r>
            <a:r>
              <a:rPr lang="en-US" sz="1600" dirty="0" err="1">
                <a:solidFill>
                  <a:srgbClr val="800000"/>
                </a:solidFill>
                <a:latin typeface="Trebuchet MS"/>
                <a:cs typeface="Trebuchet MS"/>
              </a:rPr>
              <a:t>joe@blow.com</a:t>
            </a:r>
            <a:r>
              <a:rPr lang="en-US" sz="1600" dirty="0">
                <a:solidFill>
                  <a:srgbClr val="800000"/>
                </a:solidFill>
                <a:latin typeface="Trebuchet MS"/>
                <a:cs typeface="Trebuchet MS"/>
              </a:rPr>
              <a:t>”,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1600" dirty="0">
                <a:solidFill>
                  <a:srgbClr val="800000"/>
                </a:solidFill>
                <a:latin typeface="Trebuchet MS"/>
                <a:cs typeface="Trebuchet MS"/>
              </a:rPr>
              <a:t>      “</a:t>
            </a:r>
            <a:r>
              <a:rPr lang="en-US" sz="1600" dirty="0" err="1">
                <a:solidFill>
                  <a:srgbClr val="800000"/>
                </a:solidFill>
                <a:latin typeface="Trebuchet MS"/>
                <a:cs typeface="Trebuchet MS"/>
              </a:rPr>
              <a:t>joseph@blow.com</a:t>
            </a:r>
            <a:r>
              <a:rPr lang="en-US" sz="1600" dirty="0">
                <a:solidFill>
                  <a:srgbClr val="800000"/>
                </a:solidFill>
                <a:latin typeface="Trebuchet MS"/>
                <a:cs typeface="Trebuchet MS"/>
              </a:rPr>
              <a:t>” ] } );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sz="2400" dirty="0">
              <a:solidFill>
                <a:srgbClr val="800000"/>
              </a:solidFill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sz="1800" dirty="0">
              <a:solidFill>
                <a:srgbClr val="800000"/>
              </a:solidFill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idx="1"/>
          </p:nvPr>
        </p:nvSpPr>
        <p:spPr>
          <a:xfrm>
            <a:off x="666750" y="2106613"/>
            <a:ext cx="1111250" cy="639762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SQL</a:t>
            </a:r>
          </a:p>
        </p:txBody>
      </p:sp>
      <p:pic>
        <p:nvPicPr>
          <p:cNvPr id="19466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313" y="2633663"/>
            <a:ext cx="11557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9759" y="92247"/>
            <a:ext cx="3002291" cy="150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05591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sz="quarter" idx="10"/>
          </p:nvPr>
        </p:nvSpPr>
        <p:spPr bwMode="auto">
          <a:xfrm>
            <a:off x="457200" y="1449388"/>
            <a:ext cx="8229600" cy="4972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 numCol="1" anchor="t" anchorCtr="0" compatLnSpc="1">
            <a:prstTxWarp prst="textNoShape">
              <a:avLst/>
            </a:prstTxWarp>
          </a:bodyPr>
          <a:lstStyle/>
          <a:p>
            <a:pPr marL="484188" indent="-457200"/>
            <a:r>
              <a:rPr lang="en-US" altLang="en-US" sz="2400">
                <a:latin typeface="Calibri" panose="020F0502020204030204" pitchFamily="34" charset="0"/>
                <a:cs typeface="Calibri" panose="020F0502020204030204" pitchFamily="34" charset="0"/>
              </a:rPr>
              <a:t>MongoDB does not need any pre-defined data schema</a:t>
            </a:r>
          </a:p>
          <a:p>
            <a:pPr marL="484188" indent="-457200"/>
            <a:r>
              <a:rPr lang="en-US" altLang="en-US" sz="2400">
                <a:latin typeface="Calibri" panose="020F0502020204030204" pitchFamily="34" charset="0"/>
                <a:cs typeface="Calibri" panose="020F0502020204030204" pitchFamily="34" charset="0"/>
              </a:rPr>
              <a:t>Every document could have different data!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-563563" y="1649413"/>
            <a:ext cx="18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19191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1509" name="Group 3"/>
          <p:cNvGrpSpPr>
            <a:grpSpLocks/>
          </p:cNvGrpSpPr>
          <p:nvPr/>
        </p:nvGrpSpPr>
        <p:grpSpPr bwMode="auto">
          <a:xfrm>
            <a:off x="685800" y="2609850"/>
            <a:ext cx="7620000" cy="3352800"/>
            <a:chOff x="685800" y="2404533"/>
            <a:chExt cx="7620000" cy="3352800"/>
          </a:xfrm>
        </p:grpSpPr>
        <p:sp>
          <p:nvSpPr>
            <p:cNvPr id="46" name="Rounded Rectangle 45"/>
            <p:cNvSpPr/>
            <p:nvPr/>
          </p:nvSpPr>
          <p:spPr bwMode="auto">
            <a:xfrm>
              <a:off x="685800" y="2404533"/>
              <a:ext cx="7620000" cy="3352800"/>
            </a:xfrm>
            <a:prstGeom prst="roundRect">
              <a:avLst/>
            </a:prstGeom>
            <a:solidFill>
              <a:schemeClr val="tx2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64291" tIns="32146" rIns="64291" bIns="32146"/>
            <a:lstStyle/>
            <a:p>
              <a:pPr marL="0" marR="0" lvl="0" indent="0" algn="ctr" defTabSz="6429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 pitchFamily="-65" charset="0"/>
                <a:ea typeface="ヒラギノ角ゴ ProN W3" pitchFamily="-65" charset="-128"/>
                <a:cs typeface="ヒラギノ角ゴ ProN W3" pitchFamily="-65" charset="-128"/>
                <a:sym typeface="Gill Sans" pitchFamily="-65" charset="0"/>
              </a:endParaRPr>
            </a:p>
          </p:txBody>
        </p:sp>
        <p:pic>
          <p:nvPicPr>
            <p:cNvPr id="215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2" r="2962"/>
            <a:stretch>
              <a:fillRect/>
            </a:stretch>
          </p:blipFill>
          <p:spPr bwMode="auto">
            <a:xfrm>
              <a:off x="1219200" y="5257800"/>
              <a:ext cx="1107941" cy="392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13" name="Group 47"/>
            <p:cNvGrpSpPr>
              <a:grpSpLocks/>
            </p:cNvGrpSpPr>
            <p:nvPr/>
          </p:nvGrpSpPr>
          <p:grpSpPr bwMode="auto">
            <a:xfrm>
              <a:off x="1004033" y="2657840"/>
              <a:ext cx="5416386" cy="2609124"/>
              <a:chOff x="-1949160" y="1594116"/>
              <a:chExt cx="5051137" cy="1524000"/>
            </a:xfrm>
          </p:grpSpPr>
          <p:sp>
            <p:nvSpPr>
              <p:cNvPr id="61" name="Document 60"/>
              <p:cNvSpPr/>
              <p:nvPr/>
            </p:nvSpPr>
            <p:spPr bwMode="auto">
              <a:xfrm>
                <a:off x="-1949844" y="1594521"/>
                <a:ext cx="1905338" cy="1523497"/>
              </a:xfrm>
              <a:prstGeom prst="flowChartDocument">
                <a:avLst/>
              </a:prstGeom>
              <a:ln>
                <a:solidFill>
                  <a:schemeClr val="tx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lIns="64291" tIns="32146" rIns="64291" bIns="32146"/>
              <a:lstStyle/>
              <a:p>
                <a:pPr marL="0" marR="0" lvl="0" indent="0" algn="ctr" defTabSz="64291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" pitchFamily="-65" charset="0"/>
                  <a:ea typeface="ヒラギノ角ゴ ProN W3" pitchFamily="-65" charset="-128"/>
                  <a:cs typeface="ヒラギノ角ゴ ProN W3" pitchFamily="-65" charset="-128"/>
                  <a:sym typeface="Gill Sans" pitchFamily="-65" charset="0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158683" y="2743074"/>
                <a:ext cx="1943294" cy="325558"/>
              </a:xfrm>
              <a:prstGeom prst="rect">
                <a:avLst/>
              </a:prstGeom>
              <a:ln>
                <a:noFill/>
              </a:ln>
            </p:spPr>
            <p:txBody>
              <a:bodyPr lIns="64291" tIns="32146" rIns="64291" bIns="32146">
                <a:spAutoFit/>
              </a:bodyPr>
              <a:lstStyle/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1200" cap="none" spc="0" normalizeH="0" baseline="0" noProof="0" dirty="0">
                  <a:ln>
                    <a:solidFill>
                      <a:srgbClr val="0C5FB2">
                        <a:lumMod val="1000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91918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514" name="Group 48"/>
            <p:cNvGrpSpPr>
              <a:grpSpLocks/>
            </p:cNvGrpSpPr>
            <p:nvPr/>
          </p:nvGrpSpPr>
          <p:grpSpPr bwMode="auto">
            <a:xfrm>
              <a:off x="3160346" y="2659164"/>
              <a:ext cx="2590800" cy="1561238"/>
              <a:chOff x="3200400" y="2895600"/>
              <a:chExt cx="2011609" cy="1477000"/>
            </a:xfrm>
          </p:grpSpPr>
          <p:sp>
            <p:nvSpPr>
              <p:cNvPr id="59" name="Document 58"/>
              <p:cNvSpPr/>
              <p:nvPr/>
            </p:nvSpPr>
            <p:spPr bwMode="auto">
              <a:xfrm>
                <a:off x="3200685" y="2895003"/>
                <a:ext cx="1905605" cy="1434262"/>
              </a:xfrm>
              <a:prstGeom prst="flowChartDocument">
                <a:avLst/>
              </a:prstGeom>
              <a:ln>
                <a:solidFill>
                  <a:schemeClr val="tx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lIns="64291" tIns="32146" rIns="64291" bIns="32146"/>
              <a:lstStyle/>
              <a:p>
                <a:pPr marL="0" marR="0" lvl="0" indent="0" algn="ctr" defTabSz="64291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" pitchFamily="-65" charset="0"/>
                  <a:ea typeface="ヒラギノ角ゴ ProN W3" pitchFamily="-65" charset="-128"/>
                  <a:cs typeface="ヒラギノ角ゴ ProN W3" pitchFamily="-65" charset="-128"/>
                  <a:sym typeface="Gill Sans" pitchFamily="-65" charset="0"/>
                </a:endParaRPr>
              </a:p>
            </p:txBody>
          </p:sp>
          <p:sp>
            <p:nvSpPr>
              <p:cNvPr id="60" name="Rectangle 59"/>
              <p:cNvSpPr>
                <a:spLocks noChangeAspect="1"/>
              </p:cNvSpPr>
              <p:nvPr/>
            </p:nvSpPr>
            <p:spPr>
              <a:xfrm>
                <a:off x="3276604" y="2971800"/>
                <a:ext cx="1935405" cy="1400800"/>
              </a:xfrm>
              <a:prstGeom prst="rect">
                <a:avLst/>
              </a:prstGeom>
              <a:ln>
                <a:noFill/>
              </a:ln>
            </p:spPr>
            <p:txBody>
              <a:bodyPr lIns="64291" tIns="32146" rIns="64291" bIns="32146">
                <a:spAutoFit/>
              </a:bodyPr>
              <a:lstStyle/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solidFill>
                        <a:srgbClr val="0C5FB2">
                          <a:lumMod val="1000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{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F0F7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name: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“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jeff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”,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eyes: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“blue”,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F75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 </a:t>
                </a: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F0F7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loc: </a:t>
                </a: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91918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[40.7, 73.4],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91918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boss: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“ben”</a:t>
                </a: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}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515" name="Group 49"/>
            <p:cNvGrpSpPr>
              <a:grpSpLocks/>
            </p:cNvGrpSpPr>
            <p:nvPr/>
          </p:nvGrpSpPr>
          <p:grpSpPr bwMode="auto">
            <a:xfrm>
              <a:off x="5747089" y="2659167"/>
              <a:ext cx="2406311" cy="1016944"/>
              <a:chOff x="5334000" y="2895600"/>
              <a:chExt cx="1968694" cy="787451"/>
            </a:xfrm>
          </p:grpSpPr>
          <p:sp>
            <p:nvSpPr>
              <p:cNvPr id="57" name="Document 56"/>
              <p:cNvSpPr/>
              <p:nvPr/>
            </p:nvSpPr>
            <p:spPr bwMode="auto">
              <a:xfrm>
                <a:off x="5333723" y="2895109"/>
                <a:ext cx="1905331" cy="787950"/>
              </a:xfrm>
              <a:prstGeom prst="flowChartDocument">
                <a:avLst/>
              </a:prstGeom>
              <a:ln>
                <a:solidFill>
                  <a:schemeClr val="tx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lIns="64291" tIns="32146" rIns="64291" bIns="32146"/>
              <a:lstStyle/>
              <a:p>
                <a:pPr marL="0" marR="0" lvl="0" indent="0" algn="ctr" defTabSz="64291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" pitchFamily="-65" charset="0"/>
                  <a:ea typeface="ヒラギノ角ゴ ProN W3" pitchFamily="-65" charset="-128"/>
                  <a:cs typeface="ヒラギノ角ゴ ProN W3" pitchFamily="-65" charset="-128"/>
                  <a:sym typeface="Gill Sans" pitchFamily="-65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5359699" y="2971323"/>
                <a:ext cx="1942995" cy="694527"/>
              </a:xfrm>
              <a:prstGeom prst="rect">
                <a:avLst/>
              </a:prstGeom>
              <a:ln>
                <a:noFill/>
              </a:ln>
            </p:spPr>
            <p:txBody>
              <a:bodyPr lIns="64291" tIns="32146" rIns="64291" bIns="32146">
                <a:spAutoFit/>
              </a:bodyPr>
              <a:lstStyle/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{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name: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8C07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“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brendan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”,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8C07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aliases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8C07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: </a:t>
                </a: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[“el diablo”]}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516" name="Group 50"/>
            <p:cNvGrpSpPr>
              <a:grpSpLocks/>
            </p:cNvGrpSpPr>
            <p:nvPr/>
          </p:nvGrpSpPr>
          <p:grpSpPr bwMode="auto">
            <a:xfrm>
              <a:off x="3173814" y="4367714"/>
              <a:ext cx="2541186" cy="1016943"/>
              <a:chOff x="5334001" y="2895601"/>
              <a:chExt cx="1968693" cy="787451"/>
            </a:xfrm>
          </p:grpSpPr>
          <p:sp>
            <p:nvSpPr>
              <p:cNvPr id="55" name="Document 54"/>
              <p:cNvSpPr/>
              <p:nvPr/>
            </p:nvSpPr>
            <p:spPr bwMode="auto">
              <a:xfrm>
                <a:off x="5333690" y="2896032"/>
                <a:ext cx="1905051" cy="786721"/>
              </a:xfrm>
              <a:prstGeom prst="flowChartDocument">
                <a:avLst/>
              </a:prstGeom>
              <a:ln>
                <a:solidFill>
                  <a:schemeClr val="tx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lIns="64291" tIns="32146" rIns="64291" bIns="32146"/>
              <a:lstStyle/>
              <a:p>
                <a:pPr marL="0" marR="0" lvl="0" indent="0" algn="ctr" defTabSz="64291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" pitchFamily="-65" charset="0"/>
                  <a:ea typeface="ヒラギノ角ゴ ProN W3" pitchFamily="-65" charset="-128"/>
                  <a:cs typeface="ヒラギノ角ゴ ProN W3" pitchFamily="-65" charset="-128"/>
                  <a:sym typeface="Gill Sans" pitchFamily="-65" charset="0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5359400" y="2971800"/>
                <a:ext cx="1943294" cy="693737"/>
              </a:xfrm>
              <a:prstGeom prst="rect">
                <a:avLst/>
              </a:prstGeom>
              <a:ln>
                <a:noFill/>
              </a:ln>
            </p:spPr>
            <p:txBody>
              <a:bodyPr lIns="64291" tIns="32146" rIns="64291" bIns="32146">
                <a:spAutoFit/>
              </a:bodyPr>
              <a:lstStyle/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solidFill>
                        <a:srgbClr val="0C5FB2">
                          <a:lumMod val="10000"/>
                        </a:srgbClr>
                      </a:solidFill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{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name: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8C07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“ben”,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hat: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8C07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”yes”}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517" name="Group 51"/>
            <p:cNvGrpSpPr>
              <a:grpSpLocks/>
            </p:cNvGrpSpPr>
            <p:nvPr/>
          </p:nvGrpSpPr>
          <p:grpSpPr bwMode="auto">
            <a:xfrm>
              <a:off x="5747089" y="3869102"/>
              <a:ext cx="2514600" cy="1515555"/>
              <a:chOff x="3200400" y="2971800"/>
              <a:chExt cx="2011609" cy="1433781"/>
            </a:xfrm>
          </p:grpSpPr>
          <p:sp>
            <p:nvSpPr>
              <p:cNvPr id="53" name="Document 52"/>
              <p:cNvSpPr/>
              <p:nvPr/>
            </p:nvSpPr>
            <p:spPr bwMode="auto">
              <a:xfrm>
                <a:off x="3200129" y="2972457"/>
                <a:ext cx="1904933" cy="1432759"/>
              </a:xfrm>
              <a:prstGeom prst="flowChartDocument">
                <a:avLst/>
              </a:prstGeom>
              <a:ln>
                <a:solidFill>
                  <a:schemeClr val="tx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lIns="64291" tIns="32146" rIns="64291" bIns="32146"/>
              <a:lstStyle/>
              <a:p>
                <a:pPr marL="0" marR="0" lvl="0" indent="0" algn="ctr" defTabSz="64291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" pitchFamily="-65" charset="0"/>
                  <a:ea typeface="ヒラギノ角ゴ ProN W3" pitchFamily="-65" charset="-128"/>
                  <a:cs typeface="ヒラギノ角ゴ ProN W3" pitchFamily="-65" charset="-128"/>
                  <a:sym typeface="Gill Sans" pitchFamily="-65" charset="0"/>
                </a:endParaRPr>
              </a:p>
            </p:txBody>
          </p:sp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3276326" y="2972457"/>
                <a:ext cx="1935412" cy="1371183"/>
              </a:xfrm>
              <a:prstGeom prst="rect">
                <a:avLst/>
              </a:prstGeom>
              <a:ln>
                <a:noFill/>
              </a:ln>
            </p:spPr>
            <p:txBody>
              <a:bodyPr lIns="64291" tIns="32146" rIns="64291" bIns="32146">
                <a:spAutoFit/>
              </a:bodyPr>
              <a:lstStyle/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{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name: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“matt”,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8C07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pizza: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8C07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“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DiGiorno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”,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height: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72,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F0F7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loc: </a:t>
                </a: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91918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[44.6, 71.3]</a:t>
                </a:r>
                <a:r>
                  <a:rPr kumimoji="0" lang="hu-H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anose="020B0604020202020204" pitchFamily="34" charset="0"/>
                  </a:rPr>
                  <a:t>}</a:t>
                </a:r>
              </a:p>
              <a:p>
                <a:pPr marL="27905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518" name="Rectangle 15"/>
            <p:cNvSpPr>
              <a:spLocks noChangeArrowheads="1"/>
            </p:cNvSpPr>
            <p:nvPr/>
          </p:nvSpPr>
          <p:spPr bwMode="auto">
            <a:xfrm>
              <a:off x="990600" y="2757575"/>
              <a:ext cx="2494033" cy="203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698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26988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9191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{</a:t>
              </a: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4F0F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name:</a:t>
              </a: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3F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9191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“will”</a:t>
              </a: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3F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</a:t>
              </a:r>
            </a:p>
            <a:p>
              <a:pPr marL="26988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3F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</a:t>
              </a: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4F0F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eyes:</a:t>
              </a: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3F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9191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“blue”,</a:t>
              </a:r>
            </a:p>
            <a:p>
              <a:pPr marL="26988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3F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</a:t>
              </a: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4F0F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birthplace:</a:t>
              </a: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3F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9191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“NY”,</a:t>
              </a:r>
            </a:p>
            <a:p>
              <a:pPr marL="26988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3F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hu-HU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4F0F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aliases</a:t>
              </a:r>
              <a:r>
                <a:rPr kumimoji="0" lang="hu-HU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9191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: [“bill”, “la ciacco”],</a:t>
              </a:r>
            </a:p>
            <a:p>
              <a:pPr marL="26988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3F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</a:t>
              </a:r>
              <a:r>
                <a:rPr kumimoji="0" lang="hu-HU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4F0F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loc: </a:t>
              </a:r>
              <a:r>
                <a:rPr kumimoji="0" lang="hu-HU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9191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[32.7, 63.4],</a:t>
              </a:r>
            </a:p>
            <a:p>
              <a:pPr marL="26988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3F75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</a:t>
              </a:r>
              <a:r>
                <a:rPr kumimoji="0" lang="hu-HU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4F0F7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boss: </a:t>
              </a:r>
              <a:r>
                <a:rPr kumimoji="0" lang="hu-HU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91918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”ben”}</a:t>
              </a:r>
            </a:p>
          </p:txBody>
        </p:sp>
      </p:grpSp>
      <p:sp>
        <p:nvSpPr>
          <p:cNvPr id="21510" name="TextBox 19"/>
          <p:cNvSpPr txBox="1">
            <a:spLocks noChangeArrowheads="1"/>
          </p:cNvSpPr>
          <p:nvPr/>
        </p:nvSpPr>
        <p:spPr bwMode="auto">
          <a:xfrm>
            <a:off x="-525463" y="47005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19191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457200" y="405353"/>
            <a:ext cx="8229600" cy="754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ea typeface="MS PGothic" panose="020B0600070205080204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ea typeface="MS PGothic" panose="020B0600070205080204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ea typeface="MS PGothic" panose="020B0600070205080204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Helvetica"/>
                <a:ea typeface="MS PGothic" panose="020B0600070205080204" pitchFamily="34" charset="-128"/>
              </a:rPr>
              <a:t>Document Stores</a:t>
            </a:r>
            <a:endParaRPr kumimoji="1" lang="en-US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Helvetica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9734149"/>
      </p:ext>
    </p:extLst>
  </p:cSld>
  <p:clrMapOvr>
    <a:masterClrMapping/>
  </p:clrMapOvr>
  <p:transition spd="slow"/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2_db-5-grey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2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2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nn">
  <a:themeElements>
    <a:clrScheme name="Penn">
      <a:dk1>
        <a:srgbClr val="0B4183"/>
      </a:dk1>
      <a:lt1>
        <a:sysClr val="window" lastClr="FFFFFF"/>
      </a:lt1>
      <a:dk2>
        <a:srgbClr val="212121"/>
      </a:dk2>
      <a:lt2>
        <a:srgbClr val="CDD0D1"/>
      </a:lt2>
      <a:accent1>
        <a:srgbClr val="A93023"/>
      </a:accent1>
      <a:accent2>
        <a:srgbClr val="7F7F7F"/>
      </a:accent2>
      <a:accent3>
        <a:srgbClr val="1186C3"/>
      </a:accent3>
      <a:accent4>
        <a:srgbClr val="702017"/>
      </a:accent4>
      <a:accent5>
        <a:srgbClr val="B4D3F8"/>
      </a:accent5>
      <a:accent6>
        <a:srgbClr val="1186C3"/>
      </a:accent6>
      <a:hlink>
        <a:srgbClr val="3085ED"/>
      </a:hlink>
      <a:folHlink>
        <a:srgbClr val="0070C0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cture Slide" id="{4F434F8D-F868-9242-AC3A-201D64C651F0}" vid="{96E9793C-346A-7742-A344-97DB0A3B505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gen corporate">
  <a:themeElements>
    <a:clrScheme name="10Gen">
      <a:dk1>
        <a:srgbClr val="191918"/>
      </a:dk1>
      <a:lt1>
        <a:srgbClr val="EAEAEA"/>
      </a:lt1>
      <a:dk2>
        <a:srgbClr val="0C5FB2"/>
      </a:dk2>
      <a:lt2>
        <a:srgbClr val="E4F0F7"/>
      </a:lt2>
      <a:accent1>
        <a:srgbClr val="032381"/>
      </a:accent1>
      <a:accent2>
        <a:srgbClr val="D23803"/>
      </a:accent2>
      <a:accent3>
        <a:srgbClr val="5CA930"/>
      </a:accent3>
      <a:accent4>
        <a:srgbClr val="826BA7"/>
      </a:accent4>
      <a:accent5>
        <a:srgbClr val="2A87BF"/>
      </a:accent5>
      <a:accent6>
        <a:srgbClr val="E88C0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DB6</Template>
  <TotalTime>93952</TotalTime>
  <Words>5803</Words>
  <Application>Microsoft Office PowerPoint</Application>
  <PresentationFormat>On-screen Show (4:3)</PresentationFormat>
  <Paragraphs>765</Paragraphs>
  <Slides>94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94</vt:i4>
      </vt:variant>
      <vt:variant>
        <vt:lpstr>Custom Shows</vt:lpstr>
      </vt:variant>
      <vt:variant>
        <vt:i4>1</vt:i4>
      </vt:variant>
    </vt:vector>
  </HeadingPairs>
  <TitlesOfParts>
    <vt:vector size="116" baseType="lpstr">
      <vt:lpstr>ＭＳ Ｐゴシック</vt:lpstr>
      <vt:lpstr>Arial</vt:lpstr>
      <vt:lpstr>Arial Unicode MS</vt:lpstr>
      <vt:lpstr>Calibri</vt:lpstr>
      <vt:lpstr>Constantia</vt:lpstr>
      <vt:lpstr>Corbel</vt:lpstr>
      <vt:lpstr>Courier New</vt:lpstr>
      <vt:lpstr>Franklin Gothic Demi</vt:lpstr>
      <vt:lpstr>Gill Sans</vt:lpstr>
      <vt:lpstr>Helvetica</vt:lpstr>
      <vt:lpstr>Monotype Sorts</vt:lpstr>
      <vt:lpstr>Tahoma</vt:lpstr>
      <vt:lpstr>Times New Roman</vt:lpstr>
      <vt:lpstr>Trebuchet MS</vt:lpstr>
      <vt:lpstr>Webdings</vt:lpstr>
      <vt:lpstr>Wingdings</vt:lpstr>
      <vt:lpstr>2_db-5-grey</vt:lpstr>
      <vt:lpstr>Penn</vt:lpstr>
      <vt:lpstr>Office Theme</vt:lpstr>
      <vt:lpstr>1_Office Theme</vt:lpstr>
      <vt:lpstr>10gen corporate</vt:lpstr>
      <vt:lpstr>The Many Shades of Data Representation </vt:lpstr>
      <vt:lpstr>PowerPoint Presentation</vt:lpstr>
      <vt:lpstr>PowerPoint Presentation</vt:lpstr>
      <vt:lpstr>Types of Data</vt:lpstr>
      <vt:lpstr>Types of Data</vt:lpstr>
      <vt:lpstr>Some Facts about Web x.0 and Big Data</vt:lpstr>
      <vt:lpstr>Not all data is structured</vt:lpstr>
      <vt:lpstr>PowerPoint Presentation</vt:lpstr>
      <vt:lpstr>A Brief DB History</vt:lpstr>
      <vt:lpstr>Database Evolution Timeline</vt:lpstr>
      <vt:lpstr>Data Management Systems Landscape Nowadays</vt:lpstr>
      <vt:lpstr>Somebody, Please, Bring Some Order to This Madness – Cont’d</vt:lpstr>
      <vt:lpstr>Somebody, Please, Bring Some Order to This Madness – Cont’d</vt:lpstr>
      <vt:lpstr>Somebody, Please, Bring Some Order to This Madness</vt:lpstr>
      <vt:lpstr>PowerPoint Presentation</vt:lpstr>
      <vt:lpstr>Additional Resources</vt:lpstr>
      <vt:lpstr>Data Models</vt:lpstr>
      <vt:lpstr>The Relational Data Model</vt:lpstr>
      <vt:lpstr>What are Codd’s Basic Operations?</vt:lpstr>
      <vt:lpstr>Optimization was key to adoption of relational systems</vt:lpstr>
      <vt:lpstr>Relational Model</vt:lpstr>
      <vt:lpstr>SQL</vt:lpstr>
      <vt:lpstr> Integrity Constraints</vt:lpstr>
      <vt:lpstr>ACID Properties</vt:lpstr>
      <vt:lpstr>ER Model: Entities &amp; Relationships</vt:lpstr>
      <vt:lpstr>Introduction to XML</vt:lpstr>
      <vt:lpstr>XML Introduction (Cont.)</vt:lpstr>
      <vt:lpstr>XML: Motivation</vt:lpstr>
      <vt:lpstr>XML Motivation (Cont.)</vt:lpstr>
      <vt:lpstr>Comparison with Relational Data</vt:lpstr>
      <vt:lpstr>Structure of XML Data</vt:lpstr>
      <vt:lpstr>Example of Nested Elements</vt:lpstr>
      <vt:lpstr>Motivation for Nesting</vt:lpstr>
      <vt:lpstr>Structure of XML Data (Cont.)</vt:lpstr>
      <vt:lpstr>Attributes</vt:lpstr>
      <vt:lpstr>Attributes vs. Subelements</vt:lpstr>
      <vt:lpstr>More on XML Syntax</vt:lpstr>
      <vt:lpstr>XML Document Schema</vt:lpstr>
      <vt:lpstr>Document Type Definition (DTD)</vt:lpstr>
      <vt:lpstr>Element Specification in DTD</vt:lpstr>
      <vt:lpstr>University DTD</vt:lpstr>
      <vt:lpstr>Attribute Specification in DTD</vt:lpstr>
      <vt:lpstr>IDs and IDREFs</vt:lpstr>
      <vt:lpstr>University DTD with Attributes</vt:lpstr>
      <vt:lpstr>XML data with ID and IDREF attributes</vt:lpstr>
      <vt:lpstr>Limitations of DTDs</vt:lpstr>
      <vt:lpstr>XML Schema</vt:lpstr>
      <vt:lpstr>Querying and Transforming XML Data</vt:lpstr>
      <vt:lpstr>Tree Model of XML Data</vt:lpstr>
      <vt:lpstr>XQuery</vt:lpstr>
      <vt:lpstr>FLWOR Syntax in XQuery </vt:lpstr>
      <vt:lpstr>Joins</vt:lpstr>
      <vt:lpstr>Application Program Interface</vt:lpstr>
      <vt:lpstr>Storage of XML in Relational Databases</vt:lpstr>
      <vt:lpstr>PowerPoint Presentation</vt:lpstr>
      <vt:lpstr>Example</vt:lpstr>
      <vt:lpstr>Data Interchange</vt:lpstr>
      <vt:lpstr>JSON: Goals</vt:lpstr>
      <vt:lpstr>JSON Is Not...</vt:lpstr>
      <vt:lpstr>Its Key Ingredients</vt:lpstr>
      <vt:lpstr>Strings</vt:lpstr>
      <vt:lpstr>Numbers</vt:lpstr>
      <vt:lpstr>Booleans</vt:lpstr>
      <vt:lpstr>null</vt:lpstr>
      <vt:lpstr>Object</vt:lpstr>
      <vt:lpstr>Object</vt:lpstr>
      <vt:lpstr>Object</vt:lpstr>
      <vt:lpstr>Array</vt:lpstr>
      <vt:lpstr>Array</vt:lpstr>
      <vt:lpstr>Arrays vs Objects</vt:lpstr>
      <vt:lpstr>Arguments against JSON</vt:lpstr>
      <vt:lpstr>JSON Is Not XML</vt:lpstr>
      <vt:lpstr>&lt;XML/&gt; vs. {JSON}</vt:lpstr>
      <vt:lpstr>Data Interchange</vt:lpstr>
      <vt:lpstr>Working with Data at Scale</vt:lpstr>
      <vt:lpstr>Scaling Traditional Databases</vt:lpstr>
      <vt:lpstr>Vertical vs. Horizontal Partitioning</vt:lpstr>
      <vt:lpstr>Why Replicating Data?</vt:lpstr>
      <vt:lpstr>Sharding</vt:lpstr>
      <vt:lpstr>Hashing “Spreads out” the Values into Predictable Locations</vt:lpstr>
      <vt:lpstr>Consistency Becomes a Challenge</vt:lpstr>
      <vt:lpstr>The CAP Theorem</vt:lpstr>
      <vt:lpstr>PowerPoint Presentation</vt:lpstr>
      <vt:lpstr>Large-Scale Databases</vt:lpstr>
      <vt:lpstr>Trading-Off Consistency</vt:lpstr>
      <vt:lpstr>The BASE Properties</vt:lpstr>
      <vt:lpstr>Eventual Consistency</vt:lpstr>
      <vt:lpstr>Eventual Consistency</vt:lpstr>
      <vt:lpstr>Data Intensive DBMS’s</vt:lpstr>
      <vt:lpstr>NoSQL Databases</vt:lpstr>
      <vt:lpstr>PowerPoint Presentation</vt:lpstr>
      <vt:lpstr>Document Stores</vt:lpstr>
      <vt:lpstr>PowerPoint Presentation</vt:lpstr>
      <vt:lpstr>PowerPoint Presentation</vt:lpstr>
      <vt:lpstr>Custom Show 1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Eduard C. Dragut</cp:lastModifiedBy>
  <cp:revision>499</cp:revision>
  <cp:lastPrinted>1999-06-28T19:27:31Z</cp:lastPrinted>
  <dcterms:created xsi:type="dcterms:W3CDTF">2009-12-21T15:40:22Z</dcterms:created>
  <dcterms:modified xsi:type="dcterms:W3CDTF">2026-08-26T20:39:02Z</dcterms:modified>
</cp:coreProperties>
</file>