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4"/>
  </p:notesMasterIdLst>
  <p:sldIdLst>
    <p:sldId id="369" r:id="rId2"/>
    <p:sldId id="550" r:id="rId3"/>
    <p:sldId id="420" r:id="rId4"/>
    <p:sldId id="551" r:id="rId5"/>
    <p:sldId id="552" r:id="rId6"/>
    <p:sldId id="421" r:id="rId7"/>
    <p:sldId id="553" r:id="rId8"/>
    <p:sldId id="423" r:id="rId9"/>
    <p:sldId id="554" r:id="rId10"/>
    <p:sldId id="555" r:id="rId11"/>
    <p:sldId id="556" r:id="rId12"/>
    <p:sldId id="557" r:id="rId13"/>
    <p:sldId id="558" r:id="rId14"/>
    <p:sldId id="559" r:id="rId15"/>
    <p:sldId id="560" r:id="rId16"/>
    <p:sldId id="561" r:id="rId17"/>
    <p:sldId id="562" r:id="rId18"/>
    <p:sldId id="563" r:id="rId19"/>
    <p:sldId id="564" r:id="rId20"/>
    <p:sldId id="565" r:id="rId21"/>
    <p:sldId id="566" r:id="rId22"/>
    <p:sldId id="567" r:id="rId23"/>
    <p:sldId id="510" r:id="rId24"/>
    <p:sldId id="511" r:id="rId25"/>
    <p:sldId id="512" r:id="rId26"/>
    <p:sldId id="513" r:id="rId27"/>
    <p:sldId id="514" r:id="rId28"/>
    <p:sldId id="515" r:id="rId29"/>
    <p:sldId id="516" r:id="rId30"/>
    <p:sldId id="517" r:id="rId31"/>
    <p:sldId id="518" r:id="rId32"/>
    <p:sldId id="519" r:id="rId33"/>
    <p:sldId id="520" r:id="rId34"/>
    <p:sldId id="521" r:id="rId35"/>
    <p:sldId id="522" r:id="rId36"/>
    <p:sldId id="549" r:id="rId37"/>
    <p:sldId id="523" r:id="rId38"/>
    <p:sldId id="569" r:id="rId39"/>
    <p:sldId id="548" r:id="rId40"/>
    <p:sldId id="524" r:id="rId41"/>
    <p:sldId id="449" r:id="rId42"/>
    <p:sldId id="568" r:id="rId43"/>
    <p:sldId id="570" r:id="rId44"/>
    <p:sldId id="571" r:id="rId45"/>
    <p:sldId id="572" r:id="rId46"/>
    <p:sldId id="525" r:id="rId47"/>
    <p:sldId id="526" r:id="rId48"/>
    <p:sldId id="538" r:id="rId49"/>
    <p:sldId id="528" r:id="rId50"/>
    <p:sldId id="527" r:id="rId51"/>
    <p:sldId id="539" r:id="rId52"/>
    <p:sldId id="529" r:id="rId53"/>
    <p:sldId id="540" r:id="rId54"/>
    <p:sldId id="542" r:id="rId55"/>
    <p:sldId id="543" r:id="rId56"/>
    <p:sldId id="544" r:id="rId57"/>
    <p:sldId id="545" r:id="rId58"/>
    <p:sldId id="530" r:id="rId59"/>
    <p:sldId id="573" r:id="rId60"/>
    <p:sldId id="547" r:id="rId61"/>
    <p:sldId id="537" r:id="rId62"/>
    <p:sldId id="574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DEE3"/>
    <a:srgbClr val="FFCC00"/>
    <a:srgbClr val="EF8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02" d="100"/>
          <a:sy n="102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1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MIN-HASHING AND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LOCALITY SENSITIVE HASHING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LECTURE 3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8001000" cy="205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Slides are mashup of</a:t>
            </a:r>
            <a:endParaRPr lang="en-US" dirty="0"/>
          </a:p>
          <a:p>
            <a:r>
              <a:rPr lang="en-US" dirty="0" err="1"/>
              <a:t>Rajaraman</a:t>
            </a:r>
            <a:r>
              <a:rPr lang="en-US" dirty="0"/>
              <a:t> and Ullman, “Mining Massive Datasets”</a:t>
            </a:r>
          </a:p>
          <a:p>
            <a:r>
              <a:rPr lang="en-US" dirty="0" err="1"/>
              <a:t>Evimaria</a:t>
            </a:r>
            <a:r>
              <a:rPr lang="en-US" dirty="0"/>
              <a:t> </a:t>
            </a:r>
            <a:r>
              <a:rPr lang="en-US" dirty="0" smtClean="0"/>
              <a:t>Terzi at BU</a:t>
            </a:r>
          </a:p>
          <a:p>
            <a:r>
              <a:rPr lang="en-US" dirty="0" smtClean="0"/>
              <a:t>Reading Chapter 3 </a:t>
            </a:r>
            <a:r>
              <a:rPr lang="en-US" dirty="0"/>
              <a:t>from “Mining Massive Datasets”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Define: Shingles</a:t>
            </a:r>
          </a:p>
        </p:txBody>
      </p:sp>
      <p:sp>
        <p:nvSpPr>
          <p:cNvPr id="2682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i="1" dirty="0" smtClean="0">
                <a:solidFill>
                  <a:srgbClr val="FF0066"/>
                </a:solidFill>
              </a:rPr>
              <a:t>k</a:t>
            </a:r>
            <a:r>
              <a:rPr lang="en-US" dirty="0" smtClean="0">
                <a:solidFill>
                  <a:srgbClr val="FF0066"/>
                </a:solidFill>
              </a:rPr>
              <a:t>-shingle</a:t>
            </a:r>
            <a:r>
              <a:rPr lang="en-US" dirty="0" smtClean="0"/>
              <a:t> (or </a:t>
            </a:r>
            <a:r>
              <a:rPr lang="en-US" i="1" dirty="0" smtClean="0">
                <a:solidFill>
                  <a:srgbClr val="FF0066"/>
                </a:solidFill>
              </a:rPr>
              <a:t>k</a:t>
            </a:r>
            <a:r>
              <a:rPr lang="en-US" dirty="0" smtClean="0">
                <a:solidFill>
                  <a:srgbClr val="FF0066"/>
                </a:solidFill>
              </a:rPr>
              <a:t>-gram</a:t>
            </a:r>
            <a:r>
              <a:rPr lang="en-US" dirty="0" smtClean="0"/>
              <a:t>) for a document is a sequence of </a:t>
            </a:r>
            <a:r>
              <a:rPr lang="en-US" i="1" dirty="0" smtClean="0"/>
              <a:t>k </a:t>
            </a:r>
            <a:r>
              <a:rPr lang="en-US" dirty="0" smtClean="0"/>
              <a:t>tokens that appears in the doc</a:t>
            </a:r>
          </a:p>
          <a:p>
            <a:pPr lvl="1"/>
            <a:r>
              <a:rPr lang="en-US" dirty="0" smtClean="0"/>
              <a:t>Tokens can be </a:t>
            </a:r>
            <a:r>
              <a:rPr lang="en-US" dirty="0" smtClean="0">
                <a:solidFill>
                  <a:srgbClr val="FF0066"/>
                </a:solidFill>
              </a:rPr>
              <a:t>characters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66"/>
                </a:solidFill>
              </a:rPr>
              <a:t>words </a:t>
            </a:r>
            <a:r>
              <a:rPr lang="en-US" dirty="0" smtClean="0"/>
              <a:t>or something else, depending on the application</a:t>
            </a:r>
          </a:p>
          <a:p>
            <a:pPr lvl="1"/>
            <a:r>
              <a:rPr lang="en-US" dirty="0" smtClean="0"/>
              <a:t>Assume tokens = characters for examples</a:t>
            </a:r>
          </a:p>
          <a:p>
            <a:pPr lvl="8"/>
            <a:endParaRPr lang="en-US" dirty="0" smtClean="0">
              <a:solidFill>
                <a:srgbClr val="33CC33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Example: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k=2</a:t>
            </a:r>
            <a:r>
              <a:rPr lang="en-US" dirty="0" smtClean="0"/>
              <a:t>; document </a:t>
            </a:r>
            <a:r>
              <a:rPr lang="en-US" b="1" dirty="0" smtClean="0"/>
              <a:t>D</a:t>
            </a:r>
            <a:r>
              <a:rPr lang="en-US" b="1" baseline="-25000" dirty="0" smtClean="0"/>
              <a:t>1 </a:t>
            </a:r>
            <a:r>
              <a:rPr lang="en-US" dirty="0" smtClean="0"/>
              <a:t>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abcab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Set of 2-shingles: </a:t>
            </a:r>
            <a:r>
              <a:rPr lang="en-US" b="1" dirty="0" smtClean="0"/>
              <a:t>S(D</a:t>
            </a:r>
            <a:r>
              <a:rPr lang="en-US" b="1" baseline="-25000" dirty="0" smtClean="0"/>
              <a:t>1</a:t>
            </a:r>
            <a:r>
              <a:rPr lang="en-US" b="1" dirty="0" smtClean="0"/>
              <a:t>) </a:t>
            </a:r>
            <a:r>
              <a:rPr lang="en-US" dirty="0" smtClean="0"/>
              <a:t>= 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/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 smtClean="0"/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 smtClean="0"/>
              <a:t>}</a:t>
            </a:r>
          </a:p>
          <a:p>
            <a:pPr lvl="1"/>
            <a:r>
              <a:rPr lang="en-US" b="1" dirty="0" smtClean="0">
                <a:solidFill>
                  <a:srgbClr val="008000"/>
                </a:solidFill>
              </a:rPr>
              <a:t>Option:</a:t>
            </a:r>
            <a:r>
              <a:rPr lang="en-US" dirty="0" smtClean="0"/>
              <a:t> Shingles as a bag (</a:t>
            </a:r>
            <a:r>
              <a:rPr lang="en-US" dirty="0" err="1" smtClean="0"/>
              <a:t>multiset</a:t>
            </a:r>
            <a:r>
              <a:rPr lang="en-US" dirty="0" smtClean="0"/>
              <a:t>), count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/>
              <a:t> twice: </a:t>
            </a:r>
            <a:r>
              <a:rPr lang="en-US" b="1" dirty="0" smtClean="0"/>
              <a:t>S’(D</a:t>
            </a:r>
            <a:r>
              <a:rPr lang="en-US" b="1" baseline="-25000" dirty="0" smtClean="0"/>
              <a:t>1</a:t>
            </a:r>
            <a:r>
              <a:rPr lang="en-US" b="1" dirty="0" smtClean="0"/>
              <a:t>) = </a:t>
            </a:r>
            <a:r>
              <a:rPr lang="en-US" dirty="0" smtClean="0"/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/>
              <a:t>}</a:t>
            </a:r>
          </a:p>
          <a:p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6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Compressing Shingles</a:t>
            </a:r>
            <a:endParaRPr lang="en-US" dirty="0" smtClean="0">
              <a:solidFill>
                <a:srgbClr val="FF9900"/>
              </a:solidFill>
            </a:endParaRPr>
          </a:p>
        </p:txBody>
      </p:sp>
      <p:sp>
        <p:nvSpPr>
          <p:cNvPr id="27034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b="1" dirty="0" smtClean="0">
                <a:solidFill>
                  <a:srgbClr val="0000FF"/>
                </a:solidFill>
              </a:rPr>
              <a:t>compress long shingles</a:t>
            </a:r>
            <a:r>
              <a:rPr lang="en-US" dirty="0" smtClean="0"/>
              <a:t>, we can </a:t>
            </a:r>
            <a:r>
              <a:rPr lang="en-US" b="1" dirty="0" smtClean="0">
                <a:solidFill>
                  <a:srgbClr val="0000FF"/>
                </a:solidFill>
              </a:rPr>
              <a:t>hash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them to (say) 4 bytes</a:t>
            </a:r>
          </a:p>
          <a:p>
            <a:r>
              <a:rPr lang="en-US" b="1" dirty="0" smtClean="0">
                <a:solidFill>
                  <a:srgbClr val="D60093"/>
                </a:solidFill>
              </a:rPr>
              <a:t>Represent a document by the set of hash values of its </a:t>
            </a:r>
            <a:r>
              <a:rPr lang="en-US" b="1" i="1" dirty="0" smtClean="0">
                <a:solidFill>
                  <a:srgbClr val="D60093"/>
                </a:solidFill>
              </a:rPr>
              <a:t>k</a:t>
            </a:r>
            <a:r>
              <a:rPr lang="en-US" b="1" dirty="0" smtClean="0">
                <a:solidFill>
                  <a:srgbClr val="D60093"/>
                </a:solidFill>
              </a:rPr>
              <a:t>-shingles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Idea:</a:t>
            </a:r>
            <a:r>
              <a:rPr lang="en-US" dirty="0" smtClean="0"/>
              <a:t> Two documents could (rarely) appear to have shingles in common, when in fact only the hash-values were shared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Example: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b="1" dirty="0"/>
              <a:t>k=2</a:t>
            </a:r>
            <a:r>
              <a:rPr lang="en-US" dirty="0"/>
              <a:t>; </a:t>
            </a:r>
            <a:r>
              <a:rPr lang="en-US" dirty="0" smtClean="0"/>
              <a:t>document </a:t>
            </a:r>
            <a:r>
              <a:rPr lang="en-US" b="1" dirty="0" smtClean="0"/>
              <a:t>D</a:t>
            </a:r>
            <a:r>
              <a:rPr lang="en-US" b="1" baseline="-25000" dirty="0" smtClean="0"/>
              <a:t>1</a:t>
            </a:r>
            <a:r>
              <a:rPr lang="en-US" dirty="0"/>
              <a:t>=</a:t>
            </a:r>
            <a:r>
              <a:rPr lang="en-US" b="1" dirty="0"/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abcab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Set of 2-shingles: </a:t>
            </a:r>
            <a:r>
              <a:rPr lang="en-US" b="1" dirty="0"/>
              <a:t>S(D</a:t>
            </a:r>
            <a:r>
              <a:rPr lang="en-US" b="1" baseline="-25000" dirty="0"/>
              <a:t>1</a:t>
            </a:r>
            <a:r>
              <a:rPr lang="en-US" b="1" dirty="0" smtClean="0"/>
              <a:t>) </a:t>
            </a:r>
            <a:r>
              <a:rPr lang="en-US" dirty="0" smtClean="0"/>
              <a:t>= 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>Hash the singles: </a:t>
            </a:r>
            <a:r>
              <a:rPr lang="en-US" b="1" dirty="0" smtClean="0"/>
              <a:t>h(D</a:t>
            </a:r>
            <a:r>
              <a:rPr lang="en-US" b="1" baseline="-25000" dirty="0" smtClean="0"/>
              <a:t>1</a:t>
            </a:r>
            <a:r>
              <a:rPr lang="en-US" b="1" dirty="0" smtClean="0"/>
              <a:t>) </a:t>
            </a:r>
            <a:r>
              <a:rPr lang="en-US" dirty="0" smtClean="0"/>
              <a:t>= {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/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07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Metric for Shingles</a:t>
            </a:r>
          </a:p>
        </p:txBody>
      </p:sp>
      <p:sp>
        <p:nvSpPr>
          <p:cNvPr id="272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Document D</a:t>
            </a:r>
            <a:r>
              <a:rPr lang="en-US" b="1" baseline="-25000" dirty="0" smtClean="0">
                <a:solidFill>
                  <a:srgbClr val="0000FF"/>
                </a:solidFill>
              </a:rPr>
              <a:t>1 </a:t>
            </a:r>
            <a:r>
              <a:rPr lang="en-US" b="1" dirty="0" smtClean="0">
                <a:solidFill>
                  <a:srgbClr val="0000FF"/>
                </a:solidFill>
              </a:rPr>
              <a:t>is a set of its k-shingles C</a:t>
            </a:r>
            <a:r>
              <a:rPr lang="en-US" b="1" baseline="-25000" dirty="0" smtClean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=S(D</a:t>
            </a:r>
            <a:r>
              <a:rPr lang="en-US" b="1" baseline="-25000" dirty="0" smtClean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dirty="0" smtClean="0"/>
              <a:t>Equivalently, each document is a 0/1 vector in the space of </a:t>
            </a:r>
            <a:r>
              <a:rPr lang="en-US" i="1" dirty="0" smtClean="0"/>
              <a:t>k</a:t>
            </a:r>
            <a:r>
              <a:rPr lang="en-US" dirty="0" smtClean="0"/>
              <a:t>-shingles</a:t>
            </a:r>
          </a:p>
          <a:p>
            <a:pPr lvl="1"/>
            <a:r>
              <a:rPr lang="en-US" dirty="0" smtClean="0"/>
              <a:t>Each unique shingle is a dimension</a:t>
            </a:r>
          </a:p>
          <a:p>
            <a:pPr lvl="1"/>
            <a:r>
              <a:rPr lang="en-US" dirty="0" smtClean="0"/>
              <a:t>Vectors are very sparse</a:t>
            </a:r>
          </a:p>
          <a:p>
            <a:r>
              <a:rPr lang="en-US" b="1" dirty="0" smtClean="0"/>
              <a:t>A natural similarity measure is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solidFill>
                  <a:srgbClr val="D60093"/>
                </a:solidFill>
              </a:rPr>
              <a:t>Jaccard</a:t>
            </a:r>
            <a:r>
              <a:rPr lang="en-US" b="1" dirty="0" smtClean="0">
                <a:solidFill>
                  <a:srgbClr val="D60093"/>
                </a:solidFill>
              </a:rPr>
              <a:t> similarity:</a:t>
            </a:r>
          </a:p>
          <a:p>
            <a:pPr>
              <a:buNone/>
            </a:pPr>
            <a:r>
              <a:rPr lang="en-US" i="1" dirty="0" smtClean="0"/>
              <a:t>		</a:t>
            </a:r>
            <a:r>
              <a:rPr lang="en-US" i="1" dirty="0" err="1"/>
              <a:t>s</a:t>
            </a:r>
            <a:r>
              <a:rPr lang="en-US" i="1" dirty="0" err="1" smtClean="0"/>
              <a:t>im</a:t>
            </a:r>
            <a:r>
              <a:rPr lang="en-US" dirty="0" smtClean="0"/>
              <a:t>(D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) = |C</a:t>
            </a:r>
            <a:r>
              <a:rPr lang="en-US" baseline="-25000" dirty="0" smtClean="0"/>
              <a:t>1</a:t>
            </a:r>
            <a:r>
              <a:rPr lang="en-US" dirty="0" smtClean="0">
                <a:sym typeface="Symbol" pitchFamily="18" charset="2"/>
              </a:rPr>
              <a:t>C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|/|C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C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|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69342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62484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73914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6629400" y="6019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7239000" y="59436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7620000" y="58293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7696200" y="6096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84582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6858000" y="6400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99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Assumption</a:t>
            </a:r>
          </a:p>
        </p:txBody>
      </p:sp>
      <p:sp>
        <p:nvSpPr>
          <p:cNvPr id="269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Documents that have lots of shingles in common have similar text, even if the text appears in different order</a:t>
            </a:r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rgbClr val="008000"/>
                </a:solidFill>
              </a:rPr>
              <a:t>Caveat:</a:t>
            </a:r>
            <a:r>
              <a:rPr lang="en-US" dirty="0" smtClean="0"/>
              <a:t> You must pick </a:t>
            </a:r>
            <a:r>
              <a:rPr lang="en-US" b="1" i="1" dirty="0" smtClean="0"/>
              <a:t>k</a:t>
            </a:r>
            <a:r>
              <a:rPr lang="en-US" dirty="0" smtClean="0"/>
              <a:t> large enough, or most documents will have most shingles</a:t>
            </a:r>
          </a:p>
          <a:p>
            <a:pPr lvl="1"/>
            <a:r>
              <a:rPr lang="en-US" b="1" i="1" dirty="0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= 5 is OK for short documents</a:t>
            </a:r>
          </a:p>
          <a:p>
            <a:pPr lvl="1"/>
            <a:r>
              <a:rPr lang="en-US" b="1" i="1" dirty="0" smtClean="0"/>
              <a:t>k</a:t>
            </a:r>
            <a:r>
              <a:rPr lang="en-US" dirty="0" smtClean="0"/>
              <a:t> = 10 is better for long documents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61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</a:t>
            </a:r>
            <a:r>
              <a:rPr lang="en-US" dirty="0" err="1" smtClean="0"/>
              <a:t>Minhash</a:t>
            </a:r>
            <a:r>
              <a:rPr lang="en-US" dirty="0" smtClean="0"/>
              <a:t>/LSH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341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610600" cy="5257801"/>
              </a:xfrm>
            </p:spPr>
            <p:txBody>
              <a:bodyPr/>
              <a:lstStyle/>
              <a:p>
                <a:r>
                  <a:rPr lang="en-US" b="1" dirty="0" smtClean="0">
                    <a:solidFill>
                      <a:srgbClr val="0000FF"/>
                    </a:solidFill>
                  </a:rPr>
                  <a:t>Suppose we need to find near-duplicate documents among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b="1" dirty="0" smtClean="0">
                    <a:solidFill>
                      <a:srgbClr val="0000FF"/>
                    </a:solidFill>
                  </a:rPr>
                  <a:t> million documents</a:t>
                </a:r>
              </a:p>
              <a:p>
                <a:pPr lvl="8"/>
                <a:endParaRPr lang="en-US" dirty="0" smtClean="0">
                  <a:solidFill>
                    <a:srgbClr val="0000FF"/>
                  </a:solidFill>
                </a:endParaRPr>
              </a:p>
              <a:p>
                <a:r>
                  <a:rPr lang="en-US" dirty="0" smtClean="0"/>
                  <a:t>Naïvely, we would have to compute </a:t>
                </a:r>
                <a:r>
                  <a:rPr lang="en-US" b="1" dirty="0" smtClean="0">
                    <a:solidFill>
                      <a:srgbClr val="FF0066"/>
                    </a:solidFill>
                  </a:rPr>
                  <a:t>pairwise </a:t>
                </a:r>
                <a:br>
                  <a:rPr lang="en-US" b="1" dirty="0" smtClean="0">
                    <a:solidFill>
                      <a:srgbClr val="FF0066"/>
                    </a:solidFill>
                  </a:rPr>
                </a:br>
                <a:r>
                  <a:rPr lang="en-US" b="1" dirty="0" err="1" smtClean="0">
                    <a:solidFill>
                      <a:srgbClr val="FF0066"/>
                    </a:solidFill>
                  </a:rPr>
                  <a:t>Jaccard</a:t>
                </a:r>
                <a:r>
                  <a:rPr lang="en-US" b="1" dirty="0" smtClean="0">
                    <a:solidFill>
                      <a:srgbClr val="FF0066"/>
                    </a:solidFill>
                  </a:rPr>
                  <a:t> similarities </a:t>
                </a:r>
                <a:r>
                  <a:rPr lang="en-US" dirty="0" smtClean="0"/>
                  <a:t>for </a:t>
                </a:r>
                <a:r>
                  <a:rPr lang="en-US" b="1" dirty="0" smtClean="0"/>
                  <a:t>every pair of docs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−</m:t>
                    </m:r>
                    <m:r>
                      <a:rPr lang="en-US" b="1" i="1" dirty="0" smtClean="0">
                        <a:latin typeface="Cambria Math"/>
                      </a:rPr>
                      <m:t>𝟏</m:t>
                    </m:r>
                    <m:r>
                      <a:rPr lang="en-US" b="1" i="1" dirty="0" smtClean="0">
                        <a:latin typeface="Cambria Math"/>
                      </a:rPr>
                      <m:t>)/</m:t>
                    </m:r>
                    <m:r>
                      <a:rPr lang="en-US" b="1" i="1" dirty="0" smtClean="0">
                        <a:latin typeface="Cambria Math"/>
                      </a:rPr>
                      <m:t>𝟐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b="1" dirty="0" smtClean="0">
                    <a:cs typeface="Arial" pitchFamily="34" charset="0"/>
                  </a:rPr>
                  <a:t>≈ 5*10</a:t>
                </a:r>
                <a:r>
                  <a:rPr lang="en-US" b="1" baseline="30000" dirty="0" smtClean="0">
                    <a:cs typeface="Arial" pitchFamily="34" charset="0"/>
                  </a:rPr>
                  <a:t>11</a:t>
                </a:r>
                <a:r>
                  <a:rPr lang="en-US" b="1" dirty="0" smtClean="0">
                    <a:cs typeface="Arial" pitchFamily="34" charset="0"/>
                  </a:rPr>
                  <a:t> </a:t>
                </a:r>
                <a:r>
                  <a:rPr lang="en-US" dirty="0" smtClean="0">
                    <a:cs typeface="Arial" pitchFamily="34" charset="0"/>
                  </a:rPr>
                  <a:t>comparisons</a:t>
                </a:r>
              </a:p>
              <a:p>
                <a:pPr lvl="1"/>
                <a:r>
                  <a:rPr lang="en-US" dirty="0" smtClean="0">
                    <a:cs typeface="Arial" pitchFamily="34" charset="0"/>
                  </a:rPr>
                  <a:t>At 10</a:t>
                </a:r>
                <a:r>
                  <a:rPr lang="en-US" baseline="30000" dirty="0" smtClean="0">
                    <a:cs typeface="Arial" pitchFamily="34" charset="0"/>
                  </a:rPr>
                  <a:t>5</a:t>
                </a:r>
                <a:r>
                  <a:rPr lang="en-US" dirty="0" smtClean="0">
                    <a:cs typeface="Arial" pitchFamily="34" charset="0"/>
                  </a:rPr>
                  <a:t> </a:t>
                </a:r>
                <a:r>
                  <a:rPr lang="en-US" dirty="0" err="1" smtClean="0">
                    <a:cs typeface="Arial" pitchFamily="34" charset="0"/>
                  </a:rPr>
                  <a:t>secs</a:t>
                </a:r>
                <a:r>
                  <a:rPr lang="en-US" dirty="0" smtClean="0">
                    <a:cs typeface="Arial" pitchFamily="34" charset="0"/>
                  </a:rPr>
                  <a:t>/day and 10</a:t>
                </a:r>
                <a:r>
                  <a:rPr lang="en-US" baseline="30000" dirty="0" smtClean="0">
                    <a:cs typeface="Arial" pitchFamily="34" charset="0"/>
                  </a:rPr>
                  <a:t>6</a:t>
                </a:r>
                <a:r>
                  <a:rPr lang="en-US" dirty="0" smtClean="0">
                    <a:cs typeface="Arial" pitchFamily="34" charset="0"/>
                  </a:rPr>
                  <a:t> comparisons/sec, </a:t>
                </a:r>
                <a:br>
                  <a:rPr lang="en-US" dirty="0" smtClean="0">
                    <a:cs typeface="Arial" pitchFamily="34" charset="0"/>
                  </a:rPr>
                </a:br>
                <a:r>
                  <a:rPr lang="en-US" dirty="0" smtClean="0">
                    <a:cs typeface="Arial" pitchFamily="34" charset="0"/>
                  </a:rPr>
                  <a:t>it would take </a:t>
                </a:r>
                <a:r>
                  <a:rPr lang="en-US" b="1" dirty="0" smtClean="0">
                    <a:cs typeface="Arial" pitchFamily="34" charset="0"/>
                  </a:rPr>
                  <a:t>5 days</a:t>
                </a:r>
              </a:p>
              <a:p>
                <a:pPr lvl="8"/>
                <a:endParaRPr lang="en-US" dirty="0" smtClean="0">
                  <a:cs typeface="Arial" pitchFamily="34" charset="0"/>
                </a:endParaRPr>
              </a:p>
              <a:p>
                <a:r>
                  <a:rPr lang="en-US" dirty="0" smtClean="0">
                    <a:cs typeface="Arial" pitchFamily="34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  <a:cs typeface="Arial" pitchFamily="34" charset="0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  <a:cs typeface="Arial" pitchFamily="34" charset="0"/>
                      </a:rPr>
                      <m:t> = </m:t>
                    </m:r>
                    <m:r>
                      <a:rPr lang="en-US" b="1" i="1" dirty="0" smtClean="0">
                        <a:latin typeface="Cambria Math"/>
                        <a:cs typeface="Arial" pitchFamily="34" charset="0"/>
                      </a:rPr>
                      <m:t>𝟏𝟎</m:t>
                    </m:r>
                  </m:oMath>
                </a14:m>
                <a:r>
                  <a:rPr lang="en-US" dirty="0" smtClean="0">
                    <a:cs typeface="Arial" pitchFamily="34" charset="0"/>
                  </a:rPr>
                  <a:t> million, it takes more than a year…</a:t>
                </a:r>
              </a:p>
            </p:txBody>
          </p:sp>
        </mc:Choice>
        <mc:Fallback xmlns="">
          <p:sp>
            <p:nvSpPr>
              <p:cNvPr id="2734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600" cy="5257801"/>
              </a:xfrm>
              <a:blipFill rotWithShape="1">
                <a:blip r:embed="rId2"/>
                <a:stretch>
                  <a:fillRect t="-696" r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99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8248"/>
            <a:ext cx="8077200" cy="1673352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MinHashing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5282184"/>
            <a:ext cx="7772400" cy="1499616"/>
          </a:xfrm>
        </p:spPr>
        <p:txBody>
          <a:bodyPr anchor="t">
            <a:noAutofit/>
          </a:bodyPr>
          <a:lstStyle/>
          <a:p>
            <a:r>
              <a:rPr lang="en-US" sz="3200" b="1" dirty="0" smtClean="0"/>
              <a:t>Step 2:</a:t>
            </a:r>
            <a:r>
              <a:rPr lang="en-US" sz="3200" dirty="0" smtClean="0"/>
              <a:t> </a:t>
            </a:r>
            <a:r>
              <a:rPr lang="en-US" sz="3200" b="1" i="1" dirty="0" err="1">
                <a:solidFill>
                  <a:srgbClr val="FF0066"/>
                </a:solidFill>
              </a:rPr>
              <a:t>Minhashing</a:t>
            </a:r>
            <a:r>
              <a:rPr lang="en-US" sz="3200" b="1" i="1" dirty="0">
                <a:solidFill>
                  <a:srgbClr val="FF0066"/>
                </a:solidFill>
              </a:rPr>
              <a:t>:</a:t>
            </a:r>
            <a:r>
              <a:rPr lang="en-US" sz="3200" dirty="0"/>
              <a:t> Convert </a:t>
            </a:r>
            <a:r>
              <a:rPr lang="en-US" sz="3200" b="1" dirty="0"/>
              <a:t>large sets</a:t>
            </a:r>
            <a:r>
              <a:rPr lang="en-US" sz="3200" dirty="0"/>
              <a:t> to </a:t>
            </a:r>
            <a:r>
              <a:rPr lang="en-US" sz="3200" b="1" dirty="0"/>
              <a:t>short signatures</a:t>
            </a:r>
            <a:r>
              <a:rPr lang="en-US" sz="3200" dirty="0"/>
              <a:t>, while </a:t>
            </a:r>
            <a:r>
              <a:rPr lang="en-US" sz="3200" b="1" u="sng" dirty="0"/>
              <a:t>preserving similarity</a:t>
            </a:r>
          </a:p>
          <a:p>
            <a:endParaRPr lang="en-US" sz="3200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-5394873">
            <a:off x="1257300" y="842962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1033462"/>
            <a:ext cx="777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990600" y="13382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2362201" y="1338262"/>
            <a:ext cx="1447801" cy="2578100"/>
            <a:chOff x="1488" y="1920"/>
            <a:chExt cx="912" cy="1624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912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/>
                <a:t>The set</a:t>
              </a:r>
            </a:p>
            <a:p>
              <a:r>
                <a:rPr lang="en-US" sz="1800" dirty="0"/>
                <a:t>of strings</a:t>
              </a:r>
            </a:p>
            <a:p>
              <a:r>
                <a:rPr lang="en-US" sz="1800" dirty="0"/>
                <a:t>of length </a:t>
              </a:r>
              <a:r>
                <a:rPr lang="en-US" sz="1800" i="1" dirty="0"/>
                <a:t>k</a:t>
              </a:r>
            </a:p>
            <a:p>
              <a:r>
                <a:rPr lang="en-US" sz="1800" dirty="0"/>
                <a:t>that appear</a:t>
              </a:r>
            </a:p>
            <a:p>
              <a:r>
                <a:rPr lang="en-US" sz="1800" dirty="0"/>
                <a:t>in the doc-</a:t>
              </a:r>
            </a:p>
            <a:p>
              <a:r>
                <a:rPr lang="en-US" sz="1800" dirty="0" err="1"/>
                <a:t>ument</a:t>
              </a:r>
              <a:endParaRPr lang="en-US" sz="1800" dirty="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3581399" y="652462"/>
            <a:ext cx="2305050" cy="3556001"/>
            <a:chOff x="2256" y="1488"/>
            <a:chExt cx="1452" cy="2240"/>
          </a:xfrm>
        </p:grpSpPr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r>
                <a:rPr lang="en-US" sz="1800" dirty="0" smtClean="0"/>
                <a:t>Min-Hash-</a:t>
              </a:r>
              <a:endParaRPr lang="en-US" sz="1800" dirty="0"/>
            </a:p>
            <a:p>
              <a:pPr algn="ctr"/>
              <a:r>
                <a:rPr lang="en-US" sz="1800" dirty="0" err="1"/>
                <a:t>ing</a:t>
              </a:r>
              <a:endParaRPr lang="en-US" sz="1800" dirty="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2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 smtClean="0">
                  <a:solidFill>
                    <a:srgbClr val="FF0066"/>
                  </a:solidFill>
                </a:rPr>
                <a:t>Signatures:</a:t>
              </a:r>
              <a:endParaRPr lang="en-US" sz="1800" b="1" dirty="0"/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79139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Sets as Bit Vectors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Many similarity problems can be 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formalized as </a:t>
            </a:r>
            <a:r>
              <a:rPr lang="en-US" sz="2800" b="1" dirty="0" smtClean="0">
                <a:solidFill>
                  <a:srgbClr val="0000FF"/>
                </a:solidFill>
              </a:rPr>
              <a:t>finding subsets that </a:t>
            </a:r>
            <a:br>
              <a:rPr lang="en-US" sz="2800" b="1" dirty="0" smtClean="0">
                <a:solidFill>
                  <a:srgbClr val="0000FF"/>
                </a:solidFill>
              </a:rPr>
            </a:br>
            <a:r>
              <a:rPr lang="en-US" sz="2800" b="1" dirty="0" smtClean="0">
                <a:solidFill>
                  <a:srgbClr val="0000FF"/>
                </a:solidFill>
              </a:rPr>
              <a:t>have significant intersection</a:t>
            </a:r>
          </a:p>
          <a:p>
            <a:r>
              <a:rPr lang="en-US" sz="2800" b="1" dirty="0" smtClean="0">
                <a:solidFill>
                  <a:srgbClr val="FF0066"/>
                </a:solidFill>
              </a:rPr>
              <a:t>Encode sets using 0/1 (bit, </a:t>
            </a:r>
            <a:r>
              <a:rPr lang="en-US" sz="2800" b="1" dirty="0" err="1" smtClean="0">
                <a:solidFill>
                  <a:srgbClr val="FF0066"/>
                </a:solidFill>
              </a:rPr>
              <a:t>boolean</a:t>
            </a:r>
            <a:r>
              <a:rPr lang="en-US" sz="2800" b="1" dirty="0" smtClean="0">
                <a:solidFill>
                  <a:srgbClr val="FF0066"/>
                </a:solidFill>
              </a:rPr>
              <a:t>) vectors </a:t>
            </a:r>
          </a:p>
          <a:p>
            <a:pPr lvl="1"/>
            <a:r>
              <a:rPr lang="en-US" sz="2400" dirty="0" smtClean="0"/>
              <a:t>One dimension per element in the universal set</a:t>
            </a:r>
          </a:p>
          <a:p>
            <a:r>
              <a:rPr lang="en-US" sz="2800" dirty="0" smtClean="0"/>
              <a:t>Interpret </a:t>
            </a:r>
            <a:r>
              <a:rPr lang="en-US" sz="2800" dirty="0" smtClean="0">
                <a:solidFill>
                  <a:srgbClr val="FF0066"/>
                </a:solidFill>
              </a:rPr>
              <a:t>set intersection as bitwise </a:t>
            </a:r>
            <a:r>
              <a:rPr lang="en-US" sz="2800" b="1" dirty="0" smtClean="0">
                <a:solidFill>
                  <a:srgbClr val="FF0066"/>
                </a:solidFill>
              </a:rPr>
              <a:t>AND</a:t>
            </a:r>
            <a:r>
              <a:rPr lang="en-US" sz="2800" dirty="0" smtClean="0"/>
              <a:t>, and 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0000FF"/>
                </a:solidFill>
              </a:rPr>
              <a:t>set union as bitwise </a:t>
            </a:r>
            <a:r>
              <a:rPr lang="en-US" sz="2800" b="1" dirty="0" smtClean="0">
                <a:solidFill>
                  <a:srgbClr val="0000FF"/>
                </a:solidFill>
              </a:rPr>
              <a:t>OR</a:t>
            </a:r>
          </a:p>
          <a:p>
            <a:pPr lvl="8"/>
            <a:endParaRPr lang="en-US" sz="1400" dirty="0" smtClean="0"/>
          </a:p>
          <a:p>
            <a:r>
              <a:rPr lang="en-US" sz="2800" b="1" dirty="0" smtClean="0">
                <a:solidFill>
                  <a:srgbClr val="008000"/>
                </a:solidFill>
              </a:rPr>
              <a:t>Example:</a:t>
            </a:r>
            <a:r>
              <a:rPr lang="en-US" sz="2800" dirty="0" smtClean="0"/>
              <a:t> </a:t>
            </a:r>
            <a:r>
              <a:rPr lang="en-US" sz="2800" b="1" dirty="0" smtClean="0"/>
              <a:t>C</a:t>
            </a:r>
            <a:r>
              <a:rPr lang="en-US" sz="2800" b="1" baseline="-25000" dirty="0" smtClean="0"/>
              <a:t>1</a:t>
            </a:r>
            <a:r>
              <a:rPr lang="en-US" sz="2800" dirty="0" smtClean="0"/>
              <a:t> = 10111; </a:t>
            </a:r>
            <a:r>
              <a:rPr lang="en-US" sz="2800" b="1" dirty="0" smtClean="0"/>
              <a:t>C</a:t>
            </a:r>
            <a:r>
              <a:rPr lang="en-US" sz="2800" b="1" baseline="-25000" dirty="0" smtClean="0"/>
              <a:t>2</a:t>
            </a:r>
            <a:r>
              <a:rPr lang="en-US" sz="2800" dirty="0" smtClean="0"/>
              <a:t> = 10011</a:t>
            </a:r>
          </a:p>
          <a:p>
            <a:pPr lvl="1"/>
            <a:r>
              <a:rPr lang="en-US" sz="2400" dirty="0" smtClean="0"/>
              <a:t>Size of intersection </a:t>
            </a:r>
            <a:r>
              <a:rPr lang="en-US" sz="2400" b="1" dirty="0" smtClean="0"/>
              <a:t>= 3</a:t>
            </a:r>
            <a:r>
              <a:rPr lang="en-US" sz="2400" dirty="0" smtClean="0"/>
              <a:t>; size of union </a:t>
            </a:r>
            <a:r>
              <a:rPr lang="en-US" sz="2400" b="1" dirty="0" smtClean="0"/>
              <a:t>= 4</a:t>
            </a:r>
            <a:r>
              <a:rPr lang="en-US" sz="2400" dirty="0" smtClean="0"/>
              <a:t>, </a:t>
            </a:r>
          </a:p>
          <a:p>
            <a:pPr lvl="1"/>
            <a:r>
              <a:rPr lang="en-US" sz="2400" b="1" dirty="0" err="1" smtClean="0"/>
              <a:t>Jaccard</a:t>
            </a:r>
            <a:r>
              <a:rPr lang="en-US" sz="2400" b="1" dirty="0" smtClean="0"/>
              <a:t> similarity</a:t>
            </a:r>
            <a:r>
              <a:rPr lang="en-US" sz="2400" dirty="0" smtClean="0"/>
              <a:t> (not distance) </a:t>
            </a:r>
            <a:r>
              <a:rPr lang="en-US" sz="2400" b="1" dirty="0" smtClean="0"/>
              <a:t>= 3/4</a:t>
            </a:r>
          </a:p>
          <a:p>
            <a:pPr lvl="1"/>
            <a:r>
              <a:rPr lang="en-US" sz="2400" b="1" dirty="0" smtClean="0"/>
              <a:t>Distance: d(C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,C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) = 1 – (</a:t>
            </a:r>
            <a:r>
              <a:rPr lang="en-US" sz="2400" b="1" dirty="0" err="1" smtClean="0"/>
              <a:t>Jaccard</a:t>
            </a:r>
            <a:r>
              <a:rPr lang="en-US" sz="2400" b="1" dirty="0" smtClean="0"/>
              <a:t> similarity) = 1/4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6781800" y="1295400"/>
            <a:ext cx="2286000" cy="990600"/>
            <a:chOff x="3124200" y="1371600"/>
            <a:chExt cx="2667000" cy="1600200"/>
          </a:xfrm>
        </p:grpSpPr>
        <p:sp>
          <p:nvSpPr>
            <p:cNvPr id="32" name="Oval 3"/>
            <p:cNvSpPr>
              <a:spLocks noChangeArrowheads="1"/>
            </p:cNvSpPr>
            <p:nvPr/>
          </p:nvSpPr>
          <p:spPr bwMode="auto">
            <a:xfrm>
              <a:off x="3810000" y="1371600"/>
              <a:ext cx="1981200" cy="1600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3124200" y="1371600"/>
              <a:ext cx="1981200" cy="1600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5"/>
            <p:cNvSpPr>
              <a:spLocks noChangeArrowheads="1"/>
            </p:cNvSpPr>
            <p:nvPr/>
          </p:nvSpPr>
          <p:spPr bwMode="auto">
            <a:xfrm>
              <a:off x="3505200" y="1839351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6"/>
            <p:cNvSpPr>
              <a:spLocks noChangeArrowheads="1"/>
            </p:cNvSpPr>
            <p:nvPr/>
          </p:nvSpPr>
          <p:spPr bwMode="auto">
            <a:xfrm>
              <a:off x="3479800" y="2356338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7"/>
            <p:cNvSpPr>
              <a:spLocks noChangeArrowheads="1"/>
            </p:cNvSpPr>
            <p:nvPr/>
          </p:nvSpPr>
          <p:spPr bwMode="auto">
            <a:xfrm>
              <a:off x="4173220" y="1987062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8"/>
            <p:cNvSpPr>
              <a:spLocks noChangeArrowheads="1"/>
            </p:cNvSpPr>
            <p:nvPr/>
          </p:nvSpPr>
          <p:spPr bwMode="auto">
            <a:xfrm>
              <a:off x="4635500" y="2280138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9"/>
            <p:cNvSpPr>
              <a:spLocks noChangeArrowheads="1"/>
            </p:cNvSpPr>
            <p:nvPr/>
          </p:nvSpPr>
          <p:spPr bwMode="auto">
            <a:xfrm>
              <a:off x="4546600" y="1670537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10"/>
            <p:cNvSpPr>
              <a:spLocks noChangeArrowheads="1"/>
            </p:cNvSpPr>
            <p:nvPr/>
          </p:nvSpPr>
          <p:spPr bwMode="auto">
            <a:xfrm>
              <a:off x="5417820" y="2110154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11"/>
            <p:cNvSpPr>
              <a:spLocks noChangeArrowheads="1"/>
            </p:cNvSpPr>
            <p:nvPr/>
          </p:nvSpPr>
          <p:spPr bwMode="auto">
            <a:xfrm>
              <a:off x="5257800" y="2479431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12"/>
            <p:cNvSpPr>
              <a:spLocks noChangeArrowheads="1"/>
            </p:cNvSpPr>
            <p:nvPr/>
          </p:nvSpPr>
          <p:spPr bwMode="auto">
            <a:xfrm>
              <a:off x="5257800" y="1676399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0641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Sets to Boolean Matrices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5943600" cy="5638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Rows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</a:t>
            </a:r>
            <a:r>
              <a:rPr lang="en-US" dirty="0" smtClean="0"/>
              <a:t>elements (shingles)</a:t>
            </a:r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Columns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</a:t>
            </a:r>
            <a:r>
              <a:rPr lang="en-US" dirty="0" smtClean="0"/>
              <a:t>sets (documents)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in row </a:t>
            </a:r>
            <a:r>
              <a:rPr lang="en-US" b="1" i="1" dirty="0"/>
              <a:t>e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column </a:t>
            </a:r>
            <a:r>
              <a:rPr lang="en-US" b="1" i="1" dirty="0" smtClean="0"/>
              <a:t>s</a:t>
            </a:r>
            <a:r>
              <a:rPr lang="en-US" dirty="0" smtClean="0"/>
              <a:t> if </a:t>
            </a:r>
            <a:r>
              <a:rPr lang="en-US" dirty="0"/>
              <a:t>and only </a:t>
            </a:r>
            <a:r>
              <a:rPr lang="en-US" dirty="0" smtClean="0"/>
              <a:t>if </a:t>
            </a:r>
            <a:r>
              <a:rPr lang="en-US" b="1" i="1" dirty="0"/>
              <a:t>e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member of </a:t>
            </a:r>
            <a:r>
              <a:rPr lang="en-US" b="1" i="1" dirty="0" smtClean="0"/>
              <a:t>s</a:t>
            </a:r>
          </a:p>
          <a:p>
            <a:pPr lvl="1"/>
            <a:r>
              <a:rPr lang="en-US" dirty="0" smtClean="0"/>
              <a:t>Column </a:t>
            </a:r>
            <a:r>
              <a:rPr lang="en-US" dirty="0"/>
              <a:t>similarity is the </a:t>
            </a:r>
            <a:r>
              <a:rPr lang="en-US" dirty="0" err="1"/>
              <a:t>Jaccard</a:t>
            </a:r>
            <a:r>
              <a:rPr lang="en-US" dirty="0"/>
              <a:t> similarity of the </a:t>
            </a:r>
            <a:r>
              <a:rPr lang="en-US" dirty="0" smtClean="0"/>
              <a:t>corresponding sets (rows with value </a:t>
            </a:r>
            <a:r>
              <a:rPr lang="en-US" i="1" dirty="0" smtClean="0"/>
              <a:t>1)</a:t>
            </a:r>
          </a:p>
          <a:p>
            <a:pPr lvl="1"/>
            <a:r>
              <a:rPr lang="en-US" b="1" dirty="0" smtClean="0">
                <a:solidFill>
                  <a:srgbClr val="FF0066"/>
                </a:solidFill>
              </a:rPr>
              <a:t>Typical </a:t>
            </a:r>
            <a:r>
              <a:rPr lang="en-US" b="1" dirty="0">
                <a:solidFill>
                  <a:srgbClr val="FF0066"/>
                </a:solidFill>
              </a:rPr>
              <a:t>matrix is </a:t>
            </a:r>
            <a:r>
              <a:rPr lang="en-US" b="1" dirty="0" smtClean="0">
                <a:solidFill>
                  <a:srgbClr val="FF0066"/>
                </a:solidFill>
              </a:rPr>
              <a:t>sparse!</a:t>
            </a:r>
          </a:p>
          <a:p>
            <a:r>
              <a:rPr lang="en-US" b="1" dirty="0">
                <a:solidFill>
                  <a:srgbClr val="0000FF"/>
                </a:solidFill>
              </a:rPr>
              <a:t>Each document is a column:</a:t>
            </a:r>
          </a:p>
          <a:p>
            <a:pPr lvl="1"/>
            <a:r>
              <a:rPr lang="en-US" sz="2400" b="1" dirty="0">
                <a:solidFill>
                  <a:srgbClr val="008000"/>
                </a:solidFill>
              </a:rPr>
              <a:t>Example:</a:t>
            </a:r>
            <a:r>
              <a:rPr lang="en-US" sz="2400" dirty="0"/>
              <a:t> </a:t>
            </a:r>
            <a:r>
              <a:rPr lang="en-US" sz="2400" b="1" dirty="0" err="1" smtClean="0"/>
              <a:t>sim</a:t>
            </a:r>
            <a:r>
              <a:rPr lang="en-US" sz="2400" b="1" dirty="0" smtClean="0"/>
              <a:t>(C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,C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) = ?</a:t>
            </a:r>
            <a:endParaRPr lang="en-US" sz="2400" b="1" dirty="0"/>
          </a:p>
          <a:p>
            <a:pPr lvl="2"/>
            <a:r>
              <a:rPr lang="en-US" sz="2000" dirty="0"/>
              <a:t>Size of intersection = </a:t>
            </a:r>
            <a:r>
              <a:rPr lang="en-US" sz="2000" dirty="0" smtClean="0"/>
              <a:t>3; </a:t>
            </a:r>
            <a:r>
              <a:rPr lang="en-US" sz="2000" dirty="0"/>
              <a:t>size of union = </a:t>
            </a:r>
            <a:r>
              <a:rPr lang="en-US" sz="2000" dirty="0" smtClean="0"/>
              <a:t>6,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Jaccard</a:t>
            </a:r>
            <a:r>
              <a:rPr lang="en-US" sz="2000" dirty="0"/>
              <a:t> similarity (not distance) = </a:t>
            </a:r>
            <a:r>
              <a:rPr lang="en-US" sz="2000" dirty="0" smtClean="0"/>
              <a:t>3/6</a:t>
            </a:r>
            <a:endParaRPr lang="en-US" sz="2000" dirty="0"/>
          </a:p>
          <a:p>
            <a:pPr lvl="2"/>
            <a:r>
              <a:rPr lang="en-US" sz="2000" b="1" dirty="0"/>
              <a:t>d(C</a:t>
            </a:r>
            <a:r>
              <a:rPr lang="en-US" sz="2000" b="1" baseline="-25000" dirty="0"/>
              <a:t>1</a:t>
            </a:r>
            <a:r>
              <a:rPr lang="en-US" sz="2000" b="1" dirty="0"/>
              <a:t>,C</a:t>
            </a:r>
            <a:r>
              <a:rPr lang="en-US" sz="2000" b="1" baseline="-25000" dirty="0"/>
              <a:t>2</a:t>
            </a:r>
            <a:r>
              <a:rPr lang="en-US" sz="2000" b="1" dirty="0"/>
              <a:t>) = 1 – (</a:t>
            </a:r>
            <a:r>
              <a:rPr lang="en-US" sz="2000" b="1" dirty="0" err="1"/>
              <a:t>Jaccard</a:t>
            </a:r>
            <a:r>
              <a:rPr lang="en-US" sz="2000" b="1" dirty="0"/>
              <a:t> similarity) = </a:t>
            </a:r>
            <a:r>
              <a:rPr lang="en-US" sz="2000" b="1" dirty="0" smtClean="0"/>
              <a:t>3/6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85DA-005C-4DB8-9484-C88A810E3590}" type="slidenum">
              <a:rPr lang="en-US"/>
              <a:pPr/>
              <a:t>17</a:t>
            </a:fld>
            <a:endParaRPr lang="en-US"/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6645276" y="2514600"/>
            <a:ext cx="2362200" cy="3895725"/>
            <a:chOff x="1776" y="2205"/>
            <a:chExt cx="1584" cy="2598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964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568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2172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1776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2964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568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2172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776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2964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2568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2172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1776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2964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2568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2172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1776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5" name="Rectangle 21"/>
            <p:cNvSpPr>
              <a:spLocks noChangeArrowheads="1"/>
            </p:cNvSpPr>
            <p:nvPr/>
          </p:nvSpPr>
          <p:spPr bwMode="auto">
            <a:xfrm>
              <a:off x="2964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2568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2172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1776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2964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2568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2172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42" name="Rectangle 28"/>
            <p:cNvSpPr>
              <a:spLocks noChangeArrowheads="1"/>
            </p:cNvSpPr>
            <p:nvPr/>
          </p:nvSpPr>
          <p:spPr bwMode="auto">
            <a:xfrm>
              <a:off x="1776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3" name="Rectangle 29"/>
            <p:cNvSpPr>
              <a:spLocks noChangeArrowheads="1"/>
            </p:cNvSpPr>
            <p:nvPr/>
          </p:nvSpPr>
          <p:spPr bwMode="auto">
            <a:xfrm>
              <a:off x="2964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4" name="Rectangle 30"/>
            <p:cNvSpPr>
              <a:spLocks noChangeArrowheads="1"/>
            </p:cNvSpPr>
            <p:nvPr/>
          </p:nvSpPr>
          <p:spPr bwMode="auto">
            <a:xfrm>
              <a:off x="2568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5" name="Rectangle 31"/>
            <p:cNvSpPr>
              <a:spLocks noChangeArrowheads="1"/>
            </p:cNvSpPr>
            <p:nvPr/>
          </p:nvSpPr>
          <p:spPr bwMode="auto">
            <a:xfrm>
              <a:off x="2172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6" name="Rectangle 32"/>
            <p:cNvSpPr>
              <a:spLocks noChangeArrowheads="1"/>
            </p:cNvSpPr>
            <p:nvPr/>
          </p:nvSpPr>
          <p:spPr bwMode="auto">
            <a:xfrm>
              <a:off x="1776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 </a:t>
              </a: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1776" y="2208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>
              <a:off x="1776" y="258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35"/>
            <p:cNvSpPr>
              <a:spLocks noChangeShapeType="1"/>
            </p:cNvSpPr>
            <p:nvPr/>
          </p:nvSpPr>
          <p:spPr bwMode="auto">
            <a:xfrm>
              <a:off x="1776" y="29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36"/>
            <p:cNvSpPr>
              <a:spLocks noChangeShapeType="1"/>
            </p:cNvSpPr>
            <p:nvPr/>
          </p:nvSpPr>
          <p:spPr bwMode="auto">
            <a:xfrm>
              <a:off x="1776" y="330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37"/>
            <p:cNvSpPr>
              <a:spLocks noChangeShapeType="1"/>
            </p:cNvSpPr>
            <p:nvPr/>
          </p:nvSpPr>
          <p:spPr bwMode="auto">
            <a:xfrm>
              <a:off x="1776" y="3679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38"/>
            <p:cNvSpPr>
              <a:spLocks noChangeShapeType="1"/>
            </p:cNvSpPr>
            <p:nvPr/>
          </p:nvSpPr>
          <p:spPr bwMode="auto">
            <a:xfrm>
              <a:off x="1776" y="4054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776" y="44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40"/>
            <p:cNvSpPr>
              <a:spLocks noChangeShapeType="1"/>
            </p:cNvSpPr>
            <p:nvPr/>
          </p:nvSpPr>
          <p:spPr bwMode="auto">
            <a:xfrm>
              <a:off x="1776" y="4803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1776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42"/>
            <p:cNvSpPr>
              <a:spLocks noChangeShapeType="1"/>
            </p:cNvSpPr>
            <p:nvPr/>
          </p:nvSpPr>
          <p:spPr bwMode="auto">
            <a:xfrm>
              <a:off x="2172" y="2205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43"/>
            <p:cNvSpPr>
              <a:spLocks noChangeShapeType="1"/>
            </p:cNvSpPr>
            <p:nvPr/>
          </p:nvSpPr>
          <p:spPr bwMode="auto">
            <a:xfrm>
              <a:off x="2568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44"/>
            <p:cNvSpPr>
              <a:spLocks noChangeShapeType="1"/>
            </p:cNvSpPr>
            <p:nvPr/>
          </p:nvSpPr>
          <p:spPr bwMode="auto">
            <a:xfrm>
              <a:off x="2964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45"/>
            <p:cNvSpPr>
              <a:spLocks noChangeShapeType="1"/>
            </p:cNvSpPr>
            <p:nvPr/>
          </p:nvSpPr>
          <p:spPr bwMode="auto">
            <a:xfrm>
              <a:off x="3360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235826" y="21336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Documents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5932096" y="4275547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Shingles</a:t>
            </a:r>
          </a:p>
        </p:txBody>
      </p:sp>
    </p:spTree>
    <p:extLst>
      <p:ext uri="{BB962C8B-B14F-4D97-AF65-F5344CB8AC3E}">
        <p14:creationId xmlns:p14="http://schemas.microsoft.com/office/powerpoint/2010/main" val="38220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Outline: Finding Similar Columns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So far:</a:t>
            </a:r>
          </a:p>
          <a:p>
            <a:pPr lvl="1"/>
            <a:r>
              <a:rPr lang="en-US" dirty="0" smtClean="0"/>
              <a:t>Documents </a:t>
            </a:r>
            <a:r>
              <a:rPr lang="en-US" dirty="0" smtClean="0">
                <a:sym typeface="Symbol"/>
              </a:rPr>
              <a:t> Sets of shingles</a:t>
            </a:r>
          </a:p>
          <a:p>
            <a:pPr lvl="1"/>
            <a:r>
              <a:rPr lang="en-US" dirty="0" smtClean="0">
                <a:sym typeface="Symbol"/>
              </a:rPr>
              <a:t>Represent sets as </a:t>
            </a:r>
            <a:r>
              <a:rPr lang="en-US" dirty="0" err="1" smtClean="0">
                <a:sym typeface="Symbol"/>
              </a:rPr>
              <a:t>boolean</a:t>
            </a:r>
            <a:r>
              <a:rPr lang="en-US" dirty="0" smtClean="0">
                <a:sym typeface="Symbol"/>
              </a:rPr>
              <a:t> vectors in a matrix</a:t>
            </a:r>
          </a:p>
          <a:p>
            <a:r>
              <a:rPr lang="en-US" b="1" dirty="0" smtClean="0">
                <a:solidFill>
                  <a:srgbClr val="0000FF"/>
                </a:solidFill>
                <a:sym typeface="Symbol"/>
              </a:rPr>
              <a:t>Next goal: </a:t>
            </a:r>
            <a:r>
              <a:rPr lang="en-US" b="1" dirty="0" smtClean="0">
                <a:solidFill>
                  <a:srgbClr val="FF0066"/>
                </a:solidFill>
                <a:sym typeface="Symbol"/>
              </a:rPr>
              <a:t>Find similar columns while computing small signatures</a:t>
            </a:r>
          </a:p>
          <a:p>
            <a:pPr lvl="1"/>
            <a:r>
              <a:rPr lang="en-US" b="1" dirty="0" smtClean="0">
                <a:sym typeface="Symbol"/>
              </a:rPr>
              <a:t>Similarity of columns == similarity of signatures</a:t>
            </a:r>
            <a:endParaRPr lang="en-US" b="1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C1A1-C784-4FA5-964E-14B761CA2E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Outline: Finding Similar Columns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  <a:sym typeface="Symbol"/>
              </a:rPr>
              <a:t>Next Goal: </a:t>
            </a:r>
            <a:r>
              <a:rPr lang="en-US" b="1" dirty="0" smtClean="0">
                <a:solidFill>
                  <a:srgbClr val="FF0066"/>
                </a:solidFill>
                <a:sym typeface="Symbol"/>
              </a:rPr>
              <a:t>Find similar columns, Small signatures</a:t>
            </a:r>
            <a:endParaRPr lang="en-US" b="1" dirty="0" smtClean="0">
              <a:solidFill>
                <a:srgbClr val="FF0066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Naïve approach: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1) Signatures of columns:</a:t>
            </a:r>
            <a:r>
              <a:rPr lang="en-US" dirty="0" smtClean="0"/>
              <a:t> small summaries of columns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2) Examine pairs of signatures</a:t>
            </a:r>
            <a:r>
              <a:rPr lang="en-US" dirty="0" smtClean="0"/>
              <a:t> to find similar columns</a:t>
            </a:r>
          </a:p>
          <a:p>
            <a:pPr lvl="2"/>
            <a:r>
              <a:rPr lang="en-US" b="1" dirty="0" smtClean="0"/>
              <a:t>Essential:</a:t>
            </a:r>
            <a:r>
              <a:rPr lang="en-US" dirty="0" smtClean="0"/>
              <a:t> Similarities of signatures and columns are related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3) Optional:</a:t>
            </a:r>
            <a:r>
              <a:rPr lang="en-US" dirty="0" smtClean="0"/>
              <a:t> Check that columns with similar signatures are really similar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Warnings:</a:t>
            </a:r>
          </a:p>
          <a:p>
            <a:pPr lvl="1"/>
            <a:r>
              <a:rPr lang="en-US" dirty="0" smtClean="0"/>
              <a:t>Comparing all pairs may take too much time: </a:t>
            </a:r>
            <a:r>
              <a:rPr lang="en-US" b="1" dirty="0"/>
              <a:t>J</a:t>
            </a:r>
            <a:r>
              <a:rPr lang="en-US" b="1" dirty="0" smtClean="0"/>
              <a:t>ob for LSH</a:t>
            </a:r>
            <a:endParaRPr lang="en-US" dirty="0" smtClean="0"/>
          </a:p>
          <a:p>
            <a:pPr lvl="2"/>
            <a:r>
              <a:rPr lang="en-US" dirty="0" smtClean="0"/>
              <a:t>These methods can produce false negatives, and even false positives (if the optional check is not made)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C1A1-C784-4FA5-964E-14B761CA2E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2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2848-54FC-4FE3-959D-68920ECF14A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Goals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Many Web-mining problems can be expressed as finding “similar” sets: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 dirty="0"/>
              <a:t>Pages with similar words, e.g., for classification by topic.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 dirty="0" err="1"/>
              <a:t>NetFlix</a:t>
            </a:r>
            <a:r>
              <a:rPr lang="en-US" altLang="en-US" dirty="0"/>
              <a:t> users with similar tastes in movies, for recommendation systems.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 dirty="0">
                <a:solidFill>
                  <a:srgbClr val="33CC33"/>
                </a:solidFill>
              </a:rPr>
              <a:t>Dual</a:t>
            </a:r>
            <a:r>
              <a:rPr lang="en-US" altLang="en-US" dirty="0"/>
              <a:t>: movies with similar sets of fans.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 dirty="0"/>
              <a:t>Images of related things.</a:t>
            </a:r>
          </a:p>
        </p:txBody>
      </p:sp>
    </p:spTree>
    <p:extLst>
      <p:ext uri="{BB962C8B-B14F-4D97-AF65-F5344CB8AC3E}">
        <p14:creationId xmlns:p14="http://schemas.microsoft.com/office/powerpoint/2010/main" val="3782132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Columns (Signatures)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Key idea: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“hash” each column </a:t>
            </a:r>
            <a:r>
              <a:rPr lang="en-US" b="1" i="1" dirty="0" smtClean="0"/>
              <a:t>C</a:t>
            </a:r>
            <a:r>
              <a:rPr lang="en-US" dirty="0" smtClean="0"/>
              <a:t> to a small </a:t>
            </a:r>
            <a:r>
              <a:rPr lang="en-US" b="1" i="1" dirty="0" smtClean="0">
                <a:solidFill>
                  <a:srgbClr val="D60093"/>
                </a:solidFill>
              </a:rPr>
              <a:t>signature</a:t>
            </a:r>
            <a:r>
              <a:rPr lang="en-US" dirty="0" smtClean="0"/>
              <a:t> </a:t>
            </a:r>
            <a:r>
              <a:rPr lang="en-US" b="1" i="1" dirty="0" smtClean="0"/>
              <a:t>h(C)</a:t>
            </a:r>
            <a:r>
              <a:rPr lang="en-US" dirty="0" smtClean="0"/>
              <a:t>, such that:</a:t>
            </a:r>
          </a:p>
          <a:p>
            <a:pPr lvl="1"/>
            <a:r>
              <a:rPr lang="en-US" b="1" dirty="0" smtClean="0"/>
              <a:t>(1)</a:t>
            </a:r>
            <a:r>
              <a:rPr lang="en-US" dirty="0" smtClean="0"/>
              <a:t> </a:t>
            </a:r>
            <a:r>
              <a:rPr lang="en-US" b="1" i="1" dirty="0" smtClean="0"/>
              <a:t>h(C)</a:t>
            </a:r>
            <a:r>
              <a:rPr lang="en-US" dirty="0" smtClean="0"/>
              <a:t> is small enough that the signature fits in RAM</a:t>
            </a:r>
          </a:p>
          <a:p>
            <a:pPr lvl="1"/>
            <a:r>
              <a:rPr lang="en-US" b="1" dirty="0" smtClean="0"/>
              <a:t>(2)</a:t>
            </a:r>
            <a:r>
              <a:rPr lang="en-US" dirty="0" smtClean="0"/>
              <a:t> </a:t>
            </a:r>
            <a:r>
              <a:rPr lang="en-US" b="1" i="1" dirty="0" err="1" smtClean="0"/>
              <a:t>sim</a:t>
            </a:r>
            <a:r>
              <a:rPr lang="en-US" b="1" i="1" dirty="0" smtClean="0"/>
              <a:t>(C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, C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)</a:t>
            </a:r>
            <a:r>
              <a:rPr lang="en-US" dirty="0" smtClean="0"/>
              <a:t> is the same as the “similarity” of signatures </a:t>
            </a:r>
            <a:r>
              <a:rPr lang="en-US" b="1" i="1" dirty="0" smtClean="0"/>
              <a:t>h(C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) </a:t>
            </a:r>
            <a:r>
              <a:rPr lang="en-US" dirty="0" smtClean="0"/>
              <a:t>and </a:t>
            </a:r>
            <a:r>
              <a:rPr lang="en-US" b="1" i="1" dirty="0" smtClean="0"/>
              <a:t>h(C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)</a:t>
            </a:r>
          </a:p>
          <a:p>
            <a:pPr lvl="8"/>
            <a:endParaRPr lang="en-US" b="1" i="1" dirty="0" smtClean="0"/>
          </a:p>
          <a:p>
            <a:r>
              <a:rPr lang="en-US" b="1" dirty="0"/>
              <a:t>Goal: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b="1" dirty="0" smtClean="0">
                <a:solidFill>
                  <a:srgbClr val="008000"/>
                </a:solidFill>
              </a:rPr>
              <a:t>Find a hash function </a:t>
            </a:r>
            <a:r>
              <a:rPr lang="en-US" b="1" i="1" dirty="0" smtClean="0">
                <a:solidFill>
                  <a:srgbClr val="008000"/>
                </a:solidFill>
              </a:rPr>
              <a:t>h(·)</a:t>
            </a:r>
            <a:r>
              <a:rPr lang="en-US" b="1" dirty="0" smtClean="0">
                <a:solidFill>
                  <a:srgbClr val="008000"/>
                </a:solidFill>
              </a:rPr>
              <a:t> such that:</a:t>
            </a:r>
          </a:p>
          <a:p>
            <a:pPr lvl="1"/>
            <a:r>
              <a:rPr lang="en-US" dirty="0" smtClean="0"/>
              <a:t>If </a:t>
            </a:r>
            <a:r>
              <a:rPr lang="en-US" b="1" i="1" dirty="0" err="1" smtClean="0"/>
              <a:t>sim</a:t>
            </a:r>
            <a:r>
              <a:rPr lang="en-US" b="1" i="1" dirty="0" smtClean="0"/>
              <a:t>(C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,C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)</a:t>
            </a:r>
            <a:r>
              <a:rPr lang="en-US" dirty="0" smtClean="0"/>
              <a:t> is high, then with high prob. </a:t>
            </a:r>
            <a:r>
              <a:rPr lang="en-US" b="1" i="1" dirty="0" smtClean="0"/>
              <a:t>h(C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) = h(C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b="1" i="1" dirty="0" err="1" smtClean="0"/>
              <a:t>sim</a:t>
            </a:r>
            <a:r>
              <a:rPr lang="en-US" b="1" i="1" dirty="0" smtClean="0"/>
              <a:t>(C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,C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)</a:t>
            </a:r>
            <a:r>
              <a:rPr lang="en-US" dirty="0" smtClean="0"/>
              <a:t> is low, then with high prob. </a:t>
            </a:r>
            <a:r>
              <a:rPr lang="en-US" b="1" i="1" dirty="0" smtClean="0"/>
              <a:t>h(C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) ≠ h(C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)</a:t>
            </a:r>
          </a:p>
          <a:p>
            <a:pPr lvl="8"/>
            <a:endParaRPr lang="en-US" b="1" dirty="0" smtClean="0">
              <a:solidFill>
                <a:srgbClr val="D60093"/>
              </a:solidFill>
            </a:endParaRPr>
          </a:p>
          <a:p>
            <a:r>
              <a:rPr lang="en-US" b="1" dirty="0" smtClean="0">
                <a:solidFill>
                  <a:srgbClr val="D60093"/>
                </a:solidFill>
              </a:rPr>
              <a:t>Hash docs into buckets. Expect that “most” pairs of near duplicate docs hash into the same bucket!</a:t>
            </a:r>
            <a:endParaRPr lang="en-US" b="1" dirty="0">
              <a:solidFill>
                <a:srgbClr val="D60093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8250-8319-48A7-B295-578641B1A23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381000" y="3733800"/>
            <a:ext cx="8610600" cy="1524000"/>
          </a:xfrm>
          <a:prstGeom prst="roundRect">
            <a:avLst/>
          </a:prstGeom>
          <a:ln w="762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2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Min-Hashing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2578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Goal: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b="1" dirty="0">
                <a:solidFill>
                  <a:srgbClr val="FF0066"/>
                </a:solidFill>
              </a:rPr>
              <a:t>Find a hash function </a:t>
            </a:r>
            <a:r>
              <a:rPr lang="en-US" b="1" i="1" dirty="0">
                <a:solidFill>
                  <a:srgbClr val="FF0066"/>
                </a:solidFill>
              </a:rPr>
              <a:t>h</a:t>
            </a:r>
            <a:r>
              <a:rPr lang="en-US" b="1" i="1" dirty="0" smtClean="0">
                <a:solidFill>
                  <a:srgbClr val="FF0066"/>
                </a:solidFill>
              </a:rPr>
              <a:t>(·)</a:t>
            </a: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b="1" dirty="0">
                <a:solidFill>
                  <a:srgbClr val="FF0066"/>
                </a:solidFill>
              </a:rPr>
              <a:t>such that:</a:t>
            </a:r>
          </a:p>
          <a:p>
            <a:pPr lvl="1"/>
            <a:r>
              <a:rPr lang="en-US" dirty="0"/>
              <a:t>if </a:t>
            </a:r>
            <a:r>
              <a:rPr lang="en-US" b="1" i="1" dirty="0" err="1"/>
              <a:t>sim</a:t>
            </a:r>
            <a:r>
              <a:rPr lang="en-US" b="1" i="1" dirty="0"/>
              <a:t>(C</a:t>
            </a:r>
            <a:r>
              <a:rPr lang="en-US" b="1" i="1" baseline="-25000" dirty="0"/>
              <a:t>1</a:t>
            </a:r>
            <a:r>
              <a:rPr lang="en-US" b="1" i="1" dirty="0"/>
              <a:t>,C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  <a:r>
              <a:rPr lang="en-US" dirty="0"/>
              <a:t> is high, then with high prob. </a:t>
            </a:r>
            <a:r>
              <a:rPr lang="en-US" b="1" i="1" dirty="0"/>
              <a:t>h(C</a:t>
            </a:r>
            <a:r>
              <a:rPr lang="en-US" b="1" i="1" baseline="-25000" dirty="0"/>
              <a:t>1</a:t>
            </a:r>
            <a:r>
              <a:rPr lang="en-US" b="1" i="1" dirty="0"/>
              <a:t>) = h(C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 err="1"/>
              <a:t>sim</a:t>
            </a:r>
            <a:r>
              <a:rPr lang="en-US" b="1" i="1" dirty="0"/>
              <a:t>(C</a:t>
            </a:r>
            <a:r>
              <a:rPr lang="en-US" b="1" i="1" baseline="-25000" dirty="0"/>
              <a:t>1</a:t>
            </a:r>
            <a:r>
              <a:rPr lang="en-US" b="1" i="1" dirty="0"/>
              <a:t>,C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  <a:r>
              <a:rPr lang="en-US" dirty="0"/>
              <a:t> is low, then with high prob. </a:t>
            </a:r>
            <a:r>
              <a:rPr lang="en-US" b="1" i="1" dirty="0"/>
              <a:t>h(C</a:t>
            </a:r>
            <a:r>
              <a:rPr lang="en-US" b="1" i="1" baseline="-25000" dirty="0"/>
              <a:t>1</a:t>
            </a:r>
            <a:r>
              <a:rPr lang="en-US" b="1" i="1" dirty="0"/>
              <a:t>) ≠ h(C</a:t>
            </a:r>
            <a:r>
              <a:rPr lang="en-US" b="1" i="1" baseline="-25000" dirty="0"/>
              <a:t>2</a:t>
            </a:r>
            <a:r>
              <a:rPr lang="en-US" b="1" i="1" dirty="0"/>
              <a:t>)</a:t>
            </a:r>
          </a:p>
          <a:p>
            <a:pPr lvl="8"/>
            <a:endParaRPr lang="en-US" b="1" dirty="0" smtClean="0">
              <a:solidFill>
                <a:srgbClr val="D60093"/>
              </a:solidFill>
            </a:endParaRPr>
          </a:p>
          <a:p>
            <a:r>
              <a:rPr lang="en-US" b="1" dirty="0" smtClean="0">
                <a:solidFill>
                  <a:srgbClr val="D60093"/>
                </a:solidFill>
              </a:rPr>
              <a:t>Clearly, the hash function depends on </a:t>
            </a:r>
            <a:br>
              <a:rPr lang="en-US" b="1" dirty="0" smtClean="0">
                <a:solidFill>
                  <a:srgbClr val="D60093"/>
                </a:solidFill>
              </a:rPr>
            </a:br>
            <a:r>
              <a:rPr lang="en-US" b="1" dirty="0" smtClean="0">
                <a:solidFill>
                  <a:srgbClr val="D60093"/>
                </a:solidFill>
              </a:rPr>
              <a:t>the similarity metric:</a:t>
            </a:r>
          </a:p>
          <a:p>
            <a:pPr lvl="1"/>
            <a:r>
              <a:rPr lang="en-US" dirty="0" smtClean="0"/>
              <a:t>Not all similarity metrics have a suitable </a:t>
            </a:r>
            <a:br>
              <a:rPr lang="en-US" dirty="0" smtClean="0"/>
            </a:br>
            <a:r>
              <a:rPr lang="en-US" dirty="0" smtClean="0"/>
              <a:t>hash function</a:t>
            </a:r>
          </a:p>
          <a:p>
            <a:r>
              <a:rPr lang="en-US" b="1" dirty="0"/>
              <a:t>There is a suitable hash function for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 err="1" smtClean="0"/>
              <a:t>Jaccard</a:t>
            </a:r>
            <a:r>
              <a:rPr lang="en-US" b="1" dirty="0" smtClean="0"/>
              <a:t> </a:t>
            </a:r>
            <a:r>
              <a:rPr lang="en-US" b="1" dirty="0"/>
              <a:t>similarity</a:t>
            </a:r>
            <a:r>
              <a:rPr lang="en-US" b="1" dirty="0" smtClean="0"/>
              <a:t>: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It is called </a:t>
            </a:r>
            <a:r>
              <a:rPr lang="en-US" b="1" dirty="0" smtClean="0">
                <a:solidFill>
                  <a:srgbClr val="D60093"/>
                </a:solidFill>
              </a:rPr>
              <a:t>Min-Hashing</a:t>
            </a:r>
            <a:r>
              <a:rPr lang="en-US" dirty="0" smtClean="0">
                <a:solidFill>
                  <a:srgbClr val="D60093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01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8DEC-E51D-40AD-8624-2F07CB8C5484}" type="slidenum">
              <a:rPr lang="en-US"/>
              <a:pPr/>
              <a:t>22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Min-Hashing</a:t>
            </a:r>
            <a:endParaRPr lang="en-US" i="1" dirty="0">
              <a:solidFill>
                <a:srgbClr val="FF0066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Imagine the rows </a:t>
            </a:r>
            <a:r>
              <a:rPr lang="en-US" dirty="0" smtClean="0"/>
              <a:t>of the </a:t>
            </a:r>
            <a:r>
              <a:rPr lang="en-US" dirty="0" err="1" smtClean="0"/>
              <a:t>boolean</a:t>
            </a:r>
            <a:r>
              <a:rPr lang="en-US" dirty="0" smtClean="0"/>
              <a:t> matrix permuted under </a:t>
            </a:r>
            <a:r>
              <a:rPr lang="en-US" b="1" dirty="0" smtClean="0">
                <a:solidFill>
                  <a:srgbClr val="FF0066"/>
                </a:solidFill>
              </a:rPr>
              <a:t>random permutation </a:t>
            </a:r>
            <a:r>
              <a:rPr lang="en-US" b="1" i="1" dirty="0" smtClean="0">
                <a:sym typeface="Symbol"/>
              </a:rPr>
              <a:t></a:t>
            </a:r>
            <a:endParaRPr lang="en-US" b="1" i="1" dirty="0" smtClean="0"/>
          </a:p>
          <a:p>
            <a:pPr lvl="8"/>
            <a:endParaRPr lang="en-US" dirty="0"/>
          </a:p>
          <a:p>
            <a:r>
              <a:rPr lang="en-US" dirty="0"/>
              <a:t>Define </a:t>
            </a:r>
            <a:r>
              <a:rPr lang="en-US" dirty="0" smtClean="0"/>
              <a:t>a </a:t>
            </a:r>
            <a:r>
              <a:rPr lang="en-US" b="1" dirty="0" smtClean="0">
                <a:solidFill>
                  <a:srgbClr val="D60093"/>
                </a:solidFill>
              </a:rPr>
              <a:t>“hash</a:t>
            </a:r>
            <a:r>
              <a:rPr lang="en-US" b="1" dirty="0">
                <a:solidFill>
                  <a:srgbClr val="D60093"/>
                </a:solidFill>
              </a:rPr>
              <a:t>” function </a:t>
            </a:r>
            <a:r>
              <a:rPr lang="en-US" b="1" i="1" dirty="0" smtClean="0">
                <a:solidFill>
                  <a:srgbClr val="D60093"/>
                </a:solidFill>
              </a:rPr>
              <a:t>h</a:t>
            </a:r>
            <a:r>
              <a:rPr lang="en-US" b="1" i="1" baseline="-25000" dirty="0" smtClean="0">
                <a:solidFill>
                  <a:srgbClr val="D60093"/>
                </a:solidFill>
                <a:sym typeface="Symbol"/>
              </a:rPr>
              <a:t></a:t>
            </a:r>
            <a:r>
              <a:rPr lang="en-US" b="1" i="1" dirty="0" smtClean="0">
                <a:solidFill>
                  <a:srgbClr val="D60093"/>
                </a:solidFill>
              </a:rPr>
              <a:t>(C)</a:t>
            </a:r>
            <a:r>
              <a:rPr lang="en-US" b="1" dirty="0" smtClean="0">
                <a:solidFill>
                  <a:srgbClr val="D60093"/>
                </a:solidFill>
              </a:rPr>
              <a:t> </a:t>
            </a:r>
            <a:r>
              <a:rPr lang="en-US" dirty="0"/>
              <a:t>= the </a:t>
            </a:r>
            <a:r>
              <a:rPr lang="en-US" dirty="0" smtClean="0"/>
              <a:t>index of </a:t>
            </a:r>
            <a:r>
              <a:rPr lang="en-US" dirty="0"/>
              <a:t>the </a:t>
            </a:r>
            <a:r>
              <a:rPr lang="en-US" b="1" dirty="0"/>
              <a:t>first</a:t>
            </a:r>
            <a:r>
              <a:rPr lang="en-US" dirty="0"/>
              <a:t> (in the permuted </a:t>
            </a:r>
            <a:r>
              <a:rPr lang="en-US" dirty="0" smtClean="0"/>
              <a:t>order </a:t>
            </a:r>
            <a:r>
              <a:rPr lang="en-US" b="1" dirty="0" smtClean="0">
                <a:sym typeface="Symbol"/>
              </a:rPr>
              <a:t></a:t>
            </a:r>
            <a:r>
              <a:rPr lang="en-US" dirty="0" smtClean="0"/>
              <a:t>) </a:t>
            </a:r>
            <a:r>
              <a:rPr lang="en-US" dirty="0"/>
              <a:t>row in which column </a:t>
            </a:r>
            <a:r>
              <a:rPr lang="en-US" b="1" i="1" dirty="0"/>
              <a:t>C</a:t>
            </a:r>
            <a:r>
              <a:rPr lang="en-US" dirty="0"/>
              <a:t> </a:t>
            </a:r>
            <a:r>
              <a:rPr lang="en-US" dirty="0" smtClean="0"/>
              <a:t>has value </a:t>
            </a:r>
            <a:r>
              <a:rPr lang="en-US" b="1" dirty="0" smtClean="0"/>
              <a:t>1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		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  <a:sym typeface="Symbol"/>
              </a:rPr>
              <a:t>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(C) = min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smtClean="0">
                <a:latin typeface="Arial" pitchFamily="34" charset="0"/>
                <a:cs typeface="Arial" pitchFamily="34" charset="0"/>
                <a:sym typeface="Symbol"/>
              </a:rPr>
              <a:t>(C)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 lvl="8"/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Use several (e.g., 100) independent hash functions (that is, permutations) to create a signature of a column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6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09-4CE6-4193-95F1-CD06F119D867}" type="slidenum">
              <a:rPr lang="en-US"/>
              <a:pPr/>
              <a:t>23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Min-Hashing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Pick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random permutation </a:t>
            </a:r>
            <a:r>
              <a:rPr lang="en-US" dirty="0" smtClean="0"/>
              <a:t>of the rows (the universe U).</a:t>
            </a:r>
            <a:endParaRPr lang="en-US" dirty="0"/>
          </a:p>
          <a:p>
            <a:r>
              <a:rPr lang="en-US" dirty="0"/>
              <a:t>Define “</a:t>
            </a:r>
            <a:r>
              <a:rPr lang="en-US" dirty="0">
                <a:solidFill>
                  <a:srgbClr val="FF0000"/>
                </a:solidFill>
              </a:rPr>
              <a:t>hash</a:t>
            </a:r>
            <a:r>
              <a:rPr lang="en-US" dirty="0"/>
              <a:t>” function </a:t>
            </a:r>
            <a:r>
              <a:rPr lang="en-US" dirty="0" smtClean="0"/>
              <a:t>for 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index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row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the permuted order</a:t>
            </a:r>
            <a:r>
              <a:rPr lang="en-US" dirty="0"/>
              <a:t>) in which </a:t>
            </a:r>
            <a:r>
              <a:rPr lang="en-US" dirty="0" smtClean="0"/>
              <a:t>column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has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index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of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element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permuted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0070C0"/>
                </a:solidFill>
              </a:rPr>
              <a:t>k </a:t>
            </a:r>
            <a:r>
              <a:rPr lang="en-US" dirty="0" smtClean="0"/>
              <a:t>(e.g</a:t>
            </a:r>
            <a:r>
              <a:rPr lang="en-US" dirty="0"/>
              <a:t>., </a:t>
            </a:r>
            <a:r>
              <a:rPr lang="en-US" dirty="0" smtClean="0"/>
              <a:t>k = 100</a:t>
            </a:r>
            <a:r>
              <a:rPr lang="en-US" dirty="0"/>
              <a:t>) independent </a:t>
            </a:r>
            <a:r>
              <a:rPr lang="en-US" dirty="0" smtClean="0"/>
              <a:t>random permutations to </a:t>
            </a:r>
            <a:r>
              <a:rPr lang="en-US" dirty="0"/>
              <a:t>create a signature.</a:t>
            </a:r>
          </a:p>
        </p:txBody>
      </p:sp>
    </p:spTree>
    <p:extLst>
      <p:ext uri="{BB962C8B-B14F-4D97-AF65-F5344CB8AC3E}">
        <p14:creationId xmlns:p14="http://schemas.microsoft.com/office/powerpoint/2010/main" val="15957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233105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980920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7182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183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08115"/>
              </p:ext>
            </p:extLst>
          </p:nvPr>
        </p:nvGraphicFramePr>
        <p:xfrm>
          <a:off x="5257798" y="2286000"/>
          <a:ext cx="2667002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24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24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24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45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982811"/>
              </p:ext>
            </p:extLst>
          </p:nvPr>
        </p:nvGraphicFramePr>
        <p:xfrm>
          <a:off x="60960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33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892692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162554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8206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207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504357"/>
              </p:ext>
            </p:extLst>
          </p:nvPr>
        </p:nvGraphicFramePr>
        <p:xfrm>
          <a:off x="5410200" y="2286000"/>
          <a:ext cx="266699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24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4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51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132427"/>
              </p:ext>
            </p:extLst>
          </p:nvPr>
        </p:nvGraphicFramePr>
        <p:xfrm>
          <a:off x="62484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62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541032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23116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9230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231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786783"/>
              </p:ext>
            </p:extLst>
          </p:nvPr>
        </p:nvGraphicFramePr>
        <p:xfrm>
          <a:off x="5410200" y="2286000"/>
          <a:ext cx="266699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24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4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51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76060"/>
              </p:ext>
            </p:extLst>
          </p:nvPr>
        </p:nvGraphicFramePr>
        <p:xfrm>
          <a:off x="6248400" y="534416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10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342018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28886"/>
              </p:ext>
            </p:extLst>
          </p:nvPr>
        </p:nvGraphicFramePr>
        <p:xfrm>
          <a:off x="3886196" y="2920682"/>
          <a:ext cx="243840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66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19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719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06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95600" y="3200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solidFill>
                  <a:srgbClr val="2D2DB9"/>
                </a:solidFill>
              </a:rPr>
              <a:t>≈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4057" y="4656147"/>
            <a:ext cx="53044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Sig(S) </a:t>
            </a:r>
            <a:r>
              <a:rPr lang="en-US" sz="2400" dirty="0" smtClean="0"/>
              <a:t>= vector of hash values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Sig(S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 = [2,1,1]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</a:t>
            </a:r>
            <a:r>
              <a:rPr lang="en-US" sz="2400" dirty="0" err="1" smtClean="0">
                <a:solidFill>
                  <a:srgbClr val="0070C0"/>
                </a:solidFill>
              </a:rPr>
              <a:t>S,i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r>
              <a:rPr lang="en-US" sz="2400" dirty="0" smtClean="0"/>
              <a:t> = value of the i-</a:t>
            </a:r>
            <a:r>
              <a:rPr lang="en-US" sz="2400" dirty="0" err="1" smtClean="0"/>
              <a:t>th</a:t>
            </a:r>
            <a:r>
              <a:rPr lang="en-US" sz="2400" dirty="0" smtClean="0"/>
              <a:t> hash function for set 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sz="20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,3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 = 1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3500" y="2283767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70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EA28-8777-47BB-A7A8-90CEC05016F2}" type="slidenum">
              <a:rPr lang="en-US"/>
              <a:pPr/>
              <a:t>28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 smtClean="0"/>
              <a:t>Hash function </a:t>
            </a:r>
            <a:r>
              <a:rPr lang="en-US" dirty="0"/>
              <a:t>Property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000" dirty="0" err="1" smtClean="0">
                <a:solidFill>
                  <a:srgbClr val="0070C0"/>
                </a:solidFill>
              </a:rPr>
              <a:t>Pr</a:t>
            </a:r>
            <a:r>
              <a:rPr lang="en-US" sz="3000" dirty="0" smtClean="0">
                <a:solidFill>
                  <a:srgbClr val="0070C0"/>
                </a:solidFill>
              </a:rPr>
              <a:t>(h(S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) = 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)) = </a:t>
            </a:r>
            <a:r>
              <a:rPr lang="en-US" sz="3000" dirty="0" err="1" smtClean="0">
                <a:solidFill>
                  <a:srgbClr val="0070C0"/>
                </a:solidFill>
              </a:rPr>
              <a:t>Sim</a:t>
            </a:r>
            <a:r>
              <a:rPr lang="en-US" sz="3000" dirty="0" smtClean="0">
                <a:solidFill>
                  <a:srgbClr val="0070C0"/>
                </a:solidFill>
              </a:rPr>
              <a:t>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,S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</a:t>
            </a:r>
          </a:p>
          <a:p>
            <a:endParaRPr lang="en-US" sz="3000" dirty="0" smtClean="0"/>
          </a:p>
          <a:p>
            <a:r>
              <a:rPr lang="en-US" dirty="0"/>
              <a:t>w</a:t>
            </a:r>
            <a:r>
              <a:rPr lang="en-US" dirty="0" smtClean="0"/>
              <a:t>here the probability is over all choices of  permutations. </a:t>
            </a:r>
          </a:p>
          <a:p>
            <a:endParaRPr lang="en-US" dirty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first row where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one of the two sets has value 1</a:t>
            </a:r>
            <a:r>
              <a:rPr lang="en-US" dirty="0" smtClean="0"/>
              <a:t> belongs to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Recall that union contains rows with at least one 1.</a:t>
            </a:r>
          </a:p>
          <a:p>
            <a:pPr lvl="1"/>
            <a:r>
              <a:rPr lang="en-US" dirty="0" smtClean="0"/>
              <a:t>We have equality if </a:t>
            </a:r>
            <a:r>
              <a:rPr lang="en-US" dirty="0" smtClean="0">
                <a:solidFill>
                  <a:srgbClr val="0070C0"/>
                </a:solidFill>
              </a:rPr>
              <a:t>both sets have value 1</a:t>
            </a:r>
            <a:r>
              <a:rPr lang="en-US" dirty="0" smtClean="0"/>
              <a:t>, and this row belongs to the </a:t>
            </a:r>
            <a:r>
              <a:rPr lang="en-US" dirty="0" smtClean="0">
                <a:solidFill>
                  <a:srgbClr val="0070C0"/>
                </a:solidFill>
              </a:rPr>
              <a:t>intersection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51145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466813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9694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Rows C,D could be anywhere they do not affect the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duplicate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near-duplicate</a:t>
            </a:r>
            <a:r>
              <a:rPr lang="en-US" dirty="0" smtClean="0"/>
              <a:t> documents from a web crawl.</a:t>
            </a:r>
          </a:p>
          <a:p>
            <a:endParaRPr lang="en-US" dirty="0" smtClean="0"/>
          </a:p>
          <a:p>
            <a:r>
              <a:rPr lang="en-US" dirty="0" smtClean="0"/>
              <a:t>If we wanted exact duplicates we could do this by hashing</a:t>
            </a:r>
          </a:p>
          <a:p>
            <a:pPr lvl="1"/>
            <a:r>
              <a:rPr lang="en-US" dirty="0" smtClean="0"/>
              <a:t>We will see how to adapt this technique for </a:t>
            </a:r>
            <a:r>
              <a:rPr lang="en-US" dirty="0" smtClean="0">
                <a:solidFill>
                  <a:srgbClr val="0070C0"/>
                </a:solidFill>
              </a:rPr>
              <a:t>near duplicate </a:t>
            </a:r>
            <a:r>
              <a:rPr lang="en-US" dirty="0" smtClean="0"/>
              <a:t>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575812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690493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05603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* rows belong to the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3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C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28246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79850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74189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question is what is the value of the </a:t>
            </a:r>
            <a:r>
              <a:rPr lang="en-US" b="1" dirty="0" smtClean="0">
                <a:solidFill>
                  <a:srgbClr val="EF8511"/>
                </a:solidFill>
              </a:rPr>
              <a:t>first * </a:t>
            </a:r>
            <a:r>
              <a:rPr lang="en-US" dirty="0" smtClean="0"/>
              <a:t>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24153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20900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26923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belongs to the intersection then </a:t>
            </a:r>
            <a:r>
              <a:rPr lang="en-US" dirty="0" smtClean="0">
                <a:solidFill>
                  <a:srgbClr val="0070C0"/>
                </a:solidFill>
              </a:rPr>
              <a:t>h(X) = h(Y)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1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16541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19757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093032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Every element of the union is equally likely to be the </a:t>
                </a:r>
                <a:r>
                  <a:rPr lang="en-US" b="1" dirty="0" smtClean="0">
                    <a:solidFill>
                      <a:srgbClr val="EF8511"/>
                    </a:solidFill>
                  </a:rPr>
                  <a:t>* </a:t>
                </a:r>
                <a:r>
                  <a:rPr lang="en-US" dirty="0" smtClean="0"/>
                  <a:t>element</a:t>
                </a:r>
              </a:p>
              <a:p>
                <a:pPr algn="r"/>
                <a:r>
                  <a:rPr lang="en-US" dirty="0" err="1" smtClean="0">
                    <a:solidFill>
                      <a:srgbClr val="0070C0"/>
                    </a:solidFill>
                  </a:rPr>
                  <a:t>Pr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(h(X) </a:t>
                </a:r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h(Y))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err="1" smtClean="0">
                    <a:solidFill>
                      <a:srgbClr val="0070C0"/>
                    </a:solidFill>
                  </a:rPr>
                  <a:t>Sim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(X,Y)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blipFill rotWithShape="1">
                <a:blip r:embed="rId2"/>
                <a:stretch>
                  <a:fillRect l="-1161" t="-2128" r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7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5105400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 similarity is preserved</a:t>
            </a:r>
          </a:p>
          <a:p>
            <a:r>
              <a:rPr lang="en-US" dirty="0" smtClean="0"/>
              <a:t>High similarity is well approximated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2C6-9F93-4CF8-92DD-ECD2B448469D}" type="slidenum">
              <a:rPr lang="en-US"/>
              <a:pPr/>
              <a:t>34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Similarity for Signatures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similarity of signatures 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fraction of the hash functions </a:t>
            </a:r>
            <a:r>
              <a:rPr lang="en-US" dirty="0" smtClean="0"/>
              <a:t>in which they agree.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With multiple signatures we get a good approximation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821147"/>
              </p:ext>
            </p:extLst>
          </p:nvPr>
        </p:nvGraphicFramePr>
        <p:xfrm>
          <a:off x="762000" y="2667000"/>
          <a:ext cx="2362200" cy="2966720"/>
        </p:xfrm>
        <a:graphic>
          <a:graphicData uri="http://schemas.openxmlformats.org/drawingml/2006/table">
            <a:tbl>
              <a:tblPr firstRow="1" bandRow="1"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65981"/>
              </p:ext>
            </p:extLst>
          </p:nvPr>
        </p:nvGraphicFramePr>
        <p:xfrm>
          <a:off x="3733800" y="3241675"/>
          <a:ext cx="1905000" cy="1483360"/>
        </p:xfrm>
        <a:graphic>
          <a:graphicData uri="http://schemas.openxmlformats.org/drawingml/2006/table">
            <a:tbl>
              <a:tblPr firstRow="1" bandRow="1"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95600" y="3581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</a:rPr>
              <a:t>≈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87379"/>
              </p:ext>
            </p:extLst>
          </p:nvPr>
        </p:nvGraphicFramePr>
        <p:xfrm>
          <a:off x="6096000" y="2745422"/>
          <a:ext cx="2819401" cy="2595880"/>
        </p:xfrm>
        <a:graphic>
          <a:graphicData uri="http://schemas.openxmlformats.org/drawingml/2006/table">
            <a:tbl>
              <a:tblPr firstRow="1" bandRow="1"/>
              <a:tblGrid>
                <a:gridCol w="1057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Sig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1/7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2745432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76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it now feasible?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Assume a billion rows</a:t>
            </a:r>
          </a:p>
          <a:p>
            <a:pPr eaLnBrk="1" hangingPunct="1"/>
            <a:r>
              <a:rPr lang="en-US" dirty="0" smtClean="0"/>
              <a:t>Hard to pick a random permutation of 1…billion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Even representing a random permutation requires 1 billion entries!!!</a:t>
            </a:r>
          </a:p>
          <a:p>
            <a:pPr eaLnBrk="1" hangingPunct="1"/>
            <a:r>
              <a:rPr lang="en-US" dirty="0" smtClean="0"/>
              <a:t>How about accessing rows in permuted order?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4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more 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Instead of permuting the rows we will apply a </a:t>
            </a:r>
            <a:r>
              <a:rPr lang="en-US" dirty="0" smtClean="0">
                <a:solidFill>
                  <a:srgbClr val="0070C0"/>
                </a:solidFill>
              </a:rPr>
              <a:t>hash function</a:t>
            </a:r>
            <a:r>
              <a:rPr lang="en-US" dirty="0" smtClean="0"/>
              <a:t> that maps the rows to a new (possibly larger) space</a:t>
            </a:r>
          </a:p>
          <a:p>
            <a:pPr lvl="1"/>
            <a:r>
              <a:rPr lang="en-US" dirty="0" smtClean="0"/>
              <a:t>The value of the hash function is the position of the row in the new order (permutation).</a:t>
            </a:r>
          </a:p>
          <a:p>
            <a:pPr lvl="1"/>
            <a:r>
              <a:rPr lang="en-US" dirty="0" smtClean="0"/>
              <a:t>Each set is represented by the smallest hash value among the elements in the set</a:t>
            </a:r>
          </a:p>
          <a:p>
            <a:pPr lvl="1"/>
            <a:endParaRPr lang="en-US" dirty="0"/>
          </a:p>
          <a:p>
            <a:r>
              <a:rPr lang="en-US" dirty="0" smtClean="0"/>
              <a:t>The space of the hash functions should be such that if we select one at random each element (row) has equal probability to have the smallest value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Min-wise independent </a:t>
            </a:r>
            <a:r>
              <a:rPr lang="en-US" dirty="0" smtClean="0"/>
              <a:t>hash functions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Algorithm – One set, one hash function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52400" y="1554701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Computing </a:t>
            </a:r>
            <a:r>
              <a:rPr lang="en-US" b="1" dirty="0" smtClean="0">
                <a:solidFill>
                  <a:srgbClr val="FF0000"/>
                </a:solidFill>
              </a:rPr>
              <a:t>Sig(</a:t>
            </a:r>
            <a:r>
              <a:rPr lang="en-US" b="1" dirty="0" err="1" smtClean="0">
                <a:solidFill>
                  <a:srgbClr val="FF0000"/>
                </a:solidFill>
              </a:rPr>
              <a:t>S,i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dirty="0"/>
              <a:t>for a single column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dirty="0"/>
              <a:t> and single hash function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</a:p>
          <a:p>
            <a:pPr marL="0" indent="0" eaLnBrk="1" hangingPunct="1">
              <a:buNone/>
              <a:defRPr/>
            </a:pP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 smtClean="0"/>
              <a:t>for</a:t>
            </a:r>
            <a:r>
              <a:rPr lang="en-US" dirty="0" smtClean="0"/>
              <a:t> each row </a:t>
            </a:r>
            <a:r>
              <a:rPr lang="en-US" b="1" dirty="0" smtClean="0">
                <a:solidFill>
                  <a:srgbClr val="0070C0"/>
                </a:solidFill>
              </a:rPr>
              <a:t>r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     compute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)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 if </a:t>
            </a:r>
            <a:r>
              <a:rPr lang="en-US" dirty="0" smtClean="0"/>
              <a:t>column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/>
              <a:t> </a:t>
            </a:r>
            <a:r>
              <a:rPr lang="en-US" dirty="0"/>
              <a:t>that</a:t>
            </a:r>
            <a:r>
              <a:rPr lang="en-US" b="1" dirty="0"/>
              <a:t> </a:t>
            </a:r>
            <a:r>
              <a:rPr lang="en-US" dirty="0" smtClean="0"/>
              <a:t>has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in row 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) </a:t>
            </a:r>
            <a:r>
              <a:rPr lang="en-US" dirty="0" smtClean="0"/>
              <a:t>is a smaller value than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 </a:t>
            </a:r>
            <a:r>
              <a:rPr lang="en-US" b="1" dirty="0" smtClean="0"/>
              <a:t>then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=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0" y="5638800"/>
            <a:ext cx="9144000" cy="1200329"/>
          </a:xfrm>
          <a:prstGeom prst="rect">
            <a:avLst/>
          </a:prstGeom>
          <a:solidFill>
            <a:srgbClr val="0DDEE3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Sig(</a:t>
            </a:r>
            <a:r>
              <a:rPr lang="en-US" sz="2400" b="1" dirty="0" err="1" smtClean="0">
                <a:solidFill>
                  <a:srgbClr val="C00000"/>
                </a:solidFill>
              </a:rPr>
              <a:t>S,i</a:t>
            </a:r>
            <a:r>
              <a:rPr lang="en-US" sz="2400" b="1" dirty="0" smtClean="0">
                <a:solidFill>
                  <a:srgbClr val="C00000"/>
                </a:solidFill>
              </a:rPr>
              <a:t>) </a:t>
            </a:r>
            <a:r>
              <a:rPr lang="en-US" sz="2400" dirty="0"/>
              <a:t>will become the smallest value of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</a:t>
            </a:r>
            <a:r>
              <a:rPr lang="en-US" sz="2400" dirty="0" smtClean="0"/>
              <a:t>among all rows (shingles) for </a:t>
            </a:r>
            <a:r>
              <a:rPr lang="en-US" sz="2400" dirty="0"/>
              <a:t>which column </a:t>
            </a:r>
            <a:r>
              <a:rPr lang="en-US" sz="2400" b="1" dirty="0">
                <a:solidFill>
                  <a:srgbClr val="C00000"/>
                </a:solidFill>
              </a:rPr>
              <a:t>S</a:t>
            </a:r>
            <a:r>
              <a:rPr lang="en-US" sz="2400" dirty="0" smtClean="0"/>
              <a:t> </a:t>
            </a:r>
            <a:r>
              <a:rPr lang="en-US" sz="2400" dirty="0"/>
              <a:t>has </a:t>
            </a:r>
            <a:r>
              <a:rPr lang="en-US" sz="2400" dirty="0" smtClean="0"/>
              <a:t>value </a:t>
            </a:r>
            <a:r>
              <a:rPr lang="en-US" sz="2400" b="1" dirty="0" smtClean="0">
                <a:solidFill>
                  <a:srgbClr val="C00000"/>
                </a:solidFill>
              </a:rPr>
              <a:t>1 </a:t>
            </a:r>
            <a:r>
              <a:rPr lang="en-US" sz="2400" dirty="0"/>
              <a:t>(shingle belongs in S)</a:t>
            </a:r>
            <a:r>
              <a:rPr lang="en-US" sz="2400" i="1" dirty="0" smtClean="0"/>
              <a:t>; </a:t>
            </a:r>
            <a:r>
              <a:rPr lang="en-US" sz="2400" i="1" dirty="0"/>
              <a:t>i</a:t>
            </a:r>
            <a:r>
              <a:rPr lang="en-US" sz="2400" dirty="0"/>
              <a:t>.e.,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 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gives </a:t>
            </a:r>
            <a:r>
              <a:rPr lang="en-US" sz="2400" dirty="0" smtClean="0"/>
              <a:t>the min index for the</a:t>
            </a:r>
            <a:r>
              <a:rPr lang="en-US" sz="2400" i="1" dirty="0" smtClean="0"/>
              <a:t> </a:t>
            </a:r>
            <a:r>
              <a:rPr lang="en-US" sz="2400" b="1" dirty="0">
                <a:solidFill>
                  <a:srgbClr val="C00000"/>
                </a:solidFill>
              </a:rPr>
              <a:t>i-</a:t>
            </a:r>
            <a:r>
              <a:rPr lang="en-US" sz="2400" dirty="0" err="1"/>
              <a:t>th</a:t>
            </a:r>
            <a:r>
              <a:rPr lang="en-US" sz="2400" dirty="0"/>
              <a:t> permutation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2685365"/>
            <a:ext cx="388619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only the rows (shingles) that appear in the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61857" y="3569732"/>
            <a:ext cx="4191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= index of </a:t>
            </a:r>
            <a:r>
              <a:rPr lang="en-US" dirty="0" smtClean="0"/>
              <a:t>row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permutation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28757" y="4138068"/>
            <a:ext cx="221524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contains row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61857" y="5105400"/>
            <a:ext cx="41148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Find the row </a:t>
            </a:r>
            <a:r>
              <a:rPr lang="en-US" dirty="0" smtClean="0">
                <a:solidFill>
                  <a:srgbClr val="0070C0"/>
                </a:solidFill>
              </a:rPr>
              <a:t>r </a:t>
            </a:r>
            <a:r>
              <a:rPr lang="en-US" dirty="0" smtClean="0"/>
              <a:t>with minimum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pick a </a:t>
            </a: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random hash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function h(x)?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Universal hashing:</a:t>
            </a:r>
          </a:p>
          <a:p>
            <a:r>
              <a:rPr lang="en-US" sz="2400" i="1" dirty="0" err="1">
                <a:latin typeface="Arial" pitchFamily="34" charset="0"/>
                <a:cs typeface="Arial" pitchFamily="34" charset="0"/>
              </a:rPr>
              <a:t>h</a:t>
            </a:r>
            <a:r>
              <a:rPr lang="en-US" sz="2400" i="1" baseline="-250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(x)=((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a·x+b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) mod p)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mod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N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where:</a:t>
            </a: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… random integers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p … prime number (p &gt; N)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3403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114800"/>
            <a:ext cx="6858000" cy="609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3048000"/>
            <a:ext cx="5007429" cy="609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Algorithm – All sets,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dirty="0" smtClean="0"/>
              <a:t> hash functions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52400" y="1554701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Pick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k=100</a:t>
            </a:r>
            <a:r>
              <a:rPr lang="en-US" dirty="0" smtClean="0"/>
              <a:t> hash functions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,…,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609600" indent="-609600">
              <a:buFont typeface="Monotype Sorts" pitchFamily="2" charset="2"/>
              <a:buNone/>
              <a:defRPr/>
            </a:pPr>
            <a:endParaRPr lang="en-US" b="1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 smtClean="0"/>
              <a:t>for</a:t>
            </a:r>
            <a:r>
              <a:rPr lang="en-US" dirty="0" smtClean="0"/>
              <a:t> each row </a:t>
            </a:r>
            <a:r>
              <a:rPr lang="en-US" b="1" dirty="0" smtClean="0">
                <a:solidFill>
                  <a:srgbClr val="0070C0"/>
                </a:solidFill>
              </a:rPr>
              <a:t>r </a:t>
            </a:r>
            <a:endParaRPr lang="en-US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for</a:t>
            </a:r>
            <a:r>
              <a:rPr lang="en-US" dirty="0" smtClean="0"/>
              <a:t> </a:t>
            </a:r>
            <a:r>
              <a:rPr lang="en-US" dirty="0"/>
              <a:t>each hash function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/>
              <a:t> </a:t>
            </a:r>
            <a:endParaRPr lang="en-US" b="1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compute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)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 for</a:t>
            </a:r>
            <a:r>
              <a:rPr lang="en-US" dirty="0" smtClean="0"/>
              <a:t> each column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/>
              <a:t> </a:t>
            </a:r>
            <a:r>
              <a:rPr lang="en-US" dirty="0"/>
              <a:t>that</a:t>
            </a:r>
            <a:r>
              <a:rPr lang="en-US" b="1" dirty="0"/>
              <a:t> </a:t>
            </a:r>
            <a:r>
              <a:rPr lang="en-US" dirty="0" smtClean="0"/>
              <a:t>has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in row 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) </a:t>
            </a:r>
            <a:r>
              <a:rPr lang="en-US" dirty="0" smtClean="0"/>
              <a:t>is a smaller value than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 </a:t>
            </a:r>
            <a:r>
              <a:rPr lang="en-US" b="1" dirty="0" smtClean="0"/>
              <a:t>then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=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257800" y="2049920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this means selecting the hash function parameters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3745468"/>
            <a:ext cx="391885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Compute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 smtClean="0"/>
              <a:t>only once for all 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67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3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Measures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419600"/>
          </a:xfrm>
        </p:spPr>
        <p:txBody>
          <a:bodyPr>
            <a:normAutofit fontScale="92500" lnSpcReduction="10000"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b="1" dirty="0" smtClean="0">
                <a:solidFill>
                  <a:srgbClr val="D60093"/>
                </a:solidFill>
              </a:rPr>
              <a:t>Goal:</a:t>
            </a:r>
            <a:r>
              <a:rPr lang="en-US" sz="3200" b="1" dirty="0" smtClean="0">
                <a:solidFill>
                  <a:srgbClr val="0000FF"/>
                </a:solidFill>
              </a:rPr>
              <a:t> Find </a:t>
            </a:r>
            <a:r>
              <a:rPr lang="en-US" sz="3200" b="1" dirty="0">
                <a:solidFill>
                  <a:srgbClr val="0000FF"/>
                </a:solidFill>
              </a:rPr>
              <a:t>near-neighbors in </a:t>
            </a:r>
            <a:r>
              <a:rPr lang="en-US" sz="3200" b="1" dirty="0" smtClean="0">
                <a:solidFill>
                  <a:srgbClr val="0000FF"/>
                </a:solidFill>
              </a:rPr>
              <a:t>high-dim. </a:t>
            </a:r>
            <a:r>
              <a:rPr lang="en-US" sz="3200" b="1" dirty="0">
                <a:solidFill>
                  <a:srgbClr val="0000FF"/>
                </a:solidFill>
              </a:rPr>
              <a:t>space</a:t>
            </a:r>
          </a:p>
          <a:p>
            <a:pPr lvl="1"/>
            <a:r>
              <a:rPr lang="en-US" dirty="0" smtClean="0"/>
              <a:t>We formally define “near neighbors” as points that are a “small distance” apart</a:t>
            </a:r>
          </a:p>
          <a:p>
            <a:r>
              <a:rPr lang="en-US" dirty="0" smtClean="0"/>
              <a:t>For each application, we first need to define what “</a:t>
            </a:r>
            <a:r>
              <a:rPr lang="en-US" b="1" dirty="0" smtClean="0"/>
              <a:t>distance</a:t>
            </a:r>
            <a:r>
              <a:rPr lang="en-US" dirty="0" smtClean="0"/>
              <a:t>” means</a:t>
            </a:r>
          </a:p>
          <a:p>
            <a:r>
              <a:rPr lang="en-US" b="1" dirty="0" smtClean="0">
                <a:solidFill>
                  <a:srgbClr val="D60093"/>
                </a:solidFill>
              </a:rPr>
              <a:t>Today: </a:t>
            </a:r>
            <a:r>
              <a:rPr lang="en-US" b="1" dirty="0" err="1" smtClean="0">
                <a:solidFill>
                  <a:srgbClr val="0000FF"/>
                </a:solidFill>
              </a:rPr>
              <a:t>Jaccard</a:t>
            </a:r>
            <a:r>
              <a:rPr lang="en-US" b="1" dirty="0" smtClean="0">
                <a:solidFill>
                  <a:srgbClr val="0000FF"/>
                </a:solidFill>
              </a:rPr>
              <a:t> distance/similarity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err="1">
                <a:solidFill>
                  <a:srgbClr val="FF0066"/>
                </a:solidFill>
              </a:rPr>
              <a:t>Jaccard</a:t>
            </a:r>
            <a:r>
              <a:rPr lang="en-US" b="1" dirty="0">
                <a:solidFill>
                  <a:srgbClr val="FF0066"/>
                </a:solidFill>
              </a:rPr>
              <a:t> s</a:t>
            </a:r>
            <a:r>
              <a:rPr lang="en-US" b="1" dirty="0" smtClean="0">
                <a:solidFill>
                  <a:srgbClr val="FF0066"/>
                </a:solidFill>
              </a:rPr>
              <a:t>imilarity</a:t>
            </a:r>
            <a:r>
              <a:rPr lang="en-US" i="1" dirty="0" smtClean="0">
                <a:solidFill>
                  <a:srgbClr val="FF0066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/>
              <a:t>two </a:t>
            </a:r>
            <a:r>
              <a:rPr lang="en-US" b="1" dirty="0">
                <a:solidFill>
                  <a:srgbClr val="FF0066"/>
                </a:solidFill>
              </a:rPr>
              <a:t>sets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is the size of their intersection </a:t>
            </a:r>
            <a:r>
              <a:rPr lang="en-US" dirty="0" smtClean="0"/>
              <a:t>divided by </a:t>
            </a:r>
            <a:r>
              <a:rPr lang="en-US" dirty="0"/>
              <a:t>the size of their </a:t>
            </a:r>
            <a:r>
              <a:rPr lang="en-US" dirty="0" smtClean="0"/>
              <a:t>union:</a:t>
            </a:r>
            <a:br>
              <a:rPr lang="en-US" dirty="0" smtClean="0"/>
            </a:br>
            <a:r>
              <a:rPr lang="en-US" b="1" i="1" dirty="0" err="1" smtClean="0"/>
              <a:t>sim</a:t>
            </a:r>
            <a:r>
              <a:rPr lang="en-US" b="1" dirty="0" smtClean="0"/>
              <a:t>(C</a:t>
            </a:r>
            <a:r>
              <a:rPr lang="en-US" b="1" baseline="-25000" dirty="0" smtClean="0"/>
              <a:t>1</a:t>
            </a:r>
            <a:r>
              <a:rPr lang="en-US" b="1" dirty="0"/>
              <a:t>, C</a:t>
            </a:r>
            <a:r>
              <a:rPr lang="en-US" b="1" baseline="-25000" dirty="0"/>
              <a:t>2</a:t>
            </a:r>
            <a:r>
              <a:rPr lang="en-US" b="1" dirty="0"/>
              <a:t>) = |C</a:t>
            </a:r>
            <a:r>
              <a:rPr lang="en-US" b="1" baseline="-25000" dirty="0"/>
              <a:t>1</a:t>
            </a:r>
            <a:r>
              <a:rPr lang="en-US" b="1" dirty="0">
                <a:sym typeface="Symbol" pitchFamily="18" charset="2"/>
              </a:rPr>
              <a:t>C</a:t>
            </a:r>
            <a:r>
              <a:rPr lang="en-US" b="1" baseline="-25000" dirty="0">
                <a:sym typeface="Symbol" pitchFamily="18" charset="2"/>
              </a:rPr>
              <a:t>2</a:t>
            </a:r>
            <a:r>
              <a:rPr lang="en-US" b="1" dirty="0">
                <a:sym typeface="Symbol" pitchFamily="18" charset="2"/>
              </a:rPr>
              <a:t>|/|C</a:t>
            </a:r>
            <a:r>
              <a:rPr lang="en-US" b="1" baseline="-25000" dirty="0">
                <a:sym typeface="Symbol" pitchFamily="18" charset="2"/>
              </a:rPr>
              <a:t>1</a:t>
            </a:r>
            <a:r>
              <a:rPr lang="en-US" b="1" dirty="0">
                <a:sym typeface="Symbol" pitchFamily="18" charset="2"/>
              </a:rPr>
              <a:t>C</a:t>
            </a:r>
            <a:r>
              <a:rPr lang="en-US" b="1" baseline="-25000" dirty="0">
                <a:sym typeface="Symbol" pitchFamily="18" charset="2"/>
              </a:rPr>
              <a:t>2</a:t>
            </a:r>
            <a:r>
              <a:rPr lang="en-US" b="1" dirty="0" smtClean="0">
                <a:sym typeface="Symbol" pitchFamily="18" charset="2"/>
              </a:rPr>
              <a:t>|</a:t>
            </a:r>
          </a:p>
          <a:p>
            <a:pPr lvl="1"/>
            <a:r>
              <a:rPr lang="en-US" b="1" dirty="0" err="1" smtClean="0">
                <a:solidFill>
                  <a:srgbClr val="FF0066"/>
                </a:solidFill>
              </a:rPr>
              <a:t>Jaccard</a:t>
            </a:r>
            <a:r>
              <a:rPr lang="en-US" b="1" dirty="0" smtClean="0">
                <a:solidFill>
                  <a:srgbClr val="FF0066"/>
                </a:solidFill>
              </a:rPr>
              <a:t> distance:</a:t>
            </a:r>
            <a:r>
              <a:rPr lang="en-US" b="1" i="1" dirty="0" smtClean="0"/>
              <a:t> d</a:t>
            </a:r>
            <a:r>
              <a:rPr lang="en-US" b="1" dirty="0" smtClean="0"/>
              <a:t>(C</a:t>
            </a:r>
            <a:r>
              <a:rPr lang="en-US" b="1" baseline="-25000" dirty="0" smtClean="0"/>
              <a:t>1</a:t>
            </a:r>
            <a:r>
              <a:rPr lang="en-US" b="1" dirty="0"/>
              <a:t>, C</a:t>
            </a:r>
            <a:r>
              <a:rPr lang="en-US" b="1" baseline="-25000" dirty="0"/>
              <a:t>2</a:t>
            </a:r>
            <a:r>
              <a:rPr lang="en-US" b="1" dirty="0"/>
              <a:t>) = 1 - |C</a:t>
            </a:r>
            <a:r>
              <a:rPr lang="en-US" b="1" baseline="-25000" dirty="0"/>
              <a:t>1</a:t>
            </a:r>
            <a:r>
              <a:rPr lang="en-US" b="1" dirty="0">
                <a:sym typeface="Symbol" pitchFamily="18" charset="2"/>
              </a:rPr>
              <a:t>C</a:t>
            </a:r>
            <a:r>
              <a:rPr lang="en-US" b="1" baseline="-25000" dirty="0">
                <a:sym typeface="Symbol" pitchFamily="18" charset="2"/>
              </a:rPr>
              <a:t>2</a:t>
            </a:r>
            <a:r>
              <a:rPr lang="en-US" b="1" dirty="0">
                <a:sym typeface="Symbol" pitchFamily="18" charset="2"/>
              </a:rPr>
              <a:t>|/|C</a:t>
            </a:r>
            <a:r>
              <a:rPr lang="en-US" b="1" baseline="-25000" dirty="0">
                <a:sym typeface="Symbol" pitchFamily="18" charset="2"/>
              </a:rPr>
              <a:t>1</a:t>
            </a:r>
            <a:r>
              <a:rPr lang="en-US" b="1" dirty="0">
                <a:sym typeface="Symbol" pitchFamily="18" charset="2"/>
              </a:rPr>
              <a:t>C</a:t>
            </a:r>
            <a:r>
              <a:rPr lang="en-US" b="1" baseline="-25000" dirty="0">
                <a:sym typeface="Symbol" pitchFamily="18" charset="2"/>
              </a:rPr>
              <a:t>2</a:t>
            </a:r>
            <a:r>
              <a:rPr lang="en-US" b="1" dirty="0">
                <a:sym typeface="Symbol" pitchFamily="18" charset="2"/>
              </a:rPr>
              <a:t>|</a:t>
            </a:r>
            <a:endParaRPr lang="en-US" b="1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958798" y="5505271"/>
            <a:ext cx="24994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 in 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intersection</a:t>
            </a:r>
            <a:endParaRPr lang="en-US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8 in 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union</a:t>
            </a:r>
            <a:endParaRPr lang="en-US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Jaccard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similarity= 3/8</a:t>
            </a:r>
          </a:p>
          <a:p>
            <a:pPr eaLnBrk="0" hangingPunct="0"/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Jaccard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distance = 5/8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505200" y="5638800"/>
            <a:ext cx="2286000" cy="990600"/>
            <a:chOff x="3124200" y="1371600"/>
            <a:chExt cx="2667000" cy="1600200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3810000" y="1371600"/>
              <a:ext cx="1981200" cy="1600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4"/>
            <p:cNvSpPr>
              <a:spLocks noChangeArrowheads="1"/>
            </p:cNvSpPr>
            <p:nvPr/>
          </p:nvSpPr>
          <p:spPr bwMode="auto">
            <a:xfrm>
              <a:off x="3124200" y="1371600"/>
              <a:ext cx="1981200" cy="1600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3505200" y="1839351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479800" y="2356338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4173220" y="1987062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4635500" y="2280138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4546600" y="1670537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5257800" y="2479431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5257800" y="1676399"/>
              <a:ext cx="106680" cy="14771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Oval 6"/>
          <p:cNvSpPr>
            <a:spLocks noChangeArrowheads="1"/>
          </p:cNvSpPr>
          <p:nvPr/>
        </p:nvSpPr>
        <p:spPr bwMode="auto">
          <a:xfrm>
            <a:off x="3995451" y="6411847"/>
            <a:ext cx="91440" cy="9144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40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6A98-771A-4BB5-9CCA-D28A2BEE536A}" type="slidenum">
              <a:rPr lang="en-US"/>
              <a:pPr/>
              <a:t>40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35814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97168" y="1600200"/>
            <a:ext cx="24080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Row	</a:t>
            </a:r>
            <a:r>
              <a:rPr lang="en-US" sz="2400" dirty="0">
                <a:solidFill>
                  <a:srgbClr val="FF9900"/>
                </a:solidFill>
              </a:rPr>
              <a:t>S</a:t>
            </a:r>
            <a:r>
              <a:rPr lang="en-US" sz="2400" dirty="0" smtClean="0">
                <a:solidFill>
                  <a:srgbClr val="FF9900"/>
                </a:solidFill>
              </a:rPr>
              <a:t>1</a:t>
            </a:r>
            <a:r>
              <a:rPr lang="en-US" sz="2400" dirty="0">
                <a:solidFill>
                  <a:srgbClr val="FF9900"/>
                </a:solidFill>
              </a:rPr>
              <a:t>	S</a:t>
            </a:r>
            <a:r>
              <a:rPr lang="en-US" sz="2400" dirty="0" smtClean="0">
                <a:solidFill>
                  <a:srgbClr val="FF9900"/>
                </a:solidFill>
              </a:rPr>
              <a:t>2</a:t>
            </a:r>
            <a:endParaRPr lang="en-US" sz="2400" dirty="0">
              <a:solidFill>
                <a:srgbClr val="FF9900"/>
              </a:solidFill>
            </a:endParaRPr>
          </a:p>
          <a:p>
            <a:r>
              <a:rPr lang="en-US" sz="2400" dirty="0"/>
              <a:t>  </a:t>
            </a:r>
            <a:r>
              <a:rPr lang="en-US" sz="2400" dirty="0" smtClean="0"/>
              <a:t>A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B</a:t>
            </a:r>
            <a:r>
              <a:rPr lang="en-US" sz="2400" dirty="0"/>
              <a:t>	 0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C</a:t>
            </a:r>
            <a:r>
              <a:rPr lang="en-US" sz="2400" dirty="0"/>
              <a:t>	 1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D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E</a:t>
            </a:r>
            <a:r>
              <a:rPr lang="en-US" sz="2400" dirty="0"/>
              <a:t>	 0	 1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951243" y="2024062"/>
            <a:ext cx="1371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181527" y="4267200"/>
            <a:ext cx="2056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 err="1" smtClean="0"/>
              <a:t>x+1</a:t>
            </a:r>
            <a:r>
              <a:rPr lang="en-US" dirty="0" smtClean="0"/>
              <a:t> </a:t>
            </a:r>
            <a:r>
              <a:rPr lang="en-US" dirty="0"/>
              <a:t>mod 5</a:t>
            </a:r>
          </a:p>
          <a:p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dirty="0" smtClean="0"/>
              <a:t>2</a:t>
            </a:r>
            <a:r>
              <a:rPr lang="en-US" i="1" dirty="0" smtClean="0"/>
              <a:t>x</a:t>
            </a:r>
            <a:r>
              <a:rPr lang="en-US" dirty="0" smtClean="0"/>
              <a:t>+3 </a:t>
            </a:r>
            <a:r>
              <a:rPr lang="en-US" dirty="0"/>
              <a:t>mod 5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657850" y="1287463"/>
            <a:ext cx="30315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(0) </a:t>
            </a:r>
            <a:r>
              <a:rPr lang="en-US" dirty="0"/>
              <a:t>= 1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1</a:t>
            </a:r>
            <a:r>
              <a:rPr lang="en-US" dirty="0"/>
              <a:t>	-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(0) </a:t>
            </a:r>
            <a:r>
              <a:rPr lang="en-US" dirty="0"/>
              <a:t>= 3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3</a:t>
            </a:r>
            <a:r>
              <a:rPr lang="en-US" dirty="0"/>
              <a:t>	-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657850" y="2125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(1) </a:t>
            </a:r>
            <a:r>
              <a:rPr lang="en-US" dirty="0"/>
              <a:t>= 2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(1) </a:t>
            </a:r>
            <a:r>
              <a:rPr lang="en-US" dirty="0"/>
              <a:t>= 0	</a:t>
            </a:r>
            <a:r>
              <a:rPr lang="en-US" dirty="0" smtClean="0"/>
              <a:t>	3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657850" y="31162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(2) </a:t>
            </a:r>
            <a:r>
              <a:rPr lang="en-US" dirty="0"/>
              <a:t>= 3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(2) </a:t>
            </a:r>
            <a:r>
              <a:rPr lang="en-US" dirty="0"/>
              <a:t>= 2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2</a:t>
            </a:r>
            <a:r>
              <a:rPr lang="en-US" dirty="0"/>
              <a:t>	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657850" y="4030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657850" y="49450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(4) </a:t>
            </a:r>
            <a:r>
              <a:rPr lang="en-US" dirty="0"/>
              <a:t>= 0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(4) </a:t>
            </a:r>
            <a:r>
              <a:rPr lang="en-US" dirty="0"/>
              <a:t>= 1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7242175" y="719138"/>
            <a:ext cx="167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9900"/>
                </a:solidFill>
              </a:rPr>
              <a:t>Sig1	Sig2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743476" y="4962020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A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0</a:t>
            </a:r>
          </a:p>
          <a:p>
            <a:r>
              <a:rPr lang="en-US" dirty="0"/>
              <a:t>  B</a:t>
            </a:r>
            <a:r>
              <a:rPr lang="en-US" dirty="0" smtClean="0"/>
              <a:t>    </a:t>
            </a:r>
            <a:r>
              <a:rPr lang="en-US" dirty="0"/>
              <a:t>0	 1</a:t>
            </a:r>
          </a:p>
          <a:p>
            <a:r>
              <a:rPr lang="en-US" dirty="0"/>
              <a:t>  </a:t>
            </a:r>
            <a:r>
              <a:rPr lang="en-US" dirty="0" smtClean="0"/>
              <a:t>C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241688" y="5295860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029476" y="4951544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B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1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C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  A</a:t>
            </a:r>
            <a:r>
              <a:rPr lang="en-US" dirty="0" smtClean="0"/>
              <a:t>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534573" y="5268228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720018" y="1610628"/>
            <a:ext cx="3561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  <a:p>
            <a:r>
              <a:rPr lang="en-US" sz="2400" dirty="0" smtClean="0"/>
              <a:t>0</a:t>
            </a:r>
            <a:endParaRPr lang="en-US" sz="2400" dirty="0"/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76200" y="4951544"/>
            <a:ext cx="974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h(Row)</a:t>
            </a:r>
          </a:p>
          <a:p>
            <a:pPr algn="ctr"/>
            <a:r>
              <a:rPr lang="en-US" dirty="0"/>
              <a:t>0</a:t>
            </a:r>
          </a:p>
          <a:p>
            <a:pPr algn="ctr"/>
            <a:r>
              <a:rPr lang="en-US" dirty="0"/>
              <a:t>1</a:t>
            </a:r>
            <a:endParaRPr lang="en-US" dirty="0" smtClean="0"/>
          </a:p>
          <a:p>
            <a:pPr algn="ctr"/>
            <a:r>
              <a:rPr lang="en-US" dirty="0"/>
              <a:t>2</a:t>
            </a:r>
            <a:endParaRPr lang="en-US" dirty="0" smtClean="0"/>
          </a:p>
          <a:p>
            <a:pPr algn="ctr"/>
            <a:r>
              <a:rPr lang="en-US" dirty="0"/>
              <a:t>3</a:t>
            </a:r>
            <a:endParaRPr lang="en-US" dirty="0" smtClean="0"/>
          </a:p>
          <a:p>
            <a:pPr algn="ctr"/>
            <a:r>
              <a:rPr lang="en-US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26210" y="4970463"/>
            <a:ext cx="10416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g(Row)</a:t>
            </a:r>
          </a:p>
          <a:p>
            <a:pPr algn="ctr"/>
            <a:r>
              <a:rPr lang="en-US" dirty="0" smtClean="0"/>
              <a:t>0</a:t>
            </a:r>
          </a:p>
          <a:p>
            <a:pPr algn="ctr"/>
            <a:r>
              <a:rPr lang="en-US" dirty="0" smtClean="0"/>
              <a:t>1</a:t>
            </a:r>
          </a:p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 smtClean="0"/>
              <a:t>3</a:t>
            </a:r>
          </a:p>
          <a:p>
            <a:pPr algn="ctr"/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05200" y="1610628"/>
            <a:ext cx="76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h(x)</a:t>
            </a:r>
          </a:p>
          <a:p>
            <a:pPr algn="ctr"/>
            <a:r>
              <a:rPr lang="en-US" sz="2400" dirty="0" smtClean="0"/>
              <a:t>1</a:t>
            </a:r>
            <a:endParaRPr lang="en-US" sz="2400" dirty="0"/>
          </a:p>
          <a:p>
            <a:pPr algn="ctr"/>
            <a:r>
              <a:rPr lang="en-US" sz="2400" dirty="0"/>
              <a:t>2</a:t>
            </a:r>
            <a:endParaRPr lang="en-US" sz="2400" dirty="0" smtClean="0"/>
          </a:p>
          <a:p>
            <a:pPr algn="ctr"/>
            <a:r>
              <a:rPr lang="en-US" sz="2400" dirty="0"/>
              <a:t>3</a:t>
            </a:r>
            <a:endParaRPr lang="en-US" sz="2400" dirty="0" smtClean="0"/>
          </a:p>
          <a:p>
            <a:pPr algn="ctr"/>
            <a:r>
              <a:rPr lang="en-US" sz="2400" dirty="0"/>
              <a:t>4</a:t>
            </a:r>
            <a:endParaRPr lang="en-US" sz="2400" dirty="0" smtClean="0"/>
          </a:p>
          <a:p>
            <a:pPr algn="ctr"/>
            <a:r>
              <a:rPr lang="en-US" sz="2400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1600200"/>
            <a:ext cx="767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g(x)</a:t>
            </a:r>
          </a:p>
          <a:p>
            <a:pPr algn="ctr"/>
            <a:r>
              <a:rPr lang="en-US" sz="2400" dirty="0" smtClean="0"/>
              <a:t>3</a:t>
            </a:r>
            <a:endParaRPr lang="en-US" sz="2400" dirty="0"/>
          </a:p>
          <a:p>
            <a:pPr algn="ctr"/>
            <a:r>
              <a:rPr lang="en-US" sz="2400" dirty="0"/>
              <a:t>0</a:t>
            </a:r>
            <a:endParaRPr lang="en-US" sz="2400" dirty="0" smtClean="0"/>
          </a:p>
          <a:p>
            <a:pPr algn="ctr"/>
            <a:r>
              <a:rPr lang="en-US" sz="2400" dirty="0"/>
              <a:t>2</a:t>
            </a:r>
            <a:endParaRPr lang="en-US" sz="2400" dirty="0" smtClean="0"/>
          </a:p>
          <a:p>
            <a:pPr algn="ctr"/>
            <a:r>
              <a:rPr lang="en-US" sz="2400" dirty="0"/>
              <a:t>4</a:t>
            </a:r>
            <a:endParaRPr lang="en-US" sz="2400" dirty="0" smtClean="0"/>
          </a:p>
          <a:p>
            <a:pPr algn="ctr"/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514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utoUpdateAnimBg="0"/>
      <p:bldP spid="45064" grpId="0" autoUpdateAnimBg="0"/>
      <p:bldP spid="45065" grpId="0" autoUpdateAnimBg="0"/>
      <p:bldP spid="45066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44FD-A41D-425B-9C66-0BC26C8D700D}" type="slidenum">
              <a:rPr lang="en-US"/>
              <a:pPr/>
              <a:t>41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Often, data is given by column, not row.</a:t>
            </a:r>
          </a:p>
          <a:p>
            <a:pPr lvl="1"/>
            <a:r>
              <a:rPr lang="en-US" dirty="0"/>
              <a:t>E.g., columns = documents, rows = shingles.</a:t>
            </a:r>
          </a:p>
          <a:p>
            <a:r>
              <a:rPr lang="en-US" dirty="0"/>
              <a:t>If so, sort matrix once so it is by row.</a:t>
            </a:r>
          </a:p>
          <a:p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always</a:t>
            </a:r>
            <a:r>
              <a:rPr lang="en-US" dirty="0"/>
              <a:t>  compute </a:t>
            </a:r>
            <a:r>
              <a:rPr lang="en-US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r 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only once for each row.</a:t>
            </a:r>
          </a:p>
        </p:txBody>
      </p:sp>
    </p:spTree>
    <p:extLst>
      <p:ext uri="{BB962C8B-B14F-4D97-AF65-F5344CB8AC3E}">
        <p14:creationId xmlns:p14="http://schemas.microsoft.com/office/powerpoint/2010/main" val="35706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609600" y="4572000"/>
            <a:ext cx="8077200" cy="1499616"/>
          </a:xfrm>
        </p:spPr>
        <p:txBody>
          <a:bodyPr>
            <a:noAutofit/>
          </a:bodyPr>
          <a:lstStyle/>
          <a:p>
            <a:pPr marL="2401824" lvl="8" indent="-609600">
              <a:buFont typeface="Monotype Sorts" pitchFamily="2" charset="2"/>
              <a:buAutoNum type="arabicPeriod"/>
            </a:pPr>
            <a:endParaRPr lang="en-US" sz="2800" dirty="0"/>
          </a:p>
          <a:p>
            <a:r>
              <a:rPr lang="en-US" sz="3200" b="1" dirty="0"/>
              <a:t>Step 3: </a:t>
            </a:r>
            <a:r>
              <a:rPr lang="en-US" sz="3200" b="1" i="1" dirty="0" smtClean="0">
                <a:solidFill>
                  <a:srgbClr val="FF0066"/>
                </a:solidFill>
              </a:rPr>
              <a:t>Locality-Sensitive Hashing</a:t>
            </a:r>
            <a:r>
              <a:rPr lang="en-US" sz="3200" b="1" i="1" dirty="0">
                <a:solidFill>
                  <a:srgbClr val="FF0066"/>
                </a:solidFill>
              </a:rPr>
              <a:t>:</a:t>
            </a:r>
            <a:r>
              <a:rPr lang="en-US" sz="3200" dirty="0"/>
              <a:t> </a:t>
            </a:r>
            <a:r>
              <a:rPr lang="sl-SI" sz="3200" dirty="0" smtClean="0"/>
              <a:t/>
            </a:r>
            <a:br>
              <a:rPr lang="sl-SI" sz="3200" dirty="0" smtClean="0"/>
            </a:br>
            <a:r>
              <a:rPr lang="en-US" sz="3200" dirty="0" smtClean="0"/>
              <a:t>Focus </a:t>
            </a:r>
            <a:r>
              <a:rPr lang="en-US" sz="3200" dirty="0"/>
              <a:t>on </a:t>
            </a:r>
            <a:r>
              <a:rPr lang="en-US" sz="3200" dirty="0" smtClean="0"/>
              <a:t>pairs </a:t>
            </a:r>
            <a:r>
              <a:rPr lang="en-US" sz="3200" dirty="0"/>
              <a:t>of signatures likely to be from </a:t>
            </a:r>
            <a:r>
              <a:rPr lang="en-US" sz="3200" dirty="0" smtClean="0"/>
              <a:t>similar documents</a:t>
            </a:r>
            <a:endParaRPr lang="en-US" sz="3200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-5394873">
            <a:off x="1257300" y="842962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1033462"/>
            <a:ext cx="777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990600" y="13382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362200" y="1338262"/>
            <a:ext cx="1354138" cy="2578100"/>
            <a:chOff x="1488" y="1920"/>
            <a:chExt cx="853" cy="1624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581399" y="652462"/>
            <a:ext cx="2305050" cy="3556001"/>
            <a:chOff x="2256" y="1488"/>
            <a:chExt cx="1452" cy="2240"/>
          </a:xfrm>
        </p:grpSpPr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r>
                <a:rPr lang="en-US" sz="1800" dirty="0" smtClean="0"/>
                <a:t>Min-Hash-</a:t>
              </a:r>
              <a:endParaRPr lang="en-US" sz="1800" dirty="0"/>
            </a:p>
            <a:p>
              <a:pPr algn="ctr"/>
              <a:r>
                <a:rPr lang="en-US" sz="1800" dirty="0" err="1"/>
                <a:t>ing</a:t>
              </a:r>
              <a:endParaRPr lang="en-US" sz="1800" dirty="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2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 smtClean="0">
                  <a:solidFill>
                    <a:srgbClr val="FF0066"/>
                  </a:solidFill>
                </a:rPr>
                <a:t>Signatures:</a:t>
              </a:r>
              <a:endParaRPr lang="en-US" sz="1800" b="1" dirty="0"/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5714999" y="455613"/>
            <a:ext cx="3321050" cy="2032001"/>
            <a:chOff x="3600" y="1364"/>
            <a:chExt cx="2092" cy="1280"/>
          </a:xfrm>
        </p:grpSpPr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Locality-</a:t>
              </a:r>
            </a:p>
            <a:p>
              <a:pPr algn="ctr"/>
              <a:r>
                <a:rPr lang="en-US" sz="1800" dirty="0" smtClean="0"/>
                <a:t>Sensitive</a:t>
              </a:r>
              <a:endParaRPr lang="en-US" sz="1800" dirty="0"/>
            </a:p>
            <a:p>
              <a:pPr algn="ctr"/>
              <a:r>
                <a:rPr lang="en-US" sz="1800" dirty="0"/>
                <a:t>Hashing</a:t>
              </a: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02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i="1" dirty="0">
                  <a:solidFill>
                    <a:srgbClr val="FF0066"/>
                  </a:solidFill>
                </a:rPr>
                <a:t>Candidate</a:t>
              </a:r>
            </a:p>
            <a:p>
              <a:r>
                <a:rPr lang="en-US" sz="1800" b="1" i="1" dirty="0" smtClean="0">
                  <a:solidFill>
                    <a:srgbClr val="FF0066"/>
                  </a:solidFill>
                </a:rPr>
                <a:t>pairs:</a:t>
              </a:r>
              <a:endParaRPr lang="en-US" sz="1800" b="1" dirty="0"/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 smtClean="0"/>
                <a:t>similarity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6392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LSH: First Cut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86800" cy="5181601"/>
          </a:xfrm>
        </p:spPr>
        <p:txBody>
          <a:bodyPr>
            <a:normAutofit/>
          </a:bodyPr>
          <a:lstStyle/>
          <a:p>
            <a:r>
              <a:rPr lang="en-US" b="1" dirty="0"/>
              <a:t>Goal: </a:t>
            </a:r>
            <a:r>
              <a:rPr lang="en-US" dirty="0" smtClean="0">
                <a:solidFill>
                  <a:srgbClr val="0000FF"/>
                </a:solidFill>
              </a:rPr>
              <a:t>Find documents with </a:t>
            </a:r>
            <a:r>
              <a:rPr lang="en-US" dirty="0" err="1" smtClean="0">
                <a:solidFill>
                  <a:srgbClr val="0000FF"/>
                </a:solidFill>
              </a:rPr>
              <a:t>Jaccard</a:t>
            </a:r>
            <a:r>
              <a:rPr lang="en-US" dirty="0" smtClean="0">
                <a:solidFill>
                  <a:srgbClr val="0000FF"/>
                </a:solidFill>
              </a:rPr>
              <a:t> similarity at least </a:t>
            </a:r>
            <a:r>
              <a:rPr lang="en-US" b="1" i="1" dirty="0" smtClean="0">
                <a:solidFill>
                  <a:srgbClr val="0000FF"/>
                </a:solidFill>
              </a:rPr>
              <a:t>s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(for some similarity threshold, e.g.,</a:t>
            </a:r>
            <a:r>
              <a:rPr lang="en-US" i="1" dirty="0" smtClean="0"/>
              <a:t> </a:t>
            </a:r>
            <a:r>
              <a:rPr lang="en-US" b="1" i="1" dirty="0" smtClean="0"/>
              <a:t>s</a:t>
            </a:r>
            <a:r>
              <a:rPr lang="en-US" dirty="0" smtClean="0"/>
              <a:t>=0.8)</a:t>
            </a:r>
            <a:endParaRPr lang="en-US" i="1" dirty="0" smtClean="0">
              <a:solidFill>
                <a:schemeClr val="accent2"/>
              </a:solidFill>
            </a:endParaRPr>
          </a:p>
          <a:p>
            <a:pPr lvl="8"/>
            <a:endParaRPr lang="en-US" b="1" dirty="0" smtClean="0"/>
          </a:p>
          <a:p>
            <a:r>
              <a:rPr lang="en-US" b="1" dirty="0" smtClean="0"/>
              <a:t>LSH – </a:t>
            </a:r>
            <a:r>
              <a:rPr lang="en-US" b="1" dirty="0" smtClean="0">
                <a:solidFill>
                  <a:srgbClr val="0000FF"/>
                </a:solidFill>
              </a:rPr>
              <a:t>General idea:</a:t>
            </a:r>
            <a:r>
              <a:rPr lang="en-US" dirty="0" smtClean="0"/>
              <a:t> Use a function </a:t>
            </a:r>
            <a:r>
              <a:rPr lang="en-US" b="1" i="1" dirty="0" smtClean="0"/>
              <a:t>f(</a:t>
            </a:r>
            <a:r>
              <a:rPr lang="en-US" b="1" i="1" dirty="0" err="1" smtClean="0"/>
              <a:t>x,y</a:t>
            </a:r>
            <a:r>
              <a:rPr lang="en-US" b="1" i="1" dirty="0" smtClean="0"/>
              <a:t>)</a:t>
            </a:r>
            <a:r>
              <a:rPr lang="en-US" dirty="0" smtClean="0"/>
              <a:t> that tells whether </a:t>
            </a:r>
            <a:r>
              <a:rPr lang="en-US" b="1" i="1" dirty="0" smtClean="0"/>
              <a:t>x</a:t>
            </a:r>
            <a:r>
              <a:rPr lang="en-US" dirty="0" smtClean="0"/>
              <a:t> and </a:t>
            </a:r>
            <a:r>
              <a:rPr lang="en-US" b="1" i="1" dirty="0" smtClean="0"/>
              <a:t>y</a:t>
            </a:r>
            <a:r>
              <a:rPr lang="en-US" dirty="0" smtClean="0"/>
              <a:t> is a </a:t>
            </a:r>
            <a:r>
              <a:rPr lang="en-US" b="1" i="1" dirty="0" smtClean="0">
                <a:solidFill>
                  <a:srgbClr val="FF0066"/>
                </a:solidFill>
              </a:rPr>
              <a:t>candidate pair</a:t>
            </a:r>
            <a:r>
              <a:rPr lang="en-US" i="1" dirty="0" smtClean="0">
                <a:solidFill>
                  <a:srgbClr val="FF0066"/>
                </a:solidFill>
              </a:rPr>
              <a:t>:</a:t>
            </a:r>
            <a:r>
              <a:rPr lang="en-US" dirty="0" smtClean="0"/>
              <a:t> a pair of elements whose similarity must be evaluated</a:t>
            </a:r>
          </a:p>
          <a:p>
            <a:pPr lvl="8"/>
            <a:endParaRPr lang="en-US" b="1" dirty="0" smtClean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For Min-Hash matrices: </a:t>
            </a:r>
          </a:p>
          <a:p>
            <a:pPr lvl="1"/>
            <a:r>
              <a:rPr lang="en-US" dirty="0" smtClean="0"/>
              <a:t>Hash columns of </a:t>
            </a:r>
            <a:r>
              <a:rPr lang="en-US" dirty="0">
                <a:solidFill>
                  <a:srgbClr val="FF0066"/>
                </a:solidFill>
              </a:rPr>
              <a:t>signature matrix </a:t>
            </a:r>
            <a:r>
              <a:rPr lang="en-US" b="1" i="1" dirty="0">
                <a:solidFill>
                  <a:srgbClr val="FF0066"/>
                </a:solidFill>
              </a:rPr>
              <a:t>M</a:t>
            </a:r>
            <a:r>
              <a:rPr lang="en-US" dirty="0" smtClean="0"/>
              <a:t> to many buckets</a:t>
            </a:r>
          </a:p>
          <a:p>
            <a:pPr lvl="1"/>
            <a:r>
              <a:rPr lang="en-US" dirty="0" smtClean="0"/>
              <a:t>Each pair of documents that hashes into the </a:t>
            </a:r>
            <a:br>
              <a:rPr lang="en-US" dirty="0" smtClean="0"/>
            </a:br>
            <a:r>
              <a:rPr lang="en-US" dirty="0" smtClean="0"/>
              <a:t>same bucket is a </a:t>
            </a:r>
            <a:r>
              <a:rPr lang="en-US" b="1" dirty="0" smtClean="0">
                <a:solidFill>
                  <a:srgbClr val="FF0066"/>
                </a:solidFill>
              </a:rPr>
              <a:t>candidate pair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62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30124"/>
            <a:ext cx="8610600" cy="987552"/>
          </a:xfrm>
        </p:spPr>
        <p:txBody>
          <a:bodyPr>
            <a:normAutofit/>
          </a:bodyPr>
          <a:lstStyle/>
          <a:p>
            <a:r>
              <a:rPr lang="en-US" dirty="0" smtClean="0"/>
              <a:t>Candidates from Min-Hash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Pick a similarity threshold </a:t>
            </a:r>
            <a:r>
              <a:rPr lang="en-US" b="1" i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 (0 &lt; s &lt; 1)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Columns </a:t>
            </a:r>
            <a:r>
              <a:rPr lang="en-US" b="1" i="1" dirty="0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b="1" i="1" dirty="0" smtClean="0"/>
              <a:t>y</a:t>
            </a:r>
            <a:r>
              <a:rPr lang="en-US" dirty="0" smtClean="0"/>
              <a:t> of </a:t>
            </a:r>
            <a:r>
              <a:rPr lang="en-US" b="1" i="1" dirty="0" smtClean="0"/>
              <a:t>M</a:t>
            </a:r>
            <a:r>
              <a:rPr lang="en-US" dirty="0" smtClean="0"/>
              <a:t> are a </a:t>
            </a:r>
            <a:r>
              <a:rPr lang="en-US" b="1" dirty="0" smtClean="0">
                <a:solidFill>
                  <a:srgbClr val="FF0066"/>
                </a:solidFill>
              </a:rPr>
              <a:t>candidate pair</a:t>
            </a:r>
            <a:r>
              <a:rPr lang="en-US" dirty="0" smtClean="0"/>
              <a:t> if their signatures agree on at least fraction </a:t>
            </a:r>
            <a:r>
              <a:rPr lang="en-US" b="1" i="1" dirty="0" smtClean="0"/>
              <a:t>s</a:t>
            </a:r>
            <a:r>
              <a:rPr lang="en-US" dirty="0" smtClean="0"/>
              <a:t> of their rows: </a:t>
            </a:r>
            <a:br>
              <a:rPr lang="en-US" dirty="0" smtClean="0"/>
            </a:br>
            <a:r>
              <a:rPr lang="en-US" b="1" i="1" dirty="0" smtClean="0"/>
              <a:t>M</a:t>
            </a:r>
            <a:r>
              <a:rPr lang="en-US" b="1" dirty="0" smtClean="0"/>
              <a:t> (</a:t>
            </a:r>
            <a:r>
              <a:rPr lang="en-US" b="1" i="1" dirty="0" err="1" smtClean="0"/>
              <a:t>i</a:t>
            </a:r>
            <a:r>
              <a:rPr lang="en-US" b="1" i="1" dirty="0" smtClean="0"/>
              <a:t>, x</a:t>
            </a:r>
            <a:r>
              <a:rPr lang="en-US" b="1" dirty="0" smtClean="0"/>
              <a:t>) = </a:t>
            </a:r>
            <a:r>
              <a:rPr lang="en-US" b="1" i="1" dirty="0" smtClean="0"/>
              <a:t>M</a:t>
            </a:r>
            <a:r>
              <a:rPr lang="en-US" b="1" dirty="0" smtClean="0"/>
              <a:t> (</a:t>
            </a:r>
            <a:r>
              <a:rPr lang="en-US" b="1" i="1" dirty="0" err="1" smtClean="0"/>
              <a:t>i</a:t>
            </a:r>
            <a:r>
              <a:rPr lang="en-US" b="1" i="1" dirty="0" smtClean="0"/>
              <a:t>, y</a:t>
            </a:r>
            <a:r>
              <a:rPr lang="en-US" b="1" dirty="0" smtClean="0"/>
              <a:t>)</a:t>
            </a:r>
            <a:r>
              <a:rPr lang="en-US" dirty="0" smtClean="0"/>
              <a:t> for at least </a:t>
            </a:r>
            <a:r>
              <a:rPr lang="en-US" dirty="0" err="1" smtClean="0"/>
              <a:t>frac</a:t>
            </a:r>
            <a:r>
              <a:rPr lang="en-US" dirty="0" smtClean="0"/>
              <a:t>. </a:t>
            </a:r>
            <a:r>
              <a:rPr lang="en-US" b="1" i="1" dirty="0" smtClean="0"/>
              <a:t>s</a:t>
            </a:r>
            <a:r>
              <a:rPr lang="en-US" dirty="0" smtClean="0"/>
              <a:t> values of </a:t>
            </a:r>
            <a:r>
              <a:rPr lang="en-US" b="1" i="1" dirty="0" err="1" smtClean="0"/>
              <a:t>i</a:t>
            </a:r>
            <a:endParaRPr lang="en-US" b="1" dirty="0" smtClean="0"/>
          </a:p>
          <a:p>
            <a:pPr lvl="1"/>
            <a:r>
              <a:rPr lang="en-US" dirty="0" smtClean="0"/>
              <a:t>We expect documents </a:t>
            </a:r>
            <a:r>
              <a:rPr lang="en-US" b="1" i="1" dirty="0" smtClean="0"/>
              <a:t>x</a:t>
            </a:r>
            <a:r>
              <a:rPr lang="en-US" dirty="0" smtClean="0"/>
              <a:t> and </a:t>
            </a:r>
            <a:r>
              <a:rPr lang="en-US" b="1" i="1" dirty="0" smtClean="0"/>
              <a:t>y</a:t>
            </a:r>
            <a:r>
              <a:rPr lang="en-US" dirty="0" smtClean="0"/>
              <a:t> to have the same (</a:t>
            </a:r>
            <a:r>
              <a:rPr lang="en-US" dirty="0" err="1" smtClean="0"/>
              <a:t>Jaccard</a:t>
            </a:r>
            <a:r>
              <a:rPr lang="en-US" dirty="0" smtClean="0"/>
              <a:t>) similarity as their signatures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66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30124"/>
            <a:ext cx="8610600" cy="987552"/>
          </a:xfrm>
        </p:spPr>
        <p:txBody>
          <a:bodyPr/>
          <a:lstStyle/>
          <a:p>
            <a:r>
              <a:rPr lang="en-US" dirty="0" smtClean="0"/>
              <a:t>LSH for Min-Hash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95400"/>
            <a:ext cx="7391400" cy="5257801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Big idea:</a:t>
            </a:r>
            <a:r>
              <a:rPr lang="en-US" b="1" dirty="0" smtClean="0">
                <a:solidFill>
                  <a:srgbClr val="D60093"/>
                </a:solidFill>
              </a:rPr>
              <a:t> Hash columns of </a:t>
            </a:r>
            <a:br>
              <a:rPr lang="en-US" b="1" dirty="0" smtClean="0">
                <a:solidFill>
                  <a:srgbClr val="D60093"/>
                </a:solidFill>
              </a:rPr>
            </a:br>
            <a:r>
              <a:rPr lang="en-US" b="1" dirty="0" smtClean="0">
                <a:solidFill>
                  <a:srgbClr val="D60093"/>
                </a:solidFill>
              </a:rPr>
              <a:t>signature matrix </a:t>
            </a:r>
            <a:r>
              <a:rPr lang="en-US" b="1" i="1" dirty="0" smtClean="0">
                <a:solidFill>
                  <a:srgbClr val="D60093"/>
                </a:solidFill>
              </a:rPr>
              <a:t>M</a:t>
            </a:r>
            <a:r>
              <a:rPr lang="en-US" b="1" dirty="0" smtClean="0">
                <a:solidFill>
                  <a:srgbClr val="D60093"/>
                </a:solidFill>
              </a:rPr>
              <a:t> several times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Arrange that (only) </a:t>
            </a:r>
            <a:r>
              <a:rPr lang="en-US" b="1" dirty="0" smtClean="0"/>
              <a:t>similar columns</a:t>
            </a:r>
            <a:r>
              <a:rPr lang="en-US" dirty="0" smtClean="0"/>
              <a:t> are likely to </a:t>
            </a:r>
            <a:r>
              <a:rPr lang="en-US" b="1" dirty="0" smtClean="0"/>
              <a:t>hash to the same bucket</a:t>
            </a:r>
            <a:r>
              <a:rPr lang="en-US" dirty="0" smtClean="0"/>
              <a:t>, with high probability</a:t>
            </a:r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rgbClr val="008000"/>
                </a:solidFill>
              </a:rPr>
              <a:t>Candidate pairs are those that hash to the same bucket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762-B593-4031-AAEF-40E7267CA973}" type="slidenum">
              <a:rPr lang="en-US"/>
              <a:pPr/>
              <a:t>46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7066"/>
            <a:ext cx="8229600" cy="990600"/>
          </a:xfrm>
        </p:spPr>
        <p:txBody>
          <a:bodyPr/>
          <a:lstStyle/>
          <a:p>
            <a:r>
              <a:rPr lang="en-US" dirty="0" smtClean="0"/>
              <a:t>Finding similar pairs</a:t>
            </a: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Problem: Find all pairs of documents with similarity at least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 = 0.8</a:t>
            </a:r>
          </a:p>
          <a:p>
            <a:r>
              <a:rPr lang="en-US" dirty="0" smtClean="0"/>
              <a:t>While </a:t>
            </a:r>
            <a:r>
              <a:rPr lang="en-US" dirty="0"/>
              <a:t>the signatures of all columns may fit in main memory, comparing the signatures of all pairs of columns is </a:t>
            </a:r>
            <a:r>
              <a:rPr lang="en-US" dirty="0">
                <a:solidFill>
                  <a:srgbClr val="FF0000"/>
                </a:solidFill>
              </a:rPr>
              <a:t>quadratic</a:t>
            </a:r>
            <a:r>
              <a:rPr lang="en-US" dirty="0"/>
              <a:t> in the number of columns.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10</a:t>
            </a:r>
            <a:r>
              <a:rPr lang="en-US" baseline="30000" dirty="0"/>
              <a:t>6</a:t>
            </a:r>
            <a:r>
              <a:rPr lang="en-US" dirty="0"/>
              <a:t> columns implies 5*10</a:t>
            </a:r>
            <a:r>
              <a:rPr lang="en-US" baseline="30000" dirty="0"/>
              <a:t>11</a:t>
            </a:r>
            <a:r>
              <a:rPr lang="en-US" dirty="0"/>
              <a:t> column-comparisons.</a:t>
            </a:r>
          </a:p>
          <a:p>
            <a:r>
              <a:rPr lang="en-US" dirty="0"/>
              <a:t>At 1 microsecond/comparison: 6 days.</a:t>
            </a:r>
          </a:p>
        </p:txBody>
      </p:sp>
    </p:spTree>
    <p:extLst>
      <p:ext uri="{BB962C8B-B14F-4D97-AF65-F5344CB8AC3E}">
        <p14:creationId xmlns:p14="http://schemas.microsoft.com/office/powerpoint/2010/main" val="2356450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C917-5D26-4744-B74A-4CB31276187A}" type="slidenum">
              <a:rPr lang="en-US"/>
              <a:pPr/>
              <a:t>47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Locality-Sensitive Hashing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What we want</a:t>
            </a:r>
            <a:r>
              <a:rPr lang="en-US" dirty="0" smtClean="0"/>
              <a:t>: a </a:t>
            </a:r>
            <a:r>
              <a:rPr lang="en-US" dirty="0"/>
              <a:t>function </a:t>
            </a:r>
            <a:r>
              <a:rPr lang="en-US" dirty="0" smtClean="0">
                <a:solidFill>
                  <a:srgbClr val="0070C0"/>
                </a:solidFill>
              </a:rPr>
              <a:t>f(X,Y)</a:t>
            </a:r>
            <a:r>
              <a:rPr lang="en-US" dirty="0" smtClean="0"/>
              <a:t> </a:t>
            </a:r>
            <a:r>
              <a:rPr lang="en-US" dirty="0"/>
              <a:t>that tells whether or not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 smtClean="0"/>
              <a:t>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Y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candidate </a:t>
            </a:r>
            <a:r>
              <a:rPr lang="en-US" dirty="0" smtClean="0">
                <a:solidFill>
                  <a:srgbClr val="FF0000"/>
                </a:solidFill>
              </a:rPr>
              <a:t>pair</a:t>
            </a:r>
            <a:r>
              <a:rPr lang="en-US" dirty="0" smtClean="0"/>
              <a:t>: </a:t>
            </a:r>
            <a:r>
              <a:rPr lang="en-US" dirty="0"/>
              <a:t>a pair of elements whose similarity must be evaluated.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simple idea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Y</a:t>
            </a:r>
            <a:r>
              <a:rPr lang="en-US" dirty="0" smtClean="0"/>
              <a:t> are a candidate pair if they have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same min-hash 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Easy to test by </a:t>
            </a:r>
            <a:r>
              <a:rPr lang="en-US" dirty="0" smtClean="0">
                <a:solidFill>
                  <a:srgbClr val="0070C0"/>
                </a:solidFill>
              </a:rPr>
              <a:t>hashing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signatures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Similar sets </a:t>
            </a:r>
            <a:r>
              <a:rPr lang="en-US" dirty="0" smtClean="0"/>
              <a:t>are more </a:t>
            </a:r>
            <a:r>
              <a:rPr lang="en-US" dirty="0" smtClean="0">
                <a:solidFill>
                  <a:srgbClr val="00B0F0"/>
                </a:solidFill>
              </a:rPr>
              <a:t>likely</a:t>
            </a:r>
            <a:r>
              <a:rPr lang="en-US" dirty="0" smtClean="0"/>
              <a:t> to have the </a:t>
            </a:r>
            <a:r>
              <a:rPr lang="en-US" dirty="0" smtClean="0">
                <a:solidFill>
                  <a:srgbClr val="00B0F0"/>
                </a:solidFill>
              </a:rPr>
              <a:t>same 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Likely to produce many </a:t>
            </a:r>
            <a:r>
              <a:rPr lang="en-US" dirty="0" smtClean="0">
                <a:solidFill>
                  <a:srgbClr val="FF0000"/>
                </a:solidFill>
              </a:rPr>
              <a:t>false negatives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Requiring full match of signature is strict, some similar sets will be lost.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Improvement</a:t>
            </a:r>
            <a:r>
              <a:rPr lang="en-US" dirty="0" smtClean="0"/>
              <a:t>: Compute multiple signatures; candidate pairs should have </a:t>
            </a:r>
            <a:r>
              <a:rPr lang="en-US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one common signature. </a:t>
            </a:r>
          </a:p>
          <a:p>
            <a:pPr lvl="1"/>
            <a:r>
              <a:rPr lang="en-US" dirty="0" smtClean="0"/>
              <a:t>Reduce the probability for false negatives.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59582" y="3352800"/>
            <a:ext cx="29931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! Multiple levels of Hashing!</a:t>
            </a:r>
          </a:p>
        </p:txBody>
      </p:sp>
    </p:spTree>
    <p:extLst>
      <p:ext uri="{BB962C8B-B14F-4D97-AF65-F5344CB8AC3E}">
        <p14:creationId xmlns:p14="http://schemas.microsoft.com/office/powerpoint/2010/main" val="225170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48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matrix reminder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894138" y="6173788"/>
            <a:ext cx="1341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Matrix </a:t>
            </a:r>
            <a:r>
              <a:rPr lang="en-US" i="1"/>
              <a:t>M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154315" y="3506788"/>
            <a:ext cx="19030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hash functions</a:t>
            </a:r>
            <a:endParaRPr lang="en-US" dirty="0"/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7087027" y="5058460"/>
            <a:ext cx="2056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/>
              <a:t>Sig(S):</a:t>
            </a:r>
          </a:p>
          <a:p>
            <a:r>
              <a:rPr lang="en-US" sz="1800" dirty="0" smtClean="0"/>
              <a:t>signature</a:t>
            </a:r>
            <a:r>
              <a:rPr lang="en-US" dirty="0" smtClean="0"/>
              <a:t> for set S</a:t>
            </a:r>
            <a:endParaRPr lang="en-US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590800" y="2743200"/>
            <a:ext cx="4343400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9" idx="1"/>
          </p:cNvCxnSpPr>
          <p:nvPr/>
        </p:nvCxnSpPr>
        <p:spPr>
          <a:xfrm flipH="1" flipV="1">
            <a:off x="5791201" y="2907291"/>
            <a:ext cx="1295826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82960" idx="1"/>
          </p:cNvCxnSpPr>
          <p:nvPr/>
        </p:nvCxnSpPr>
        <p:spPr>
          <a:xfrm flipH="1" flipV="1">
            <a:off x="4762501" y="4800600"/>
            <a:ext cx="2324526" cy="581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7027" y="2907291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hash function i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27432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30" idx="1"/>
          </p:cNvCxnSpPr>
          <p:nvPr/>
        </p:nvCxnSpPr>
        <p:spPr>
          <a:xfrm flipH="1">
            <a:off x="4724401" y="2089666"/>
            <a:ext cx="2362626" cy="653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087027" y="19050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Sig(</a:t>
            </a:r>
            <a:r>
              <a:rPr lang="en-US" dirty="0" err="1" smtClean="0"/>
              <a:t>S,i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3627439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77370" y="6096000"/>
            <a:ext cx="21324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/>
              <a:t>signature</a:t>
            </a:r>
            <a:r>
              <a:rPr lang="en-US" dirty="0" smtClean="0"/>
              <a:t> for set S’</a:t>
            </a:r>
            <a:endParaRPr lang="en-US" sz="1800" dirty="0" smtClean="0"/>
          </a:p>
        </p:txBody>
      </p:sp>
      <p:cxnSp>
        <p:nvCxnSpPr>
          <p:cNvPr id="19" name="Straight Arrow Connector 18"/>
          <p:cNvCxnSpPr>
            <a:stCxn id="34" idx="3"/>
          </p:cNvCxnSpPr>
          <p:nvPr/>
        </p:nvCxnSpPr>
        <p:spPr>
          <a:xfrm flipV="1">
            <a:off x="2209800" y="5021864"/>
            <a:ext cx="1417639" cy="1258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5215" y="2089666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Sig(</a:t>
            </a:r>
            <a:r>
              <a:rPr lang="en-US" dirty="0" err="1" smtClean="0"/>
              <a:t>S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’</a:t>
            </a:r>
            <a:r>
              <a:rPr lang="en-US" dirty="0" err="1" smtClean="0"/>
              <a:t>,i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40" idx="3"/>
          </p:cNvCxnSpPr>
          <p:nvPr/>
        </p:nvCxnSpPr>
        <p:spPr>
          <a:xfrm>
            <a:off x="1619780" y="2274332"/>
            <a:ext cx="2007659" cy="468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27439" y="27432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645380" y="1415534"/>
            <a:ext cx="339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Prob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(Sig(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S,i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 == Sig(S’,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)) = 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sim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(S,S’)</a:t>
            </a:r>
            <a:endParaRPr lang="en-US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7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7" grpId="0" animBg="1"/>
      <p:bldP spid="82960" grpId="0"/>
      <p:bldP spid="2" grpId="0" animBg="1"/>
      <p:bldP spid="9" grpId="0"/>
      <p:bldP spid="12" grpId="0" animBg="1"/>
      <p:bldP spid="30" grpId="0"/>
      <p:bldP spid="33" grpId="0" animBg="1"/>
      <p:bldP spid="40" grpId="0"/>
      <p:bldP spid="25" grpId="0" animBg="1"/>
      <p:bldP spid="2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49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hash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Task: Finding </a:t>
            </a:r>
            <a:r>
              <a:rPr lang="en-US" dirty="0"/>
              <a:t>Similar Documents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521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09928"/>
                <a:ext cx="8534400" cy="5148072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>
                    <a:solidFill>
                      <a:srgbClr val="FF0066"/>
                    </a:solidFill>
                  </a:rPr>
                  <a:t>Goal:</a:t>
                </a:r>
                <a:r>
                  <a:rPr lang="en-US" b="1" dirty="0" smtClean="0">
                    <a:solidFill>
                      <a:srgbClr val="CC0000"/>
                    </a:solidFill>
                  </a:rPr>
                  <a:t> </a:t>
                </a:r>
                <a:r>
                  <a:rPr lang="en-US" b="1" dirty="0" smtClean="0"/>
                  <a:t>Given a large number (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𝑵</m:t>
                    </m:r>
                  </m:oMath>
                </a14:m>
                <a:r>
                  <a:rPr lang="en-US" b="1" dirty="0" smtClean="0"/>
                  <a:t> in the millions or billions) of documents, find “near duplicate” pairs</a:t>
                </a:r>
              </a:p>
              <a:p>
                <a:r>
                  <a:rPr lang="en-US" b="1" dirty="0" smtClean="0">
                    <a:solidFill>
                      <a:srgbClr val="FF0066"/>
                    </a:solidFill>
                  </a:rPr>
                  <a:t>Applications:</a:t>
                </a:r>
              </a:p>
              <a:p>
                <a:pPr lvl="1"/>
                <a:r>
                  <a:rPr lang="en-US" dirty="0" smtClean="0"/>
                  <a:t>Mirror websites, or approximate mirrors</a:t>
                </a:r>
              </a:p>
              <a:p>
                <a:pPr lvl="2"/>
                <a:r>
                  <a:rPr lang="en-US" dirty="0" smtClean="0"/>
                  <a:t>Don’t want to show both in search results</a:t>
                </a:r>
              </a:p>
              <a:p>
                <a:pPr lvl="1"/>
                <a:r>
                  <a:rPr lang="en-US" dirty="0" smtClean="0"/>
                  <a:t>Similar news articles at many news sites</a:t>
                </a:r>
              </a:p>
              <a:p>
                <a:pPr lvl="2"/>
                <a:r>
                  <a:rPr lang="en-US" dirty="0" smtClean="0"/>
                  <a:t>Cluster articles by “same story”</a:t>
                </a:r>
              </a:p>
              <a:p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2652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09928"/>
                <a:ext cx="8534400" cy="5148072"/>
              </a:xfrm>
              <a:blipFill>
                <a:blip r:embed="rId2"/>
                <a:stretch>
                  <a:fillRect l="-929" t="-1303" r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48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50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into bands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2590800" y="2743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2590800" y="4419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2590800" y="5257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959562" y="6173788"/>
            <a:ext cx="1210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Matrix </a:t>
            </a:r>
            <a:r>
              <a:rPr lang="en-US" i="1" dirty="0" smtClean="0"/>
              <a:t>Sig</a:t>
            </a:r>
            <a:endParaRPr lang="en-US" i="1" dirty="0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7319963" y="2744788"/>
            <a:ext cx="1384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/>
              <a:t>r </a:t>
            </a:r>
            <a:r>
              <a:rPr lang="en-US"/>
              <a:t> rows</a:t>
            </a:r>
          </a:p>
          <a:p>
            <a:pPr algn="ctr"/>
            <a:r>
              <a:rPr lang="en-US"/>
              <a:t>per band</a:t>
            </a: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7165975" y="2741613"/>
            <a:ext cx="0" cy="84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582613" y="3506788"/>
            <a:ext cx="134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dirty="0"/>
              <a:t>  bands</a:t>
            </a: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 flipH="1" flipV="1">
            <a:off x="4724400" y="3276600"/>
            <a:ext cx="2590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7451725" y="5060950"/>
            <a:ext cx="1119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   One</a:t>
            </a:r>
          </a:p>
          <a:p>
            <a:r>
              <a:rPr lang="en-US" sz="1800"/>
              <a:t>signature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1723" y="1524000"/>
            <a:ext cx="25891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 smtClean="0"/>
              <a:t>n = b*r </a:t>
            </a:r>
            <a:r>
              <a:rPr lang="en-US" dirty="0" smtClean="0"/>
              <a:t>  hash functions</a:t>
            </a:r>
            <a:endParaRPr lang="en-US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51723" y="3962400"/>
            <a:ext cx="20056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mini-signatures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5800" y="3582988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95800" y="4419600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95800" y="1908176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95800" y="2730501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95800" y="5259388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8" idx="3"/>
          </p:cNvCxnSpPr>
          <p:nvPr/>
        </p:nvCxnSpPr>
        <p:spPr>
          <a:xfrm flipV="1">
            <a:off x="2057400" y="2326482"/>
            <a:ext cx="2438400" cy="1820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057400" y="3236774"/>
            <a:ext cx="2438400" cy="910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057400" y="4147066"/>
            <a:ext cx="2438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57400" y="4147066"/>
            <a:ext cx="2438400" cy="805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57400" y="4147066"/>
            <a:ext cx="2438400" cy="1644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78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51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r hash functions.</a:t>
            </a:r>
            <a:endParaRPr lang="en-US" dirty="0"/>
          </a:p>
          <a:p>
            <a:r>
              <a:rPr lang="en-US" dirty="0"/>
              <a:t>For each band, hash </a:t>
            </a:r>
            <a:r>
              <a:rPr lang="en-US" dirty="0" smtClean="0"/>
              <a:t>the mini-signature to </a:t>
            </a:r>
            <a:r>
              <a:rPr lang="en-US" dirty="0"/>
              <a:t>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</a:t>
            </a:r>
            <a:r>
              <a:rPr lang="en-US" dirty="0" smtClean="0"/>
              <a:t>possible so that mini-signatures that hash to the same bucket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certainly identical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9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B024-0B59-41AC-AFB7-E97527C085D8}" type="slidenum">
              <a:rPr lang="en-US"/>
              <a:pPr/>
              <a:t>52</a:t>
            </a:fld>
            <a:endParaRPr 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447800" y="2895600"/>
            <a:ext cx="2819400" cy="33528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362200" y="2209800"/>
            <a:ext cx="1052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Matrix M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724400" y="4267200"/>
            <a:ext cx="88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r </a:t>
            </a:r>
            <a:r>
              <a:rPr lang="en-US" sz="1800"/>
              <a:t> rows</a:t>
            </a:r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>
            <a:off x="1066800" y="3505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1066800" y="4114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1066800" y="4800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1066800" y="5486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 flipV="1">
            <a:off x="5105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51054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V="1">
            <a:off x="65532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>
            <a:off x="65532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6088063" y="4191000"/>
            <a:ext cx="1057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b </a:t>
            </a:r>
            <a:r>
              <a:rPr lang="en-US" sz="1800"/>
              <a:t> bands</a:t>
            </a:r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2286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1905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1524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048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3414713" y="3505200"/>
            <a:ext cx="319087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667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3810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1371600" y="762000"/>
            <a:ext cx="2514600" cy="76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 smtClean="0"/>
              <a:t>Hash Table</a:t>
            </a:r>
            <a:endParaRPr lang="en-US" sz="1800" dirty="0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>
            <a:off x="19812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>
            <a:off x="25908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>
            <a:off x="32004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 flipV="1">
            <a:off x="1676400" y="1295400"/>
            <a:ext cx="4572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 flipV="1">
            <a:off x="2057400" y="1219200"/>
            <a:ext cx="144780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9" name="Line 27"/>
          <p:cNvSpPr>
            <a:spLocks noChangeShapeType="1"/>
          </p:cNvSpPr>
          <p:nvPr/>
        </p:nvSpPr>
        <p:spPr bwMode="auto">
          <a:xfrm flipH="1" flipV="1">
            <a:off x="1524000" y="1066800"/>
            <a:ext cx="914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0" name="Line 28"/>
          <p:cNvSpPr>
            <a:spLocks noChangeShapeType="1"/>
          </p:cNvSpPr>
          <p:nvPr/>
        </p:nvSpPr>
        <p:spPr bwMode="auto">
          <a:xfrm flipV="1">
            <a:off x="2819400" y="1295400"/>
            <a:ext cx="1524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1" name="Line 29"/>
          <p:cNvSpPr>
            <a:spLocks noChangeShapeType="1"/>
          </p:cNvSpPr>
          <p:nvPr/>
        </p:nvSpPr>
        <p:spPr bwMode="auto">
          <a:xfrm flipH="1" flipV="1">
            <a:off x="2362200" y="1371600"/>
            <a:ext cx="83820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 flipV="1">
            <a:off x="3581400" y="1066800"/>
            <a:ext cx="152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3" name="Line 31"/>
          <p:cNvSpPr>
            <a:spLocks noChangeShapeType="1"/>
          </p:cNvSpPr>
          <p:nvPr/>
        </p:nvSpPr>
        <p:spPr bwMode="auto">
          <a:xfrm flipH="1" flipV="1">
            <a:off x="2971800" y="914400"/>
            <a:ext cx="99060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5026" name="Group 34"/>
          <p:cNvGrpSpPr>
            <a:grpSpLocks/>
          </p:cNvGrpSpPr>
          <p:nvPr/>
        </p:nvGrpSpPr>
        <p:grpSpPr bwMode="auto">
          <a:xfrm>
            <a:off x="3581400" y="869950"/>
            <a:ext cx="4897442" cy="646113"/>
            <a:chOff x="2256" y="260"/>
            <a:chExt cx="3085" cy="407"/>
          </a:xfrm>
        </p:grpSpPr>
        <p:sp>
          <p:nvSpPr>
            <p:cNvPr id="85024" name="Text Box 32"/>
            <p:cNvSpPr txBox="1">
              <a:spLocks noChangeArrowheads="1"/>
            </p:cNvSpPr>
            <p:nvPr/>
          </p:nvSpPr>
          <p:spPr bwMode="auto">
            <a:xfrm>
              <a:off x="3254" y="260"/>
              <a:ext cx="208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Columns 2 and 6</a:t>
              </a:r>
            </a:p>
            <a:p>
              <a:r>
                <a:rPr lang="en-US" sz="1800" dirty="0"/>
                <a:t>are </a:t>
              </a:r>
              <a:r>
                <a:rPr lang="en-US" sz="1800" dirty="0" smtClean="0"/>
                <a:t>(almost certainly) 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</a:rPr>
                <a:t>identical</a:t>
              </a:r>
              <a:r>
                <a:rPr lang="en-US" sz="1800" dirty="0"/>
                <a:t>.</a:t>
              </a:r>
            </a:p>
          </p:txBody>
        </p:sp>
        <p:sp>
          <p:nvSpPr>
            <p:cNvPr id="85025" name="Line 33"/>
            <p:cNvSpPr>
              <a:spLocks noChangeShapeType="1"/>
            </p:cNvSpPr>
            <p:nvPr/>
          </p:nvSpPr>
          <p:spPr bwMode="auto">
            <a:xfrm flipH="1">
              <a:off x="2256" y="480"/>
              <a:ext cx="9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5029" name="Group 37"/>
          <p:cNvGrpSpPr>
            <a:grpSpLocks/>
          </p:cNvGrpSpPr>
          <p:nvPr/>
        </p:nvGrpSpPr>
        <p:grpSpPr bwMode="auto">
          <a:xfrm>
            <a:off x="3581400" y="1784350"/>
            <a:ext cx="3559175" cy="641350"/>
            <a:chOff x="2256" y="836"/>
            <a:chExt cx="2242" cy="404"/>
          </a:xfrm>
        </p:grpSpPr>
        <p:sp>
          <p:nvSpPr>
            <p:cNvPr id="85027" name="Text Box 35"/>
            <p:cNvSpPr txBox="1">
              <a:spLocks noChangeArrowheads="1"/>
            </p:cNvSpPr>
            <p:nvPr/>
          </p:nvSpPr>
          <p:spPr bwMode="auto">
            <a:xfrm>
              <a:off x="3062" y="836"/>
              <a:ext cx="14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Columns 6 and 7 are</a:t>
              </a:r>
            </a:p>
            <a:p>
              <a:r>
                <a:rPr lang="en-US" sz="1800"/>
                <a:t>surely different.</a:t>
              </a:r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H="1">
              <a:off x="2256" y="1056"/>
              <a:ext cx="816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85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53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r hash functions.</a:t>
            </a:r>
            <a:endParaRPr lang="en-US" dirty="0"/>
          </a:p>
          <a:p>
            <a:r>
              <a:rPr lang="en-US" dirty="0"/>
              <a:t>For each band, hash </a:t>
            </a:r>
            <a:r>
              <a:rPr lang="en-US" dirty="0" smtClean="0"/>
              <a:t>the mini-signature to </a:t>
            </a:r>
            <a:r>
              <a:rPr lang="en-US" dirty="0"/>
              <a:t>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</a:t>
            </a:r>
            <a:r>
              <a:rPr lang="en-US" dirty="0" smtClean="0"/>
              <a:t>possible so that mini-signatures that hash to the same bucket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certainly identical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Candidate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column pairs are those that hash to the same bucket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at least </a:t>
            </a:r>
            <a:r>
              <a:rPr lang="en-US" dirty="0"/>
              <a:t>1 band.</a:t>
            </a:r>
          </a:p>
          <a:p>
            <a:r>
              <a:rPr lang="en-US" dirty="0"/>
              <a:t>Tune</a:t>
            </a:r>
            <a:r>
              <a:rPr lang="en-US" i="1" dirty="0"/>
              <a:t>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dirty="0"/>
              <a:t> and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to catch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most similar pairs</a:t>
            </a:r>
            <a:r>
              <a:rPr lang="en-US" dirty="0"/>
              <a:t>, but </a:t>
            </a:r>
            <a:r>
              <a:rPr lang="en-US" dirty="0">
                <a:solidFill>
                  <a:srgbClr val="0070C0"/>
                </a:solidFill>
              </a:rPr>
              <a:t>few </a:t>
            </a:r>
            <a:r>
              <a:rPr lang="en-US" dirty="0" smtClean="0">
                <a:solidFill>
                  <a:srgbClr val="0070C0"/>
                </a:solidFill>
              </a:rPr>
              <a:t>non-similar </a:t>
            </a:r>
            <a:r>
              <a:rPr lang="en-US" dirty="0">
                <a:solidFill>
                  <a:srgbClr val="0070C0"/>
                </a:solidFill>
              </a:rPr>
              <a:t>pairs.</a:t>
            </a:r>
          </a:p>
        </p:txBody>
      </p:sp>
    </p:spTree>
    <p:extLst>
      <p:ext uri="{BB962C8B-B14F-4D97-AF65-F5344CB8AC3E}">
        <p14:creationId xmlns:p14="http://schemas.microsoft.com/office/powerpoint/2010/main" val="6001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12ED3-0C51-41F7-9F85-8A4E45F9E4AD}" type="slidenum">
              <a:rPr lang="en-US"/>
              <a:pPr/>
              <a:t>54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Analysis of LSH – What We Want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2179638" y="6096000"/>
            <a:ext cx="3032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       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2362200" y="54102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 flipV="1">
            <a:off x="4495800" y="1828800"/>
            <a:ext cx="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4495800" y="18288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6748" name="Group 12"/>
          <p:cNvGrpSpPr>
            <a:grpSpLocks/>
          </p:cNvGrpSpPr>
          <p:nvPr/>
        </p:nvGrpSpPr>
        <p:grpSpPr bwMode="auto">
          <a:xfrm>
            <a:off x="2667000" y="3581400"/>
            <a:ext cx="1236663" cy="1828800"/>
            <a:chOff x="1680" y="2256"/>
            <a:chExt cx="779" cy="1152"/>
          </a:xfrm>
        </p:grpSpPr>
        <p:sp>
          <p:nvSpPr>
            <p:cNvPr id="116749" name="Text Box 13"/>
            <p:cNvSpPr txBox="1">
              <a:spLocks noChangeArrowheads="1"/>
            </p:cNvSpPr>
            <p:nvPr/>
          </p:nvSpPr>
          <p:spPr bwMode="auto">
            <a:xfrm>
              <a:off x="1680" y="2256"/>
              <a:ext cx="77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No chance</a:t>
              </a:r>
            </a:p>
            <a:p>
              <a:pPr algn="ctr"/>
              <a:r>
                <a:rPr lang="en-US" sz="1800"/>
                <a:t>if </a:t>
              </a:r>
              <a:r>
                <a:rPr lang="en-US" sz="1800" i="1"/>
                <a:t>s</a:t>
              </a:r>
              <a:r>
                <a:rPr lang="en-US" sz="1800"/>
                <a:t> &lt; </a:t>
              </a:r>
              <a:r>
                <a:rPr lang="en-US" sz="1800" i="1"/>
                <a:t>t</a:t>
              </a:r>
            </a:p>
          </p:txBody>
        </p:sp>
        <p:sp>
          <p:nvSpPr>
            <p:cNvPr id="116750" name="Line 14"/>
            <p:cNvSpPr>
              <a:spLocks noChangeShapeType="1"/>
            </p:cNvSpPr>
            <p:nvPr/>
          </p:nvSpPr>
          <p:spPr bwMode="auto">
            <a:xfrm>
              <a:off x="2112" y="2736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751" name="Group 15"/>
          <p:cNvGrpSpPr>
            <a:grpSpLocks/>
          </p:cNvGrpSpPr>
          <p:nvPr/>
        </p:nvGrpSpPr>
        <p:grpSpPr bwMode="auto">
          <a:xfrm>
            <a:off x="4953000" y="1828800"/>
            <a:ext cx="1303338" cy="1327150"/>
            <a:chOff x="3120" y="1152"/>
            <a:chExt cx="821" cy="836"/>
          </a:xfrm>
        </p:grpSpPr>
        <p:sp>
          <p:nvSpPr>
            <p:cNvPr id="116752" name="Text Box 16"/>
            <p:cNvSpPr txBox="1">
              <a:spLocks noChangeArrowheads="1"/>
            </p:cNvSpPr>
            <p:nvPr/>
          </p:nvSpPr>
          <p:spPr bwMode="auto">
            <a:xfrm>
              <a:off x="3120" y="1584"/>
              <a:ext cx="82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Probability</a:t>
              </a:r>
            </a:p>
            <a:p>
              <a:pPr algn="ctr"/>
              <a:r>
                <a:rPr lang="en-US" sz="1800"/>
                <a:t>= 1 if </a:t>
              </a:r>
              <a:r>
                <a:rPr lang="en-US" sz="1800" i="1"/>
                <a:t>s</a:t>
              </a:r>
              <a:r>
                <a:rPr lang="en-US" sz="1800"/>
                <a:t> &gt; </a:t>
              </a:r>
              <a:r>
                <a:rPr lang="en-US" sz="1800" i="1"/>
                <a:t>t</a:t>
              </a:r>
            </a:p>
          </p:txBody>
        </p:sp>
        <p:sp>
          <p:nvSpPr>
            <p:cNvPr id="116753" name="Line 17"/>
            <p:cNvSpPr>
              <a:spLocks noChangeShapeType="1"/>
            </p:cNvSpPr>
            <p:nvPr/>
          </p:nvSpPr>
          <p:spPr bwMode="auto">
            <a:xfrm flipV="1">
              <a:off x="3408" y="1152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836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F76-95AF-441D-AEAB-B86A9C6C2C3E}" type="slidenum">
              <a:rPr lang="en-US"/>
              <a:pPr/>
              <a:t>55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Band </a:t>
            </a:r>
            <a:r>
              <a:rPr lang="en-US" dirty="0"/>
              <a:t>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Row </a:t>
            </a:r>
            <a:r>
              <a:rPr lang="en-US" dirty="0"/>
              <a:t>Gives You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 flipV="1">
            <a:off x="2362200" y="1828800"/>
            <a:ext cx="426720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572000" y="3505200"/>
            <a:ext cx="19986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Remember:</a:t>
            </a:r>
          </a:p>
          <a:p>
            <a:r>
              <a:rPr lang="en-US" sz="1800"/>
              <a:t>probability of</a:t>
            </a:r>
          </a:p>
          <a:p>
            <a:r>
              <a:rPr lang="en-US" sz="1800"/>
              <a:t>equal hash-values</a:t>
            </a:r>
          </a:p>
          <a:p>
            <a:r>
              <a:rPr lang="en-US" sz="1800"/>
              <a:t>= similarity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1800" y="2558534"/>
            <a:ext cx="24032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Single hash signature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28855" y="5486400"/>
            <a:ext cx="339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Prob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(Sig(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S,i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 == Sig(S’,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)) = 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sim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(S,S’)</a:t>
            </a:r>
            <a:endParaRPr lang="en-US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  <p:cxnSp>
        <p:nvCxnSpPr>
          <p:cNvPr id="4" name="Straight Connector 3"/>
          <p:cNvCxnSpPr>
            <a:stCxn id="117763" idx="2"/>
            <a:endCxn id="117763" idx="0"/>
          </p:cNvCxnSpPr>
          <p:nvPr/>
        </p:nvCxnSpPr>
        <p:spPr>
          <a:xfrm flipV="1">
            <a:off x="4495800" y="1828800"/>
            <a:ext cx="0" cy="35814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1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0" grpId="0" autoUpdateAnimBg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24E-9A6F-46F4-9034-D5EA5FA0AA28}" type="slidenum">
              <a:rPr lang="en-US"/>
              <a:pPr/>
              <a:t>56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Bands </a:t>
            </a:r>
            <a:r>
              <a:rPr lang="en-US" dirty="0"/>
              <a:t>of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Rows </a:t>
            </a:r>
            <a:r>
              <a:rPr lang="en-US" dirty="0"/>
              <a:t>Gives You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 dirty="0"/>
              <a:t>t</a:t>
            </a:r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 flipV="1">
            <a:off x="2362200" y="5334000"/>
            <a:ext cx="20574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4" name="Freeform 10"/>
          <p:cNvSpPr>
            <a:spLocks/>
          </p:cNvSpPr>
          <p:nvPr/>
        </p:nvSpPr>
        <p:spPr bwMode="auto">
          <a:xfrm>
            <a:off x="4419600" y="5105400"/>
            <a:ext cx="88900" cy="228600"/>
          </a:xfrm>
          <a:custGeom>
            <a:avLst/>
            <a:gdLst>
              <a:gd name="T0" fmla="*/ 0 w 56"/>
              <a:gd name="T1" fmla="*/ 144 h 144"/>
              <a:gd name="T2" fmla="*/ 48 w 56"/>
              <a:gd name="T3" fmla="*/ 96 h 144"/>
              <a:gd name="T4" fmla="*/ 48 w 56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144">
                <a:moveTo>
                  <a:pt x="0" y="144"/>
                </a:moveTo>
                <a:cubicBezTo>
                  <a:pt x="20" y="132"/>
                  <a:pt x="40" y="120"/>
                  <a:pt x="48" y="96"/>
                </a:cubicBezTo>
                <a:cubicBezTo>
                  <a:pt x="56" y="72"/>
                  <a:pt x="52" y="36"/>
                  <a:pt x="48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 flipV="1">
            <a:off x="4495800" y="2057400"/>
            <a:ext cx="76200" cy="3048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6" name="Freeform 12"/>
          <p:cNvSpPr>
            <a:spLocks/>
          </p:cNvSpPr>
          <p:nvPr/>
        </p:nvSpPr>
        <p:spPr bwMode="auto">
          <a:xfrm>
            <a:off x="4572000" y="1879600"/>
            <a:ext cx="152400" cy="177800"/>
          </a:xfrm>
          <a:custGeom>
            <a:avLst/>
            <a:gdLst>
              <a:gd name="T0" fmla="*/ 0 w 96"/>
              <a:gd name="T1" fmla="*/ 112 h 112"/>
              <a:gd name="T2" fmla="*/ 48 w 96"/>
              <a:gd name="T3" fmla="*/ 16 h 112"/>
              <a:gd name="T4" fmla="*/ 96 w 96"/>
              <a:gd name="T5" fmla="*/ 16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12">
                <a:moveTo>
                  <a:pt x="0" y="112"/>
                </a:moveTo>
                <a:cubicBezTo>
                  <a:pt x="16" y="72"/>
                  <a:pt x="32" y="32"/>
                  <a:pt x="48" y="16"/>
                </a:cubicBezTo>
                <a:cubicBezTo>
                  <a:pt x="64" y="0"/>
                  <a:pt x="80" y="8"/>
                  <a:pt x="96" y="1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 flipV="1">
            <a:off x="4724400" y="1828800"/>
            <a:ext cx="19050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8798" name="Group 14"/>
          <p:cNvGrpSpPr>
            <a:grpSpLocks/>
          </p:cNvGrpSpPr>
          <p:nvPr/>
        </p:nvGrpSpPr>
        <p:grpSpPr bwMode="auto">
          <a:xfrm>
            <a:off x="7696200" y="3352800"/>
            <a:ext cx="1146175" cy="2438400"/>
            <a:chOff x="4838" y="2133"/>
            <a:chExt cx="722" cy="1536"/>
          </a:xfrm>
        </p:grpSpPr>
        <p:sp>
          <p:nvSpPr>
            <p:cNvPr id="118799" name="Text Box 15"/>
            <p:cNvSpPr txBox="1">
              <a:spLocks noChangeArrowheads="1"/>
            </p:cNvSpPr>
            <p:nvPr/>
          </p:nvSpPr>
          <p:spPr bwMode="auto">
            <a:xfrm>
              <a:off x="4838" y="2133"/>
              <a:ext cx="3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/>
                <a:t>s</a:t>
              </a:r>
              <a:r>
                <a:rPr lang="en-US" dirty="0"/>
                <a:t> </a:t>
              </a:r>
              <a:r>
                <a:rPr lang="en-US" i="1" baseline="30000" dirty="0"/>
                <a:t>r </a:t>
              </a:r>
            </a:p>
          </p:txBody>
        </p:sp>
        <p:sp>
          <p:nvSpPr>
            <p:cNvPr id="118800" name="Text Box 16"/>
            <p:cNvSpPr txBox="1">
              <a:spLocks noChangeArrowheads="1"/>
            </p:cNvSpPr>
            <p:nvPr/>
          </p:nvSpPr>
          <p:spPr bwMode="auto">
            <a:xfrm>
              <a:off x="4838" y="3092"/>
              <a:ext cx="72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All rows</a:t>
              </a:r>
            </a:p>
            <a:p>
              <a:r>
                <a:rPr lang="en-US" sz="1800"/>
                <a:t>of a band</a:t>
              </a:r>
            </a:p>
            <a:p>
              <a:r>
                <a:rPr lang="en-US" sz="1800"/>
                <a:t>are equal</a:t>
              </a:r>
            </a:p>
          </p:txBody>
        </p:sp>
        <p:sp>
          <p:nvSpPr>
            <p:cNvPr id="118801" name="Line 17"/>
            <p:cNvSpPr>
              <a:spLocks noChangeShapeType="1"/>
            </p:cNvSpPr>
            <p:nvPr/>
          </p:nvSpPr>
          <p:spPr bwMode="auto">
            <a:xfrm flipH="1" flipV="1">
              <a:off x="4992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2" name="Group 18"/>
          <p:cNvGrpSpPr>
            <a:grpSpLocks/>
          </p:cNvGrpSpPr>
          <p:nvPr/>
        </p:nvGrpSpPr>
        <p:grpSpPr bwMode="auto">
          <a:xfrm>
            <a:off x="6613525" y="3386138"/>
            <a:ext cx="1243013" cy="2438400"/>
            <a:chOff x="4166" y="2133"/>
            <a:chExt cx="783" cy="1536"/>
          </a:xfrm>
        </p:grpSpPr>
        <p:sp>
          <p:nvSpPr>
            <p:cNvPr id="118803" name="Text Box 19"/>
            <p:cNvSpPr txBox="1">
              <a:spLocks noChangeArrowheads="1"/>
            </p:cNvSpPr>
            <p:nvPr/>
          </p:nvSpPr>
          <p:spPr bwMode="auto">
            <a:xfrm>
              <a:off x="4598" y="2133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1 -</a:t>
              </a:r>
            </a:p>
          </p:txBody>
        </p:sp>
        <p:sp>
          <p:nvSpPr>
            <p:cNvPr id="118804" name="Text Box 20"/>
            <p:cNvSpPr txBox="1">
              <a:spLocks noChangeArrowheads="1"/>
            </p:cNvSpPr>
            <p:nvPr/>
          </p:nvSpPr>
          <p:spPr bwMode="auto">
            <a:xfrm>
              <a:off x="4166" y="3092"/>
              <a:ext cx="75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Some row</a:t>
              </a:r>
            </a:p>
            <a:p>
              <a:r>
                <a:rPr lang="en-US" sz="1800" dirty="0"/>
                <a:t>of a band</a:t>
              </a:r>
            </a:p>
            <a:p>
              <a:r>
                <a:rPr lang="en-US" sz="1800" dirty="0"/>
                <a:t>unequal</a:t>
              </a:r>
            </a:p>
          </p:txBody>
        </p:sp>
        <p:sp>
          <p:nvSpPr>
            <p:cNvPr id="118805" name="Line 21"/>
            <p:cNvSpPr>
              <a:spLocks noChangeShapeType="1"/>
            </p:cNvSpPr>
            <p:nvPr/>
          </p:nvSpPr>
          <p:spPr bwMode="auto">
            <a:xfrm flipV="1">
              <a:off x="451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6" name="Group 22"/>
          <p:cNvGrpSpPr>
            <a:grpSpLocks/>
          </p:cNvGrpSpPr>
          <p:nvPr/>
        </p:nvGrpSpPr>
        <p:grpSpPr bwMode="auto">
          <a:xfrm>
            <a:off x="7223125" y="1752600"/>
            <a:ext cx="1812925" cy="2090738"/>
            <a:chOff x="4550" y="1104"/>
            <a:chExt cx="1142" cy="1317"/>
          </a:xfrm>
        </p:grpSpPr>
        <p:sp>
          <p:nvSpPr>
            <p:cNvPr id="118807" name="Text Box 23"/>
            <p:cNvSpPr txBox="1">
              <a:spLocks noChangeArrowheads="1"/>
            </p:cNvSpPr>
            <p:nvPr/>
          </p:nvSpPr>
          <p:spPr bwMode="auto">
            <a:xfrm>
              <a:off x="4550" y="2133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</a:p>
          </p:txBody>
        </p:sp>
        <p:sp>
          <p:nvSpPr>
            <p:cNvPr id="118808" name="Text Box 24"/>
            <p:cNvSpPr txBox="1">
              <a:spLocks noChangeArrowheads="1"/>
            </p:cNvSpPr>
            <p:nvPr/>
          </p:nvSpPr>
          <p:spPr bwMode="auto">
            <a:xfrm>
              <a:off x="5078" y="2133"/>
              <a:ext cx="3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)</a:t>
              </a:r>
              <a:r>
                <a:rPr lang="en-US" i="1" baseline="30000"/>
                <a:t>b </a:t>
              </a:r>
            </a:p>
          </p:txBody>
        </p:sp>
        <p:sp>
          <p:nvSpPr>
            <p:cNvPr id="118809" name="Text Box 25"/>
            <p:cNvSpPr txBox="1">
              <a:spLocks noChangeArrowheads="1"/>
            </p:cNvSpPr>
            <p:nvPr/>
          </p:nvSpPr>
          <p:spPr bwMode="auto">
            <a:xfrm>
              <a:off x="4977" y="1104"/>
              <a:ext cx="71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800" dirty="0"/>
            </a:p>
            <a:p>
              <a:r>
                <a:rPr lang="en-US" sz="1800" dirty="0"/>
                <a:t>No bands</a:t>
              </a:r>
            </a:p>
            <a:p>
              <a:r>
                <a:rPr lang="en-US" sz="1800" dirty="0"/>
                <a:t>identical</a:t>
              </a:r>
            </a:p>
          </p:txBody>
        </p:sp>
        <p:sp>
          <p:nvSpPr>
            <p:cNvPr id="118810" name="Line 26"/>
            <p:cNvSpPr>
              <a:spLocks noChangeShapeType="1"/>
            </p:cNvSpPr>
            <p:nvPr/>
          </p:nvSpPr>
          <p:spPr bwMode="auto">
            <a:xfrm flipH="1">
              <a:off x="4848" y="1680"/>
              <a:ext cx="43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1" name="Group 27"/>
          <p:cNvGrpSpPr>
            <a:grpSpLocks/>
          </p:cNvGrpSpPr>
          <p:nvPr/>
        </p:nvGrpSpPr>
        <p:grpSpPr bwMode="auto">
          <a:xfrm>
            <a:off x="6705600" y="1828800"/>
            <a:ext cx="1128713" cy="2025650"/>
            <a:chOff x="4214" y="1124"/>
            <a:chExt cx="711" cy="1276"/>
          </a:xfrm>
        </p:grpSpPr>
        <p:sp>
          <p:nvSpPr>
            <p:cNvPr id="118812" name="Text Box 28"/>
            <p:cNvSpPr txBox="1">
              <a:spLocks noChangeArrowheads="1"/>
            </p:cNvSpPr>
            <p:nvPr/>
          </p:nvSpPr>
          <p:spPr bwMode="auto">
            <a:xfrm>
              <a:off x="4272" y="2112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1 -</a:t>
              </a:r>
            </a:p>
          </p:txBody>
        </p:sp>
        <p:sp>
          <p:nvSpPr>
            <p:cNvPr id="118813" name="Text Box 29"/>
            <p:cNvSpPr txBox="1">
              <a:spLocks noChangeArrowheads="1"/>
            </p:cNvSpPr>
            <p:nvPr/>
          </p:nvSpPr>
          <p:spPr bwMode="auto">
            <a:xfrm>
              <a:off x="4214" y="1124"/>
              <a:ext cx="71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At least</a:t>
              </a:r>
            </a:p>
            <a:p>
              <a:r>
                <a:rPr lang="en-US" sz="1800"/>
                <a:t>one band</a:t>
              </a:r>
            </a:p>
            <a:p>
              <a:r>
                <a:rPr lang="en-US" sz="1800"/>
                <a:t>identical</a:t>
              </a:r>
            </a:p>
          </p:txBody>
        </p:sp>
        <p:sp>
          <p:nvSpPr>
            <p:cNvPr id="118814" name="Line 30"/>
            <p:cNvSpPr>
              <a:spLocks noChangeShapeType="1"/>
            </p:cNvSpPr>
            <p:nvPr/>
          </p:nvSpPr>
          <p:spPr bwMode="auto">
            <a:xfrm>
              <a:off x="4560" y="172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5" name="Group 31"/>
          <p:cNvGrpSpPr>
            <a:grpSpLocks/>
          </p:cNvGrpSpPr>
          <p:nvPr/>
        </p:nvGrpSpPr>
        <p:grpSpPr bwMode="auto">
          <a:xfrm>
            <a:off x="4495800" y="3429000"/>
            <a:ext cx="2014538" cy="762000"/>
            <a:chOff x="2832" y="2160"/>
            <a:chExt cx="1269" cy="480"/>
          </a:xfrm>
        </p:grpSpPr>
        <p:sp>
          <p:nvSpPr>
            <p:cNvPr id="118816" name="Text Box 32"/>
            <p:cNvSpPr txBox="1">
              <a:spLocks noChangeArrowheads="1"/>
            </p:cNvSpPr>
            <p:nvPr/>
          </p:nvSpPr>
          <p:spPr bwMode="auto">
            <a:xfrm>
              <a:off x="3024" y="2160"/>
              <a:ext cx="10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 ~ (1/b)</a:t>
              </a:r>
              <a:r>
                <a:rPr lang="en-US" baseline="30000"/>
                <a:t>1/r </a:t>
              </a:r>
            </a:p>
          </p:txBody>
        </p:sp>
        <p:sp>
          <p:nvSpPr>
            <p:cNvPr id="118817" name="Line 33"/>
            <p:cNvSpPr>
              <a:spLocks noChangeShapeType="1"/>
            </p:cNvSpPr>
            <p:nvPr/>
          </p:nvSpPr>
          <p:spPr bwMode="auto">
            <a:xfrm flipH="1">
              <a:off x="2832" y="2496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Connector 2"/>
          <p:cNvCxnSpPr/>
          <p:nvPr/>
        </p:nvCxnSpPr>
        <p:spPr>
          <a:xfrm flipH="1">
            <a:off x="4511675" y="1828800"/>
            <a:ext cx="22225" cy="36576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09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/>
      <p:bldP spid="118793" grpId="0" animBg="1"/>
      <p:bldP spid="118794" grpId="0" animBg="1"/>
      <p:bldP spid="118795" grpId="0" animBg="1"/>
      <p:bldP spid="118796" grpId="0" animBg="1"/>
      <p:bldP spid="11879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43B7-2267-4D96-98B8-65A465CD7FD0}" type="slidenum">
              <a:rPr lang="en-US"/>
              <a:pPr/>
              <a:t>57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en-US" i="1"/>
              <a:t>b</a:t>
            </a:r>
            <a:r>
              <a:rPr lang="en-US"/>
              <a:t>  = 20; </a:t>
            </a:r>
            <a:r>
              <a:rPr lang="en-US" i="1"/>
              <a:t>r</a:t>
            </a:r>
            <a:r>
              <a:rPr lang="en-US"/>
              <a:t>  = 5</a:t>
            </a:r>
          </a:p>
        </p:txBody>
      </p:sp>
      <p:graphicFrame>
        <p:nvGraphicFramePr>
          <p:cNvPr id="1198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94127"/>
              </p:ext>
            </p:extLst>
          </p:nvPr>
        </p:nvGraphicFramePr>
        <p:xfrm>
          <a:off x="533400" y="1905000"/>
          <a:ext cx="3124200" cy="414528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1-(1-s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.802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87286"/>
            <a:ext cx="493474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6781800" y="1828800"/>
            <a:ext cx="0" cy="2438400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8003" y="147035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= 0.5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34E-3D0A-44D6-9449-A335816C02B4}" type="slidenum">
              <a:rPr lang="en-US"/>
              <a:pPr/>
              <a:t>58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 Similar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want </a:t>
            </a:r>
            <a:r>
              <a:rPr lang="en-US" dirty="0"/>
              <a:t>all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80%-similar</a:t>
            </a:r>
            <a:r>
              <a:rPr lang="en-US" dirty="0"/>
              <a:t> pairs</a:t>
            </a:r>
            <a:r>
              <a:rPr lang="en-US" dirty="0" smtClean="0"/>
              <a:t>. Choose </a:t>
            </a:r>
            <a:r>
              <a:rPr lang="en-US" dirty="0">
                <a:solidFill>
                  <a:srgbClr val="0070C0"/>
                </a:solidFill>
              </a:rPr>
              <a:t>20</a:t>
            </a:r>
            <a:r>
              <a:rPr lang="en-US" dirty="0"/>
              <a:t> bands of </a:t>
            </a:r>
            <a:r>
              <a:rPr lang="en-US" dirty="0">
                <a:solidFill>
                  <a:srgbClr val="0070C0"/>
                </a:solidFill>
              </a:rPr>
              <a:t>5</a:t>
            </a:r>
            <a:r>
              <a:rPr lang="en-US" dirty="0"/>
              <a:t> integers/band.</a:t>
            </a:r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identical in one particular band: </a:t>
            </a:r>
          </a:p>
          <a:p>
            <a:pPr marL="0" indent="0" algn="ctr">
              <a:buNone/>
            </a:pPr>
            <a:r>
              <a:rPr lang="en-US" dirty="0" smtClean="0"/>
              <a:t>(0.8)</a:t>
            </a:r>
            <a:r>
              <a:rPr lang="en-US" baseline="30000" dirty="0" smtClean="0"/>
              <a:t>5</a:t>
            </a:r>
            <a:r>
              <a:rPr lang="en-US" dirty="0" smtClean="0"/>
              <a:t> = 0.328.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not  </a:t>
            </a:r>
            <a:r>
              <a:rPr lang="en-US" dirty="0"/>
              <a:t>similar in </a:t>
            </a:r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of the 20 bands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/>
              <a:t>1-0.328)</a:t>
            </a:r>
            <a:r>
              <a:rPr lang="en-US" baseline="30000" dirty="0"/>
              <a:t>20</a:t>
            </a:r>
            <a:r>
              <a:rPr lang="en-US" dirty="0"/>
              <a:t> = </a:t>
            </a:r>
            <a:r>
              <a:rPr lang="en-US" dirty="0" smtClean="0"/>
              <a:t>0.00035 </a:t>
            </a:r>
          </a:p>
          <a:p>
            <a:pPr marL="0" lvl="1" indent="0">
              <a:buClr>
                <a:schemeClr val="accent6"/>
              </a:buClr>
              <a:buNone/>
            </a:pPr>
            <a:endParaRPr lang="en-US" dirty="0" smtClean="0"/>
          </a:p>
          <a:p>
            <a:pPr marL="617220" lvl="2" indent="-342900"/>
            <a:r>
              <a:rPr lang="en-US" dirty="0" smtClean="0"/>
              <a:t>i.e</a:t>
            </a:r>
            <a:r>
              <a:rPr lang="en-US" dirty="0"/>
              <a:t>., about 1/3000-th of the 80%-similar column pairs 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false negatives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Probability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S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 smtClean="0"/>
              <a:t>similar </a:t>
            </a:r>
            <a:r>
              <a:rPr lang="en-US" dirty="0"/>
              <a:t>in </a:t>
            </a:r>
            <a:r>
              <a:rPr lang="en-US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one of </a:t>
            </a:r>
            <a:r>
              <a:rPr lang="en-US" dirty="0"/>
              <a:t>the 20 bands: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1-0.00035 = 0.999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59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5760"/>
            <a:ext cx="8229600" cy="853440"/>
          </a:xfrm>
        </p:spPr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 are 30% Similar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66088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Find pairs of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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i="1" dirty="0">
                <a:solidFill>
                  <a:srgbClr val="0000FF"/>
                </a:solidFill>
              </a:rPr>
              <a:t>=</a:t>
            </a:r>
            <a:r>
              <a:rPr lang="en-US" dirty="0">
                <a:solidFill>
                  <a:srgbClr val="0000FF"/>
                </a:solidFill>
              </a:rPr>
              <a:t>0.8 similarity, set </a:t>
            </a:r>
            <a:r>
              <a:rPr lang="en-US" b="1" dirty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=20, </a:t>
            </a:r>
            <a:r>
              <a:rPr lang="en-US" b="1" dirty="0">
                <a:solidFill>
                  <a:srgbClr val="0000FF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=5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Assume: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 = </a:t>
            </a:r>
            <a:r>
              <a:rPr lang="en-US" dirty="0" smtClean="0"/>
              <a:t>0.3</a:t>
            </a:r>
            <a:endParaRPr lang="en-US" dirty="0"/>
          </a:p>
          <a:p>
            <a:pPr lvl="1"/>
            <a:r>
              <a:rPr lang="en-US" dirty="0"/>
              <a:t>Since </a:t>
            </a:r>
            <a:r>
              <a:rPr lang="en-US" dirty="0" err="1"/>
              <a:t>sim</a:t>
            </a:r>
            <a:r>
              <a:rPr lang="en-US" dirty="0"/>
              <a:t>(C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smtClean="0">
                <a:sym typeface="Symbol"/>
              </a:rPr>
              <a:t>&lt; </a:t>
            </a:r>
            <a:r>
              <a:rPr lang="en-US" b="1" dirty="0" smtClean="0">
                <a:sym typeface="Symbol"/>
              </a:rPr>
              <a:t>s</a:t>
            </a:r>
            <a:r>
              <a:rPr lang="en-US" dirty="0" smtClean="0"/>
              <a:t> </a:t>
            </a:r>
            <a:r>
              <a:rPr lang="en-US" dirty="0"/>
              <a:t>we want 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 to hash to </a:t>
            </a:r>
            <a:r>
              <a:rPr lang="en-US" b="1" dirty="0" smtClean="0">
                <a:solidFill>
                  <a:srgbClr val="D60093"/>
                </a:solidFill>
              </a:rPr>
              <a:t>NO </a:t>
            </a:r>
            <a:br>
              <a:rPr lang="en-US" b="1" dirty="0" smtClean="0">
                <a:solidFill>
                  <a:srgbClr val="D60093"/>
                </a:solidFill>
              </a:rPr>
            </a:br>
            <a:r>
              <a:rPr lang="en-US" b="1" dirty="0" smtClean="0">
                <a:solidFill>
                  <a:srgbClr val="D60093"/>
                </a:solidFill>
              </a:rPr>
              <a:t>common buckets</a:t>
            </a:r>
            <a:r>
              <a:rPr lang="en-US" dirty="0" smtClean="0">
                <a:solidFill>
                  <a:srgbClr val="D60093"/>
                </a:solidFill>
              </a:rPr>
              <a:t> </a:t>
            </a:r>
            <a:r>
              <a:rPr lang="en-US" dirty="0" smtClean="0"/>
              <a:t>(all bands should be different)</a:t>
            </a:r>
            <a:endParaRPr lang="en-US" dirty="0"/>
          </a:p>
          <a:p>
            <a:r>
              <a:rPr lang="en-US" b="1" dirty="0" smtClean="0">
                <a:solidFill>
                  <a:srgbClr val="008000"/>
                </a:solidFill>
              </a:rPr>
              <a:t>Probability C</a:t>
            </a:r>
            <a:r>
              <a:rPr lang="en-US" b="1" baseline="-25000" dirty="0" smtClean="0">
                <a:solidFill>
                  <a:srgbClr val="008000"/>
                </a:solidFill>
              </a:rPr>
              <a:t>1</a:t>
            </a:r>
            <a:r>
              <a:rPr lang="en-US" b="1" dirty="0" smtClean="0">
                <a:solidFill>
                  <a:srgbClr val="008000"/>
                </a:solidFill>
              </a:rPr>
              <a:t>, C</a:t>
            </a:r>
            <a:r>
              <a:rPr lang="en-US" b="1" baseline="-25000" dirty="0" smtClean="0">
                <a:solidFill>
                  <a:srgbClr val="008000"/>
                </a:solidFill>
              </a:rPr>
              <a:t>2</a:t>
            </a:r>
            <a:r>
              <a:rPr lang="en-US" b="1" dirty="0" smtClean="0">
                <a:solidFill>
                  <a:srgbClr val="008000"/>
                </a:solidFill>
              </a:rPr>
              <a:t> identical in one particular band: </a:t>
            </a:r>
            <a:r>
              <a:rPr lang="en-US" dirty="0" smtClean="0"/>
              <a:t>(0.3)</a:t>
            </a:r>
            <a:r>
              <a:rPr lang="en-US" baseline="30000" dirty="0" smtClean="0"/>
              <a:t>5</a:t>
            </a:r>
            <a:r>
              <a:rPr lang="en-US" dirty="0" smtClean="0"/>
              <a:t>  = 0.00243</a:t>
            </a:r>
          </a:p>
          <a:p>
            <a:r>
              <a:rPr lang="en-US" dirty="0" smtClean="0"/>
              <a:t>Probability 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 identical in at least 1 of 20 bands: 1 - (1 - </a:t>
            </a:r>
            <a:r>
              <a:rPr lang="en-US" dirty="0"/>
              <a:t>0.00243</a:t>
            </a:r>
            <a:r>
              <a:rPr lang="en-US" dirty="0" smtClean="0"/>
              <a:t>)</a:t>
            </a:r>
            <a:r>
              <a:rPr lang="en-US" baseline="30000" dirty="0" smtClean="0"/>
              <a:t>20</a:t>
            </a:r>
            <a:r>
              <a:rPr lang="en-US" dirty="0" smtClean="0"/>
              <a:t> = 0.0474</a:t>
            </a:r>
          </a:p>
          <a:p>
            <a:pPr lvl="1"/>
            <a:r>
              <a:rPr lang="en-US" dirty="0" smtClean="0"/>
              <a:t>In other words, approximately 4.74% pairs of docs with similarity 0.3% end up becoming </a:t>
            </a:r>
            <a:r>
              <a:rPr lang="en-US" b="1" dirty="0" smtClean="0">
                <a:solidFill>
                  <a:srgbClr val="D60093"/>
                </a:solidFill>
              </a:rPr>
              <a:t>candidate pairs</a:t>
            </a:r>
            <a:endParaRPr lang="en-US" dirty="0" smtClean="0"/>
          </a:p>
          <a:p>
            <a:pPr lvl="2"/>
            <a:r>
              <a:rPr lang="en-US" dirty="0" smtClean="0"/>
              <a:t>They are </a:t>
            </a:r>
            <a:r>
              <a:rPr lang="en-US" b="1" dirty="0" smtClean="0">
                <a:solidFill>
                  <a:srgbClr val="FF0066"/>
                </a:solidFill>
              </a:rPr>
              <a:t>false positives </a:t>
            </a:r>
            <a:r>
              <a:rPr lang="en-US" dirty="0"/>
              <a:t>since </a:t>
            </a:r>
            <a:r>
              <a:rPr lang="en-US" dirty="0" smtClean="0"/>
              <a:t>we will have to examine them (they are candidate pairs) but then it will turn out their similarity is below threshold </a:t>
            </a:r>
            <a:r>
              <a:rPr lang="en-US" b="1" dirty="0" smtClean="0"/>
              <a:t>s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81800" y="0"/>
            <a:ext cx="2362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5808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right representation </a:t>
            </a:r>
            <a:r>
              <a:rPr lang="en-US" dirty="0" smtClean="0"/>
              <a:t>of the document when we check for similarity?</a:t>
            </a:r>
          </a:p>
          <a:p>
            <a:pPr lvl="1"/>
            <a:r>
              <a:rPr lang="en-US" dirty="0" smtClean="0"/>
              <a:t>E.g., representing a document as a set of characters will not do (why?)</a:t>
            </a:r>
          </a:p>
          <a:p>
            <a:r>
              <a:rPr lang="en-US" dirty="0" smtClean="0"/>
              <a:t>When we have billions of documents, keeping the full text in memory is not an option.</a:t>
            </a:r>
          </a:p>
          <a:p>
            <a:pPr lvl="1"/>
            <a:r>
              <a:rPr lang="en-US" dirty="0" smtClean="0"/>
              <a:t>We need to find a </a:t>
            </a:r>
            <a:r>
              <a:rPr lang="en-US" dirty="0" smtClean="0">
                <a:solidFill>
                  <a:srgbClr val="0070C0"/>
                </a:solidFill>
              </a:rPr>
              <a:t>shorter representation</a:t>
            </a:r>
          </a:p>
          <a:p>
            <a:r>
              <a:rPr lang="en-US" dirty="0" smtClean="0"/>
              <a:t>How do we do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pairwise comparisons </a:t>
            </a:r>
            <a:r>
              <a:rPr lang="en-US" dirty="0" smtClean="0"/>
              <a:t>of billions of documents?</a:t>
            </a:r>
          </a:p>
          <a:p>
            <a:pPr lvl="1"/>
            <a:r>
              <a:rPr lang="en-US" dirty="0" smtClean="0"/>
              <a:t>If exact match was the issue it would be ok, can we replicate this idea?</a:t>
            </a:r>
          </a:p>
        </p:txBody>
      </p:sp>
    </p:spTree>
    <p:extLst>
      <p:ext uri="{BB962C8B-B14F-4D97-AF65-F5344CB8AC3E}">
        <p14:creationId xmlns:p14="http://schemas.microsoft.com/office/powerpoint/2010/main" val="12338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9857-F378-43D5-89F2-B460D4C2FB95}" type="slidenum">
              <a:rPr lang="en-US"/>
              <a:pPr/>
              <a:t>60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 Summary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/>
              <a:t>Tune to get almost all pairs with similar signatures, but eliminate most pairs that do not have similar signatures.</a:t>
            </a:r>
          </a:p>
          <a:p>
            <a:r>
              <a:rPr lang="en-US"/>
              <a:t>Check in main memory that candidate pairs really do have similar signatures.</a:t>
            </a:r>
          </a:p>
          <a:p>
            <a:r>
              <a:rPr lang="en-US">
                <a:solidFill>
                  <a:srgbClr val="FF9900"/>
                </a:solidFill>
              </a:rPr>
              <a:t>Optional</a:t>
            </a:r>
            <a:r>
              <a:rPr lang="en-US"/>
              <a:t>: In another pass through data, check that the remaining candidate pairs really represent similar </a:t>
            </a:r>
            <a:r>
              <a:rPr lang="en-US" i="1"/>
              <a:t>sets</a:t>
            </a:r>
            <a:r>
              <a:rPr lang="en-US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29762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Locality-sensitive hashing (LSH)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Big Picture</a:t>
            </a:r>
            <a:r>
              <a:rPr lang="en-US" dirty="0" smtClean="0"/>
              <a:t>: Construct hash functions </a:t>
            </a:r>
            <a:r>
              <a:rPr lang="en-US" b="1" dirty="0" smtClean="0">
                <a:solidFill>
                  <a:srgbClr val="0070C0"/>
                </a:solidFill>
              </a:rPr>
              <a:t>h: R</a:t>
            </a:r>
            <a:r>
              <a:rPr lang="en-US" b="1" baseline="30000" dirty="0" smtClean="0">
                <a:solidFill>
                  <a:srgbClr val="0070C0"/>
                </a:solidFill>
              </a:rPr>
              <a:t>d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 U </a:t>
            </a:r>
            <a:r>
              <a:rPr lang="en-US" dirty="0" smtClean="0">
                <a:sym typeface="Wingdings" pitchFamily="2" charset="2"/>
              </a:rPr>
              <a:t>such that for any pair of points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p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, q</a:t>
            </a:r>
            <a:r>
              <a:rPr lang="en-US" dirty="0">
                <a:sym typeface="Wingdings" pitchFamily="2" charset="2"/>
              </a:rPr>
              <a:t>, for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distance</a:t>
            </a:r>
            <a:r>
              <a:rPr lang="en-US" dirty="0">
                <a:sym typeface="Wingdings" pitchFamily="2" charset="2"/>
              </a:rPr>
              <a:t> function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we have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)≤r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[h(p)=h(q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)]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≥ </a:t>
            </a:r>
            <a:r>
              <a:rPr lang="el-GR" b="1" dirty="0" smtClean="0">
                <a:solidFill>
                  <a:srgbClr val="0070C0"/>
                </a:solidFill>
                <a:sym typeface="Wingdings" pitchFamily="2" charset="2"/>
              </a:rPr>
              <a:t>α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is high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)≥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cr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[h(p)=h(q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)]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≤ </a:t>
            </a:r>
            <a:r>
              <a:rPr lang="el-GR" b="1" dirty="0" smtClean="0">
                <a:solidFill>
                  <a:srgbClr val="0070C0"/>
                </a:solidFill>
                <a:sym typeface="Wingdings" pitchFamily="2" charset="2"/>
              </a:rPr>
              <a:t>β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is small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Then, we can find close pairs by hashing</a:t>
            </a:r>
          </a:p>
          <a:p>
            <a:pPr eaLnBrk="1" hangingPunct="1"/>
            <a:endParaRPr lang="en-US" dirty="0" smtClean="0">
              <a:sym typeface="Wingdings" pitchFamily="2" charset="2"/>
            </a:endParaRPr>
          </a:p>
          <a:p>
            <a:pPr eaLnBrk="1" hangingPunct="1"/>
            <a:r>
              <a:rPr lang="en-US" dirty="0" smtClean="0">
                <a:sym typeface="Wingdings" pitchFamily="2" charset="2"/>
              </a:rPr>
              <a:t>LSH is a general framework: for a given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distance</a:t>
            </a:r>
            <a:r>
              <a:rPr lang="en-US" dirty="0" smtClean="0">
                <a:sym typeface="Wingdings" pitchFamily="2" charset="2"/>
              </a:rPr>
              <a:t> function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 we need to find the right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h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h </a:t>
            </a:r>
            <a:r>
              <a:rPr lang="en-US" dirty="0">
                <a:sym typeface="Wingdings" pitchFamily="2" charset="2"/>
              </a:rPr>
              <a:t>is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 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r,cr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, </a:t>
            </a:r>
            <a:r>
              <a:rPr lang="el-GR" b="1" dirty="0" smtClean="0">
                <a:solidFill>
                  <a:srgbClr val="0070C0"/>
                </a:solidFill>
                <a:sym typeface="Wingdings" pitchFamily="2" charset="2"/>
              </a:rPr>
              <a:t>α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, </a:t>
            </a:r>
            <a:r>
              <a:rPr lang="el-GR" b="1" dirty="0" smtClean="0">
                <a:solidFill>
                  <a:srgbClr val="0070C0"/>
                </a:solidFill>
                <a:sym typeface="Wingdings" pitchFamily="2" charset="2"/>
              </a:rPr>
              <a:t>β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)-</a:t>
            </a:r>
            <a:r>
              <a:rPr lang="en-US" dirty="0">
                <a:sym typeface="Wingdings" pitchFamily="2" charset="2"/>
              </a:rPr>
              <a:t>sensitive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Entity </a:t>
            </a:r>
            <a:r>
              <a:rPr lang="en-US" sz="3200" smtClean="0"/>
              <a:t>Matching/Record Linkage</a:t>
            </a:r>
            <a:endParaRPr lang="en-US" sz="3200" dirty="0" smtClean="0"/>
          </a:p>
          <a:p>
            <a:r>
              <a:rPr lang="en-US" sz="3200" dirty="0" smtClean="0"/>
              <a:t>Advertising Matching</a:t>
            </a:r>
          </a:p>
          <a:p>
            <a:r>
              <a:rPr lang="en-US" sz="3200" dirty="0" smtClean="0"/>
              <a:t>Image Search</a:t>
            </a:r>
          </a:p>
          <a:p>
            <a:r>
              <a:rPr lang="en-US" sz="3200" dirty="0" smtClean="0"/>
              <a:t>News Article</a:t>
            </a:r>
          </a:p>
          <a:p>
            <a:r>
              <a:rPr lang="en-US" sz="3200" dirty="0" smtClean="0"/>
              <a:t>Fingerprints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814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 smtClean="0"/>
              <a:t>3 Essential Steps for Similar Docs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10600" cy="4876800"/>
          </a:xfrm>
        </p:spPr>
        <p:txBody>
          <a:bodyPr/>
          <a:lstStyle/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b="1" i="1" dirty="0" smtClean="0">
                <a:solidFill>
                  <a:srgbClr val="FF0066"/>
                </a:solidFill>
              </a:rPr>
              <a:t>Shingling:</a:t>
            </a:r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onvert documents </a:t>
            </a:r>
            <a:r>
              <a:rPr lang="en-US" dirty="0"/>
              <a:t>to </a:t>
            </a:r>
            <a:r>
              <a:rPr lang="en-US" dirty="0" smtClean="0"/>
              <a:t>sets</a:t>
            </a:r>
          </a:p>
          <a:p>
            <a:pPr marL="2401824" lvl="8" indent="-609600">
              <a:buClr>
                <a:srgbClr val="0000FF"/>
              </a:buClr>
              <a:buFont typeface="+mj-lt"/>
              <a:buAutoNum type="arabicPeriod"/>
            </a:pPr>
            <a:endParaRPr lang="en-US" dirty="0"/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b="1" i="1" dirty="0" smtClean="0">
                <a:solidFill>
                  <a:srgbClr val="FF0066"/>
                </a:solidFill>
              </a:rPr>
              <a:t>Min-Hashing:</a:t>
            </a:r>
            <a:r>
              <a:rPr lang="en-US" dirty="0" smtClean="0"/>
              <a:t> Convert </a:t>
            </a:r>
            <a:r>
              <a:rPr lang="en-US" dirty="0"/>
              <a:t>large sets to short signatures, while preserving </a:t>
            </a:r>
            <a:r>
              <a:rPr lang="en-US" dirty="0" smtClean="0"/>
              <a:t>similarity</a:t>
            </a:r>
          </a:p>
          <a:p>
            <a:pPr marL="2401824" lvl="8" indent="-609600">
              <a:buClr>
                <a:srgbClr val="0000FF"/>
              </a:buClr>
              <a:buFont typeface="+mj-lt"/>
              <a:buAutoNum type="arabicPeriod"/>
            </a:pPr>
            <a:endParaRPr lang="en-US" dirty="0"/>
          </a:p>
          <a:p>
            <a:pPr marL="609600" indent="-609600">
              <a:buClr>
                <a:srgbClr val="0000FF"/>
              </a:buClr>
              <a:buFont typeface="+mj-lt"/>
              <a:buAutoNum type="arabicPeriod"/>
            </a:pPr>
            <a:r>
              <a:rPr lang="en-US" b="1" i="1" dirty="0" smtClean="0">
                <a:solidFill>
                  <a:srgbClr val="FF0066"/>
                </a:solidFill>
              </a:rPr>
              <a:t>Locality-Sensitive </a:t>
            </a:r>
            <a:r>
              <a:rPr lang="en-US" b="1" i="1" dirty="0">
                <a:solidFill>
                  <a:srgbClr val="FF0066"/>
                </a:solidFill>
              </a:rPr>
              <a:t>H</a:t>
            </a:r>
            <a:r>
              <a:rPr lang="en-US" b="1" i="1" dirty="0" smtClean="0">
                <a:solidFill>
                  <a:srgbClr val="FF0066"/>
                </a:solidFill>
              </a:rPr>
              <a:t>ashing:</a:t>
            </a:r>
            <a:r>
              <a:rPr lang="en-US" dirty="0" smtClean="0"/>
              <a:t> Focus </a:t>
            </a:r>
            <a:r>
              <a:rPr lang="en-US" dirty="0"/>
              <a:t>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pairs </a:t>
            </a:r>
            <a:r>
              <a:rPr lang="en-US" dirty="0"/>
              <a:t>of signatures likely to be from </a:t>
            </a:r>
            <a:r>
              <a:rPr lang="en-US" dirty="0" smtClean="0"/>
              <a:t>similar documents</a:t>
            </a:r>
          </a:p>
          <a:p>
            <a:pPr marL="902208" lvl="1" indent="-609600">
              <a:buClr>
                <a:srgbClr val="0000FF"/>
              </a:buClr>
            </a:pPr>
            <a:r>
              <a:rPr lang="en-US" b="1" dirty="0" smtClean="0">
                <a:solidFill>
                  <a:srgbClr val="0000FF"/>
                </a:solidFill>
              </a:rPr>
              <a:t>Candidate pairs!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24C00-7883-447F-993D-93A8BDF0ACB6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FE38-170A-42BE-8690-C21CE0E28940}" type="slidenum">
              <a:rPr lang="en-US"/>
              <a:pPr/>
              <a:t>8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Picture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 rot="-5394873">
            <a:off x="1257300" y="2552700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77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99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2362200" y="3048000"/>
            <a:ext cx="1354138" cy="2578100"/>
            <a:chOff x="1488" y="1920"/>
            <a:chExt cx="853" cy="1624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3581400" y="2362200"/>
            <a:ext cx="2376488" cy="3538538"/>
            <a:chOff x="2256" y="1488"/>
            <a:chExt cx="1497" cy="22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/>
                <a:t>Minhash-</a:t>
              </a:r>
            </a:p>
            <a:p>
              <a:pPr algn="ctr"/>
              <a:r>
                <a:rPr lang="en-US" sz="1800"/>
                <a:t>ing</a:t>
              </a: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Signatures</a:t>
              </a:r>
              <a:r>
                <a:rPr lang="en-US" sz="1800" i="1" dirty="0">
                  <a:solidFill>
                    <a:srgbClr val="FF0000"/>
                  </a:solidFill>
                </a:rPr>
                <a:t>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3" name="Group 21"/>
          <p:cNvGrpSpPr>
            <a:grpSpLocks/>
          </p:cNvGrpSpPr>
          <p:nvPr/>
        </p:nvGrpSpPr>
        <p:grpSpPr bwMode="auto">
          <a:xfrm>
            <a:off x="5715000" y="2165350"/>
            <a:ext cx="3402013" cy="2014538"/>
            <a:chOff x="3600" y="1364"/>
            <a:chExt cx="2143" cy="1269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Locality-</a:t>
              </a:r>
            </a:p>
            <a:p>
              <a:pPr algn="ctr"/>
              <a:r>
                <a:rPr lang="en-US" sz="1800"/>
                <a:t>sensitive</a:t>
              </a:r>
            </a:p>
            <a:p>
              <a:pPr algn="ctr"/>
              <a:r>
                <a:rPr lang="en-US" sz="1800"/>
                <a:t>Hashing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53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Candidate</a:t>
              </a:r>
            </a:p>
            <a:p>
              <a:r>
                <a:rPr lang="en-US" sz="1800" dirty="0">
                  <a:solidFill>
                    <a:srgbClr val="FF0000"/>
                  </a:solidFill>
                </a:rPr>
                <a:t>pairs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/>
                <a:t>similarity.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98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Documents as High-Dim Data</a:t>
            </a:r>
          </a:p>
        </p:txBody>
      </p:sp>
      <p:sp>
        <p:nvSpPr>
          <p:cNvPr id="267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1: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b="1" i="1" dirty="0">
                <a:solidFill>
                  <a:srgbClr val="FF0066"/>
                </a:solidFill>
              </a:rPr>
              <a:t>Shingling:</a:t>
            </a:r>
            <a:r>
              <a:rPr lang="en-US" dirty="0"/>
              <a:t> </a:t>
            </a:r>
            <a:r>
              <a:rPr lang="en-US" b="1" dirty="0"/>
              <a:t>Convert </a:t>
            </a:r>
            <a:r>
              <a:rPr lang="en-US" b="1" dirty="0" smtClean="0"/>
              <a:t>documents to sets</a:t>
            </a:r>
          </a:p>
          <a:p>
            <a:pPr lvl="8"/>
            <a:endParaRPr lang="en-US" dirty="0"/>
          </a:p>
          <a:p>
            <a:r>
              <a:rPr lang="en-US" b="1" dirty="0" smtClean="0">
                <a:solidFill>
                  <a:srgbClr val="008000"/>
                </a:solidFill>
              </a:rPr>
              <a:t>Simple approaches:</a:t>
            </a:r>
          </a:p>
          <a:p>
            <a:pPr lvl="1"/>
            <a:r>
              <a:rPr lang="en-US" dirty="0" smtClean="0"/>
              <a:t>Document = set of words appearing in document</a:t>
            </a:r>
          </a:p>
          <a:p>
            <a:pPr lvl="1"/>
            <a:r>
              <a:rPr lang="en-US" dirty="0" smtClean="0"/>
              <a:t>Document = set of “important” words</a:t>
            </a:r>
          </a:p>
          <a:p>
            <a:pPr lvl="1"/>
            <a:r>
              <a:rPr lang="en-US" dirty="0" smtClean="0"/>
              <a:t>Don’t work well for this application. </a:t>
            </a:r>
            <a:r>
              <a:rPr lang="en-US" dirty="0" smtClean="0">
                <a:solidFill>
                  <a:srgbClr val="D60093"/>
                </a:solidFill>
              </a:rPr>
              <a:t>Why?</a:t>
            </a:r>
          </a:p>
          <a:p>
            <a:pPr lvl="8"/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Need to account for ordering of words!</a:t>
            </a:r>
          </a:p>
          <a:p>
            <a:r>
              <a:rPr lang="en-US" dirty="0" smtClean="0"/>
              <a:t>A different way: </a:t>
            </a:r>
            <a:r>
              <a:rPr lang="en-US" b="1" dirty="0" smtClean="0">
                <a:solidFill>
                  <a:srgbClr val="FF0066"/>
                </a:solidFill>
              </a:rPr>
              <a:t>Shingles!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5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9365</TotalTime>
  <Words>3942</Words>
  <Application>Microsoft Office PowerPoint</Application>
  <PresentationFormat>On-screen Show (4:3)</PresentationFormat>
  <Paragraphs>1319</Paragraphs>
  <Slides>62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3" baseType="lpstr">
      <vt:lpstr>Arial</vt:lpstr>
      <vt:lpstr>Calibri</vt:lpstr>
      <vt:lpstr>Cambria Math</vt:lpstr>
      <vt:lpstr>DejaVu LGC Sans</vt:lpstr>
      <vt:lpstr>Monotype Sorts</vt:lpstr>
      <vt:lpstr>Symbol</vt:lpstr>
      <vt:lpstr>Tahoma</vt:lpstr>
      <vt:lpstr>Times New Roman</vt:lpstr>
      <vt:lpstr>Wingdings</vt:lpstr>
      <vt:lpstr>Wingdings 2</vt:lpstr>
      <vt:lpstr>Clarity</vt:lpstr>
      <vt:lpstr>MIN-HASHING AND  LOCALITY SENSITIVE HASHING LECTURE 3</vt:lpstr>
      <vt:lpstr>Goals</vt:lpstr>
      <vt:lpstr>Motivating problem</vt:lpstr>
      <vt:lpstr>Distance Measures</vt:lpstr>
      <vt:lpstr>Task: Finding Similar Documents</vt:lpstr>
      <vt:lpstr>Main issues</vt:lpstr>
      <vt:lpstr>3 Essential Steps for Similar Docs</vt:lpstr>
      <vt:lpstr>The Big Picture</vt:lpstr>
      <vt:lpstr>Documents as High-Dim Data</vt:lpstr>
      <vt:lpstr>Define: Shingles</vt:lpstr>
      <vt:lpstr>Compressing Shingles</vt:lpstr>
      <vt:lpstr>Similarity Metric for Shingles</vt:lpstr>
      <vt:lpstr>Working Assumption</vt:lpstr>
      <vt:lpstr>Motivation for Minhash/LSH</vt:lpstr>
      <vt:lpstr> MinHashing</vt:lpstr>
      <vt:lpstr>Encoding Sets as Bit Vectors</vt:lpstr>
      <vt:lpstr>From Sets to Boolean Matrices</vt:lpstr>
      <vt:lpstr>Outline: Finding Similar Columns</vt:lpstr>
      <vt:lpstr>Outline: Finding Similar Columns</vt:lpstr>
      <vt:lpstr>Hashing Columns (Signatures)</vt:lpstr>
      <vt:lpstr>Min-Hashing</vt:lpstr>
      <vt:lpstr>Min-Hashing</vt:lpstr>
      <vt:lpstr>Min-Hashing</vt:lpstr>
      <vt:lpstr>Example of minhash signatures</vt:lpstr>
      <vt:lpstr>Example of minhash signatures</vt:lpstr>
      <vt:lpstr>Example of minhash signatures</vt:lpstr>
      <vt:lpstr>Example of minhash signatures</vt:lpstr>
      <vt:lpstr>Hash function Property</vt:lpstr>
      <vt:lpstr>Example</vt:lpstr>
      <vt:lpstr>Example</vt:lpstr>
      <vt:lpstr>Example</vt:lpstr>
      <vt:lpstr>Example</vt:lpstr>
      <vt:lpstr>Example</vt:lpstr>
      <vt:lpstr>Similarity for Signatures</vt:lpstr>
      <vt:lpstr>Is it now feasible?</vt:lpstr>
      <vt:lpstr>Being more practical</vt:lpstr>
      <vt:lpstr>Algorithm – One set, one hash function</vt:lpstr>
      <vt:lpstr>How to pick a random hash function h(x)?</vt:lpstr>
      <vt:lpstr>Algorithm – All sets, k hash functions</vt:lpstr>
      <vt:lpstr>Example</vt:lpstr>
      <vt:lpstr>Implementation</vt:lpstr>
      <vt:lpstr>PowerPoint Presentation</vt:lpstr>
      <vt:lpstr>LSH: First Cut</vt:lpstr>
      <vt:lpstr>Candidates from Min-Hash</vt:lpstr>
      <vt:lpstr>LSH for Min-Hash</vt:lpstr>
      <vt:lpstr>Finding similar pairs</vt:lpstr>
      <vt:lpstr>Locality-Sensitive Hashing</vt:lpstr>
      <vt:lpstr>Signature matrix reminder</vt:lpstr>
      <vt:lpstr>Partition into Bands – (1)</vt:lpstr>
      <vt:lpstr>Partitioning into bands</vt:lpstr>
      <vt:lpstr>Partition into Bands – (2)</vt:lpstr>
      <vt:lpstr>PowerPoint Presentation</vt:lpstr>
      <vt:lpstr>Partition into Bands – (3)</vt:lpstr>
      <vt:lpstr>Analysis of LSH – What We Want</vt:lpstr>
      <vt:lpstr>What One Band of One Row Gives You</vt:lpstr>
      <vt:lpstr>What b  Bands of r  Rows Gives You</vt:lpstr>
      <vt:lpstr>Example: b  = 20; r  = 5</vt:lpstr>
      <vt:lpstr>Suppose S1, S2 are 80% Similar</vt:lpstr>
      <vt:lpstr>C1, C2 are 30% Similar</vt:lpstr>
      <vt:lpstr>LSH Summary</vt:lpstr>
      <vt:lpstr>Locality-sensitive hashing (LSH)</vt:lpstr>
      <vt:lpstr>Applications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Eduard C Dragut</cp:lastModifiedBy>
  <cp:revision>348</cp:revision>
  <dcterms:created xsi:type="dcterms:W3CDTF">2011-10-17T19:46:53Z</dcterms:created>
  <dcterms:modified xsi:type="dcterms:W3CDTF">2018-10-01T18:57:18Z</dcterms:modified>
</cp:coreProperties>
</file>