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464" r:id="rId2"/>
    <p:sldId id="351" r:id="rId3"/>
    <p:sldId id="353" r:id="rId4"/>
    <p:sldId id="354" r:id="rId5"/>
    <p:sldId id="420" r:id="rId6"/>
    <p:sldId id="421" r:id="rId7"/>
    <p:sldId id="355" r:id="rId8"/>
    <p:sldId id="356" r:id="rId9"/>
    <p:sldId id="471" r:id="rId10"/>
    <p:sldId id="472" r:id="rId11"/>
    <p:sldId id="357" r:id="rId12"/>
    <p:sldId id="358" r:id="rId13"/>
    <p:sldId id="359" r:id="rId14"/>
    <p:sldId id="361" r:id="rId15"/>
    <p:sldId id="460" r:id="rId16"/>
    <p:sldId id="362" r:id="rId17"/>
    <p:sldId id="363" r:id="rId18"/>
    <p:sldId id="465" r:id="rId19"/>
    <p:sldId id="364" r:id="rId20"/>
    <p:sldId id="365" r:id="rId21"/>
    <p:sldId id="366" r:id="rId22"/>
    <p:sldId id="434" r:id="rId23"/>
    <p:sldId id="422" r:id="rId24"/>
    <p:sldId id="461" r:id="rId25"/>
    <p:sldId id="423" r:id="rId26"/>
    <p:sldId id="439" r:id="rId27"/>
    <p:sldId id="469" r:id="rId28"/>
    <p:sldId id="484" r:id="rId29"/>
    <p:sldId id="466" r:id="rId30"/>
    <p:sldId id="467" r:id="rId31"/>
    <p:sldId id="468" r:id="rId32"/>
    <p:sldId id="485" r:id="rId33"/>
    <p:sldId id="486" r:id="rId34"/>
    <p:sldId id="487" r:id="rId35"/>
    <p:sldId id="488" r:id="rId36"/>
    <p:sldId id="489" r:id="rId37"/>
    <p:sldId id="490" r:id="rId38"/>
    <p:sldId id="479" r:id="rId39"/>
    <p:sldId id="480" r:id="rId40"/>
    <p:sldId id="481" r:id="rId41"/>
    <p:sldId id="482" r:id="rId42"/>
    <p:sldId id="483" r:id="rId43"/>
    <p:sldId id="380" r:id="rId44"/>
    <p:sldId id="470" r:id="rId45"/>
    <p:sldId id="379" r:id="rId46"/>
    <p:sldId id="430" r:id="rId47"/>
    <p:sldId id="432" r:id="rId48"/>
    <p:sldId id="440" r:id="rId49"/>
    <p:sldId id="381" r:id="rId50"/>
    <p:sldId id="382" r:id="rId51"/>
    <p:sldId id="388" r:id="rId52"/>
    <p:sldId id="389" r:id="rId53"/>
    <p:sldId id="390" r:id="rId5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8000"/>
    <a:srgbClr val="D60093"/>
    <a:srgbClr val="CC0066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93281" autoAdjust="0"/>
  </p:normalViewPr>
  <p:slideViewPr>
    <p:cSldViewPr>
      <p:cViewPr varScale="1">
        <p:scale>
          <a:sx n="80" d="100"/>
          <a:sy n="80" d="100"/>
        </p:scale>
        <p:origin x="1498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15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753D5-7A1C-4668-A3EF-7930A6E68898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032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9BA58-2EF6-4CF0-B254-DF8BFD9A32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39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F8CDA7-E52B-494C-B389-F38CB4400DB8}" type="slidenum">
              <a:rPr lang="en-GB"/>
              <a:pPr/>
              <a:t>12</a:t>
            </a:fld>
            <a:endParaRPr lang="en-GB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32731" y="719887"/>
            <a:ext cx="4851394" cy="3601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855" tIns="47428" rIns="94855" bIns="47428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2348" y="4562007"/>
            <a:ext cx="5852160" cy="43209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9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ACAA9-CFDF-4E18-9880-33618E3A568B}" type="slidenum">
              <a:rPr lang="en-US"/>
              <a:pPr/>
              <a:t>21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36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00EAF7-2ECE-4AEB-945B-191F0E9AC466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7411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4BDD1C-DBA3-433F-87A6-EBAD584D06DF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137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0220FA-941E-4457-86C1-BFB3854AFBC1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073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1CB3CC-E608-433E-B574-B4E7E921EC5F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9674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BF59DB-CF9D-4323-BBED-08F21987AE3D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163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B15C-66BF-4548-B9F7-ABFD8B692764}" type="datetime1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39B9-8394-4A3F-AE29-D25E40635A66}" type="datetime1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BE1B-109A-4A1E-A524-238B7EF05396}" type="datetime1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8B8FAD7C-9E74-490A-9976-CEAC407DBF81}" type="datetime1">
              <a:rPr lang="en-US" smtClean="0"/>
              <a:t>9/17/2018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67AA6D-B4FD-46B1-B3E9-B042C52C85A2}" type="datetime1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1004-7A34-4C69-A29F-7848CCE72792}" type="datetime1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1924C-0E5F-41F9-9EF2-A30D8DD943B5}" type="datetime1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3B2-6969-4711-938A-F55A29B51480}" type="datetime1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DACF-DAC8-4C22-99F4-5AC8B8C6B7F9}" type="datetime1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4880-51F2-491D-B30A-1FC47B871D77}" type="datetime1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C30-2214-40E2-AEE5-9AE66D1057D0}" type="datetime1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491-B905-4984-8643-1B7C9312C1C7}" type="datetime1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D1BAC21-6A2B-4248-BF0F-2BED273A4141}" type="datetime1">
              <a:rPr lang="en-US" smtClean="0"/>
              <a:t>9/17/2018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C998EF77-6613-48F2-974F-C60E70302254}" type="datetime1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 smtClean="0"/>
              <a:t>J. Leskovec, A. Rajaraman, J. Ullman: Mining of Massive Datasets, http://www.mmds.org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d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lucene.apache.org/hadoo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labs.google.com/papers/gfs.html" TargetMode="External"/><Relationship Id="rId2" Type="http://schemas.openxmlformats.org/officeDocument/2006/relationships/hyperlink" Target="http://labs.google.com/papers/mapreduce.html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apache.org/lucene-hadoop/GettingStartedWithHadoop" TargetMode="External"/><Relationship Id="rId7" Type="http://schemas.openxmlformats.org/officeDocument/2006/relationships/hyperlink" Target="http://lucene.apache.org/hadoop/docs/api/" TargetMode="External"/><Relationship Id="rId2" Type="http://schemas.openxmlformats.org/officeDocument/2006/relationships/hyperlink" Target="http://wiki.apache.org/lucene-hadoo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ki.apache.org/lucene-hadoop/EclipseEnvironment" TargetMode="External"/><Relationship Id="rId5" Type="http://schemas.openxmlformats.org/officeDocument/2006/relationships/hyperlink" Target="http://wiki.apache.org/lucene-hadoop/HadoopMapRedClasses" TargetMode="External"/><Relationship Id="rId4" Type="http://schemas.openxmlformats.org/officeDocument/2006/relationships/hyperlink" Target="http://wiki.apache.org/lucene-hadoop/HadoopMapReduce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apache.org/dist/lucene/hadoop/nightly/" TargetMode="External"/><Relationship Id="rId2" Type="http://schemas.openxmlformats.org/officeDocument/2006/relationships/hyperlink" Target="http://www.apache.org/dyn/closer.cgi/lucene/hadoo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ucene.apache.org/hadoop/version_control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 smtClean="0"/>
              <a:t>Map-Reduce </a:t>
            </a:r>
            <a:r>
              <a:rPr lang="en-US" sz="5400" dirty="0"/>
              <a:t>and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the </a:t>
            </a:r>
            <a:r>
              <a:rPr lang="en-US" sz="5400" dirty="0"/>
              <a:t>New Software 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hlinkClick r:id="rId3"/>
              </a:rPr>
              <a:t>http://</a:t>
            </a:r>
            <a:r>
              <a:rPr lang="en-US" sz="3200" dirty="0" smtClean="0">
                <a:hlinkClick r:id="rId3"/>
              </a:rPr>
              <a:t>www.mmds.org</a:t>
            </a:r>
            <a:endParaRPr lang="en-US" sz="3200" dirty="0" smtClean="0"/>
          </a:p>
          <a:p>
            <a:r>
              <a:rPr lang="en-US" sz="3200" dirty="0" smtClean="0"/>
              <a:t>Readings: Chapter 2</a:t>
            </a:r>
            <a:r>
              <a:rPr lang="en-US" sz="3200" dirty="0" smtClean="0"/>
              <a:t> </a:t>
            </a:r>
            <a:endParaRPr lang="en-US" sz="3200" dirty="0" smtClean="0"/>
          </a:p>
        </p:txBody>
      </p:sp>
      <p:pic>
        <p:nvPicPr>
          <p:cNvPr id="5" name="Picture 6" descr="http://asia.stanford.edu/images/StanfordSeal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60" y="5166360"/>
            <a:ext cx="1691640" cy="1691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Hadoop Word Count Reducer</a:t>
            </a:r>
            <a:endParaRPr lang="en-US" dirty="0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3"/>
            <a:ext cx="8622576" cy="3586381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public class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WordCountReducer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extends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implements Reducer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public void reduce(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key,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throws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cnt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ival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cnt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+=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ival.get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(key,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cnt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24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 </a:t>
            </a:r>
            <a:r>
              <a:rPr lang="en-US" dirty="0" smtClean="0"/>
              <a:t>Using </a:t>
            </a:r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205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map(key, value):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document name; value: text of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the document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word w in value: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emit(w, 1)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reduce(key, values):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a word; value: an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over counts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result = 0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count v in values: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	result += v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emit(key, result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0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/>
      <p:bldP spid="890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Map-Reduce: Environment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Map-Reduce environment takes care of:</a:t>
            </a:r>
          </a:p>
          <a:p>
            <a:r>
              <a:rPr lang="en-GB" dirty="0" smtClean="0">
                <a:solidFill>
                  <a:schemeClr val="accent4"/>
                </a:solidFill>
              </a:rPr>
              <a:t>Partitioning</a:t>
            </a:r>
            <a:r>
              <a:rPr lang="en-GB" dirty="0" smtClean="0"/>
              <a:t> the input data</a:t>
            </a:r>
          </a:p>
          <a:p>
            <a:r>
              <a:rPr lang="en-GB" dirty="0" smtClean="0">
                <a:solidFill>
                  <a:schemeClr val="accent4"/>
                </a:solidFill>
              </a:rPr>
              <a:t>Scheduling</a:t>
            </a:r>
            <a:r>
              <a:rPr lang="en-GB" dirty="0" smtClean="0"/>
              <a:t> the program’s execution across a </a:t>
            </a:r>
            <a:br>
              <a:rPr lang="en-GB" dirty="0" smtClean="0"/>
            </a:br>
            <a:r>
              <a:rPr lang="en-GB" dirty="0" smtClean="0"/>
              <a:t>set of machines</a:t>
            </a:r>
          </a:p>
          <a:p>
            <a:r>
              <a:rPr lang="en-GB" dirty="0" smtClean="0"/>
              <a:t>Performing the </a:t>
            </a:r>
            <a:r>
              <a:rPr lang="en-GB" b="1" dirty="0" smtClean="0">
                <a:solidFill>
                  <a:schemeClr val="accent4"/>
                </a:solidFill>
              </a:rPr>
              <a:t>group by key</a:t>
            </a:r>
            <a:r>
              <a:rPr lang="en-GB" dirty="0" smtClean="0"/>
              <a:t> step</a:t>
            </a:r>
          </a:p>
          <a:p>
            <a:r>
              <a:rPr lang="en-GB" dirty="0" smtClean="0"/>
              <a:t>Handling machine </a:t>
            </a:r>
            <a:r>
              <a:rPr lang="en-GB" dirty="0" smtClean="0">
                <a:solidFill>
                  <a:schemeClr val="accent4"/>
                </a:solidFill>
              </a:rPr>
              <a:t>failures</a:t>
            </a:r>
            <a:endParaRPr lang="en-GB" dirty="0" smtClean="0"/>
          </a:p>
          <a:p>
            <a:r>
              <a:rPr lang="en-GB" dirty="0" smtClean="0"/>
              <a:t>Managing required inter-machine </a:t>
            </a:r>
            <a:r>
              <a:rPr lang="en-GB" dirty="0" smtClean="0">
                <a:solidFill>
                  <a:schemeClr val="accent4"/>
                </a:solidFill>
              </a:rPr>
              <a:t>communication</a:t>
            </a:r>
            <a:endParaRPr lang="en-GB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19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Map-Reduce: A diagram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" name="Picture 6" descr="index-auto-0007-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210" y="1219200"/>
            <a:ext cx="7844790" cy="5410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3046" y="1371600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Big document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32410" y="1752600"/>
            <a:ext cx="1672590" cy="11430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MAP:</a:t>
            </a:r>
          </a:p>
          <a:p>
            <a:pPr algn="ctr"/>
            <a:r>
              <a:rPr lang="en-US" sz="1400" dirty="0" smtClean="0"/>
              <a:t>Read input and produces a set of key-value pairs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32410" y="3429000"/>
            <a:ext cx="1672590" cy="1371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Group by key:</a:t>
            </a:r>
          </a:p>
          <a:p>
            <a:pPr algn="ctr"/>
            <a:r>
              <a:rPr lang="en-US" sz="1400" dirty="0" smtClean="0"/>
              <a:t>Collect all pairs with same key</a:t>
            </a:r>
          </a:p>
          <a:p>
            <a:pPr algn="ctr"/>
            <a:r>
              <a:rPr lang="en-US" sz="1200" b="1" dirty="0" smtClean="0"/>
              <a:t>(Hash merge, Shuffle, Sort, Partition)</a:t>
            </a:r>
            <a:endParaRPr lang="en-US" sz="1200" b="1" dirty="0"/>
          </a:p>
        </p:txBody>
      </p:sp>
      <p:sp>
        <p:nvSpPr>
          <p:cNvPr id="10" name="Rectangle 9"/>
          <p:cNvSpPr/>
          <p:nvPr/>
        </p:nvSpPr>
        <p:spPr>
          <a:xfrm>
            <a:off x="232410" y="4953000"/>
            <a:ext cx="1672590" cy="11430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Reduce:</a:t>
            </a:r>
          </a:p>
          <a:p>
            <a:pPr algn="ctr"/>
            <a:r>
              <a:rPr lang="en-US" sz="1400" dirty="0" smtClean="0"/>
              <a:t>Collect all values belonging to the key and output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20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Map-Reduce: In Parallel</a:t>
            </a:r>
            <a:endParaRPr lang="en-US" dirty="0"/>
          </a:p>
        </p:txBody>
      </p:sp>
      <p:pic>
        <p:nvPicPr>
          <p:cNvPr id="2050" name="Picture 2" descr="http://labs.google.com/papers/mapreduce-osdi04-slides/index-auto-0008-0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71600"/>
            <a:ext cx="6800850" cy="4705351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6179403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>
                <a:solidFill>
                  <a:schemeClr val="accent3"/>
                </a:solidFill>
              </a:rPr>
              <a:t>All phases are distributed with many tasks doing the work</a:t>
            </a:r>
          </a:p>
        </p:txBody>
      </p:sp>
    </p:spTree>
    <p:extLst>
      <p:ext uri="{BB962C8B-B14F-4D97-AF65-F5344CB8AC3E}">
        <p14:creationId xmlns:p14="http://schemas.microsoft.com/office/powerpoint/2010/main" val="248115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Map-Reduce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304800" y="1447800"/>
            <a:ext cx="5105400" cy="525780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 smtClean="0">
                <a:solidFill>
                  <a:schemeClr val="accent3"/>
                </a:solidFill>
              </a:rPr>
              <a:t>Programmer specifies:</a:t>
            </a:r>
          </a:p>
          <a:p>
            <a:pPr lvl="1"/>
            <a:r>
              <a:rPr lang="en-GB" dirty="0" smtClean="0"/>
              <a:t>Map and Reduce and input files</a:t>
            </a:r>
          </a:p>
          <a:p>
            <a:pPr lvl="0"/>
            <a:r>
              <a:rPr lang="en-GB" b="1" dirty="0" smtClean="0"/>
              <a:t>Workflow:</a:t>
            </a:r>
          </a:p>
          <a:p>
            <a:pPr lvl="1"/>
            <a:r>
              <a:rPr lang="en-GB" dirty="0" smtClean="0"/>
              <a:t>Read inputs as a set of key-value-pairs</a:t>
            </a:r>
          </a:p>
          <a:p>
            <a:pPr lvl="1"/>
            <a:r>
              <a:rPr lang="en-GB" b="1" dirty="0" smtClean="0">
                <a:solidFill>
                  <a:schemeClr val="accent2"/>
                </a:solidFill>
              </a:rPr>
              <a:t>Map</a:t>
            </a:r>
            <a:r>
              <a:rPr lang="en-GB" b="1" dirty="0" smtClean="0"/>
              <a:t> </a:t>
            </a:r>
            <a:r>
              <a:rPr lang="en-GB" dirty="0" smtClean="0"/>
              <a:t>transforms input </a:t>
            </a:r>
            <a:r>
              <a:rPr lang="en-GB" dirty="0" err="1" smtClean="0"/>
              <a:t>kv</a:t>
            </a:r>
            <a:r>
              <a:rPr lang="en-GB" dirty="0" smtClean="0"/>
              <a:t>-pairs into a new set of </a:t>
            </a:r>
            <a:r>
              <a:rPr lang="en-GB" dirty="0" err="1" smtClean="0"/>
              <a:t>k'v</a:t>
            </a:r>
            <a:r>
              <a:rPr lang="en-GB" dirty="0" smtClean="0"/>
              <a:t>'-pairs</a:t>
            </a:r>
          </a:p>
          <a:p>
            <a:pPr lvl="1"/>
            <a:r>
              <a:rPr lang="en-GB" dirty="0" smtClean="0"/>
              <a:t>Sorts &amp; Shuffles the </a:t>
            </a:r>
            <a:r>
              <a:rPr lang="en-GB" dirty="0" err="1" smtClean="0"/>
              <a:t>k'v</a:t>
            </a:r>
            <a:r>
              <a:rPr lang="en-GB" dirty="0" smtClean="0"/>
              <a:t>'-pairs to output nodes</a:t>
            </a:r>
          </a:p>
          <a:p>
            <a:pPr lvl="1"/>
            <a:r>
              <a:rPr lang="en-GB" dirty="0" smtClean="0"/>
              <a:t>All </a:t>
            </a:r>
            <a:r>
              <a:rPr lang="en-GB" dirty="0" err="1" smtClean="0"/>
              <a:t>k’v</a:t>
            </a:r>
            <a:r>
              <a:rPr lang="en-GB" dirty="0" smtClean="0"/>
              <a:t>’-pairs with a given k’ are sent to the same </a:t>
            </a:r>
            <a:r>
              <a:rPr lang="en-GB" b="1" dirty="0" smtClean="0">
                <a:solidFill>
                  <a:schemeClr val="accent4"/>
                </a:solidFill>
              </a:rPr>
              <a:t>reduce</a:t>
            </a:r>
            <a:endParaRPr lang="en-GB" dirty="0" smtClean="0"/>
          </a:p>
          <a:p>
            <a:pPr lvl="1"/>
            <a:r>
              <a:rPr lang="en-GB" b="1" dirty="0" smtClean="0">
                <a:solidFill>
                  <a:schemeClr val="accent4"/>
                </a:solidFill>
              </a:rPr>
              <a:t>Reduce</a:t>
            </a:r>
            <a:r>
              <a:rPr lang="en-GB" b="1" dirty="0" smtClean="0"/>
              <a:t> </a:t>
            </a:r>
            <a:r>
              <a:rPr lang="en-GB" dirty="0" smtClean="0"/>
              <a:t>processes all </a:t>
            </a:r>
            <a:r>
              <a:rPr lang="en-GB" dirty="0" err="1" smtClean="0"/>
              <a:t>k'v</a:t>
            </a:r>
            <a:r>
              <a:rPr lang="en-GB" dirty="0" smtClean="0"/>
              <a:t>'-pairs grouped by key into new </a:t>
            </a:r>
            <a:r>
              <a:rPr lang="en-GB" dirty="0" err="1" smtClean="0"/>
              <a:t>k''v</a:t>
            </a:r>
            <a:r>
              <a:rPr lang="en-GB" dirty="0" smtClean="0"/>
              <a:t>''-pairs</a:t>
            </a:r>
          </a:p>
          <a:p>
            <a:pPr lvl="1"/>
            <a:r>
              <a:rPr lang="en-GB" dirty="0" smtClean="0"/>
              <a:t>Write the resulting pairs to files</a:t>
            </a:r>
          </a:p>
          <a:p>
            <a:pPr lvl="8"/>
            <a:endParaRPr lang="en-GB" dirty="0" smtClean="0"/>
          </a:p>
          <a:p>
            <a:pPr lvl="0"/>
            <a:r>
              <a:rPr lang="en-GB" dirty="0" smtClean="0">
                <a:solidFill>
                  <a:schemeClr val="accent3"/>
                </a:solidFill>
              </a:rPr>
              <a:t>All phases are distributed with many tasks doing the work</a:t>
            </a:r>
          </a:p>
          <a:p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541963" y="1676400"/>
            <a:ext cx="566737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0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803900" y="22098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10200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Map 0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64338" y="1676400"/>
            <a:ext cx="56832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1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7070725" y="22098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34163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dirty="0">
                <a:solidFill>
                  <a:schemeClr val="bg1"/>
                </a:solidFill>
                <a:cs typeface="Arial" charset="0"/>
              </a:rPr>
              <a:t>Map 1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943850" y="1676400"/>
            <a:ext cx="56832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2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8205788" y="2209800"/>
            <a:ext cx="1587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813675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Map 2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5716588" y="4267200"/>
            <a:ext cx="1004887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dirty="0">
                <a:solidFill>
                  <a:schemeClr val="bg1"/>
                </a:solidFill>
                <a:cs typeface="Arial" charset="0"/>
              </a:rPr>
              <a:t>Reduce 0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7462838" y="4267200"/>
            <a:ext cx="1004887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Reduce 1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803900" y="3276600"/>
            <a:ext cx="34925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803900" y="3276600"/>
            <a:ext cx="21844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6148388" y="3276600"/>
            <a:ext cx="839787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7026275" y="3276600"/>
            <a:ext cx="962025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>
            <a:off x="6235700" y="3276600"/>
            <a:ext cx="20193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8026400" y="3276600"/>
            <a:ext cx="2286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867400" y="5486400"/>
            <a:ext cx="619125" cy="6096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Out 0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7769225" y="5486400"/>
            <a:ext cx="53657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Out 1</a:t>
            </a: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6196013" y="5029200"/>
            <a:ext cx="1587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8031163" y="5029200"/>
            <a:ext cx="1587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10200" y="3657600"/>
            <a:ext cx="3276600" cy="228600"/>
          </a:xfrm>
          <a:prstGeom prst="rect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6629400" y="3581400"/>
            <a:ext cx="8921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cs typeface="Arial" charset="0"/>
              </a:rPr>
              <a:t>Shuffle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1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/>
                </a:solidFill>
              </a:rPr>
              <a:t>Input and final </a:t>
            </a:r>
            <a:r>
              <a:rPr lang="en-US" b="1" dirty="0">
                <a:solidFill>
                  <a:schemeClr val="accent4"/>
                </a:solidFill>
              </a:rPr>
              <a:t>output </a:t>
            </a:r>
            <a:r>
              <a:rPr lang="en-US" b="1" dirty="0"/>
              <a:t>are stored on a</a:t>
            </a:r>
            <a:r>
              <a:rPr lang="en-US" b="1" dirty="0">
                <a:solidFill>
                  <a:schemeClr val="accent4"/>
                </a:solidFill>
              </a:rPr>
              <a:t> distributed file </a:t>
            </a:r>
            <a:r>
              <a:rPr lang="en-US" b="1" dirty="0" smtClean="0">
                <a:solidFill>
                  <a:schemeClr val="accent4"/>
                </a:solidFill>
              </a:rPr>
              <a:t>system (FS):</a:t>
            </a:r>
            <a:endParaRPr lang="en-US" b="1" dirty="0">
              <a:solidFill>
                <a:schemeClr val="accent4"/>
              </a:solidFill>
            </a:endParaRPr>
          </a:p>
          <a:p>
            <a:pPr lvl="1"/>
            <a:r>
              <a:rPr lang="en-US" dirty="0"/>
              <a:t>Scheduler tries to schedule map tasks “close” to physical storage location of input data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Intermediate </a:t>
            </a:r>
            <a:r>
              <a:rPr lang="en-US" b="1" dirty="0">
                <a:solidFill>
                  <a:schemeClr val="accent2"/>
                </a:solidFill>
              </a:rPr>
              <a:t>results</a:t>
            </a:r>
            <a:r>
              <a:rPr lang="en-US" b="1" dirty="0"/>
              <a:t> are stored on </a:t>
            </a:r>
            <a:r>
              <a:rPr lang="en-US" b="1" dirty="0">
                <a:solidFill>
                  <a:schemeClr val="accent2"/>
                </a:solidFill>
              </a:rPr>
              <a:t>local FS</a:t>
            </a:r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of Map </a:t>
            </a:r>
            <a:r>
              <a:rPr lang="en-US" b="1" dirty="0"/>
              <a:t>and </a:t>
            </a:r>
            <a:r>
              <a:rPr lang="en-US" b="1" dirty="0" smtClean="0"/>
              <a:t>Reduce </a:t>
            </a:r>
            <a:r>
              <a:rPr lang="en-US" b="1" dirty="0"/>
              <a:t>workers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Output </a:t>
            </a:r>
            <a:r>
              <a:rPr lang="en-US" b="1" dirty="0"/>
              <a:t>is often input to another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MapReduce</a:t>
            </a:r>
            <a:r>
              <a:rPr lang="en-US" b="1" dirty="0" smtClean="0"/>
              <a:t> </a:t>
            </a:r>
            <a:r>
              <a:rPr lang="en-US" b="1" dirty="0"/>
              <a:t>task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31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Coordination: Master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Master </a:t>
            </a:r>
            <a:r>
              <a:rPr lang="en-US" b="1" dirty="0" smtClean="0">
                <a:solidFill>
                  <a:schemeClr val="accent3"/>
                </a:solidFill>
              </a:rPr>
              <a:t>node takes care of coordination:</a:t>
            </a:r>
            <a:endParaRPr lang="en-US" b="1" dirty="0">
              <a:solidFill>
                <a:schemeClr val="accent3"/>
              </a:solidFill>
            </a:endParaRPr>
          </a:p>
          <a:p>
            <a:pPr lvl="1"/>
            <a:r>
              <a:rPr lang="en-US" b="1" dirty="0"/>
              <a:t>Task status:</a:t>
            </a:r>
            <a:r>
              <a:rPr lang="en-US" dirty="0"/>
              <a:t> (idle, in-progress, completed)</a:t>
            </a:r>
          </a:p>
          <a:p>
            <a:pPr lvl="1"/>
            <a:r>
              <a:rPr lang="en-US" b="1" dirty="0"/>
              <a:t>Idle tasks</a:t>
            </a:r>
            <a:r>
              <a:rPr lang="en-US" dirty="0"/>
              <a:t> get scheduled as workers become available</a:t>
            </a:r>
          </a:p>
          <a:p>
            <a:pPr lvl="1"/>
            <a:r>
              <a:rPr lang="en-US" dirty="0"/>
              <a:t>When a map task completes, it sends the master the location and sizes of its </a:t>
            </a:r>
            <a:r>
              <a:rPr lang="en-US" i="1" dirty="0"/>
              <a:t>R</a:t>
            </a:r>
            <a:r>
              <a:rPr lang="en-US" dirty="0"/>
              <a:t> intermediate files, one for each reducer</a:t>
            </a:r>
          </a:p>
          <a:p>
            <a:pPr lvl="1"/>
            <a:r>
              <a:rPr lang="en-US" dirty="0"/>
              <a:t>Master pushes this info to </a:t>
            </a:r>
            <a:r>
              <a:rPr lang="en-US" dirty="0" smtClean="0"/>
              <a:t>reducers</a:t>
            </a:r>
          </a:p>
          <a:p>
            <a:pPr lvl="7"/>
            <a:endParaRPr lang="en-US" dirty="0"/>
          </a:p>
          <a:p>
            <a:r>
              <a:rPr lang="en-US" dirty="0"/>
              <a:t>Master pings workers periodically </a:t>
            </a:r>
            <a:r>
              <a:rPr lang="en-US" dirty="0" smtClean="0"/>
              <a:t>to </a:t>
            </a:r>
            <a:r>
              <a:rPr lang="en-US" dirty="0"/>
              <a:t>detect failures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39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361422"/>
            <a:ext cx="6743827" cy="503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265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Failures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Map worker failure</a:t>
            </a:r>
          </a:p>
          <a:p>
            <a:pPr lvl="1"/>
            <a:r>
              <a:rPr lang="en-US" dirty="0"/>
              <a:t>Map tasks completed or in-progress 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worker </a:t>
            </a:r>
            <a:r>
              <a:rPr lang="en-US" dirty="0"/>
              <a:t>are reset to idle</a:t>
            </a:r>
          </a:p>
          <a:p>
            <a:pPr lvl="1"/>
            <a:r>
              <a:rPr lang="en-US" dirty="0"/>
              <a:t>Reduce workers are notified when task is rescheduled on another worker</a:t>
            </a:r>
          </a:p>
          <a:p>
            <a:r>
              <a:rPr lang="en-US" b="1" dirty="0">
                <a:solidFill>
                  <a:schemeClr val="accent3"/>
                </a:solidFill>
              </a:rPr>
              <a:t>Reduce worker failure</a:t>
            </a:r>
          </a:p>
          <a:p>
            <a:pPr lvl="1"/>
            <a:r>
              <a:rPr lang="en-US" dirty="0"/>
              <a:t>Only in-progress tasks are reset to </a:t>
            </a:r>
            <a:r>
              <a:rPr lang="en-US" dirty="0" smtClean="0"/>
              <a:t>idle </a:t>
            </a:r>
          </a:p>
          <a:p>
            <a:pPr lvl="1"/>
            <a:r>
              <a:rPr lang="en-US" dirty="0" smtClean="0"/>
              <a:t>Reduce task is restarted</a:t>
            </a:r>
            <a:endParaRPr lang="en-US" dirty="0"/>
          </a:p>
          <a:p>
            <a:r>
              <a:rPr lang="en-US" b="1" dirty="0">
                <a:solidFill>
                  <a:schemeClr val="accent3"/>
                </a:solidFill>
              </a:rPr>
              <a:t>Master failure</a:t>
            </a:r>
          </a:p>
          <a:p>
            <a:pPr lvl="1"/>
            <a:r>
              <a:rPr lang="en-US" dirty="0" err="1"/>
              <a:t>MapReduce</a:t>
            </a:r>
            <a:r>
              <a:rPr lang="en-US" dirty="0"/>
              <a:t> task is aborted and client is notified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65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 smtClean="0"/>
              <a:t>Programming Model: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Warm-up task:</a:t>
            </a:r>
          </a:p>
          <a:p>
            <a:r>
              <a:rPr lang="en-US" dirty="0" smtClean="0"/>
              <a:t>We </a:t>
            </a:r>
            <a:r>
              <a:rPr lang="en-US" dirty="0"/>
              <a:t>have a </a:t>
            </a:r>
            <a:r>
              <a:rPr lang="en-US" dirty="0" smtClean="0"/>
              <a:t>huge text document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Count </a:t>
            </a:r>
            <a:r>
              <a:rPr lang="en-US" dirty="0"/>
              <a:t>the number of times each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distinct </a:t>
            </a:r>
            <a:r>
              <a:rPr lang="en-US" dirty="0"/>
              <a:t>word appears in the </a:t>
            </a:r>
            <a:r>
              <a:rPr lang="en-US" dirty="0" smtClean="0"/>
              <a:t>file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Sample application: </a:t>
            </a:r>
            <a:endParaRPr lang="en-US" b="1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Analyze </a:t>
            </a:r>
            <a:r>
              <a:rPr lang="en-US" dirty="0"/>
              <a:t>web server logs to find popular URLs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77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/>
              <a:t>How many Map and Reduce jobs?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5257801"/>
          </a:xfrm>
        </p:spPr>
        <p:txBody>
          <a:bodyPr/>
          <a:lstStyle/>
          <a:p>
            <a:r>
              <a:rPr lang="en-US" i="1" dirty="0"/>
              <a:t>M</a:t>
            </a:r>
            <a:r>
              <a:rPr lang="en-US" dirty="0"/>
              <a:t> map tasks, </a:t>
            </a:r>
            <a:r>
              <a:rPr lang="en-US" i="1" dirty="0"/>
              <a:t>R</a:t>
            </a:r>
            <a:r>
              <a:rPr lang="en-US" dirty="0"/>
              <a:t> reduce tasks</a:t>
            </a:r>
          </a:p>
          <a:p>
            <a:r>
              <a:rPr lang="en-US" b="1" dirty="0">
                <a:solidFill>
                  <a:schemeClr val="accent3"/>
                </a:solidFill>
              </a:rPr>
              <a:t>Rule of </a:t>
            </a:r>
            <a:r>
              <a:rPr lang="en-US" b="1" dirty="0" smtClean="0">
                <a:solidFill>
                  <a:schemeClr val="accent3"/>
                </a:solidFill>
              </a:rPr>
              <a:t>a thumb</a:t>
            </a:r>
            <a:r>
              <a:rPr lang="en-US" b="1" dirty="0">
                <a:solidFill>
                  <a:schemeClr val="accent3"/>
                </a:solidFill>
              </a:rPr>
              <a:t>:</a:t>
            </a:r>
          </a:p>
          <a:p>
            <a:pPr lvl="1"/>
            <a:r>
              <a:rPr lang="en-US" dirty="0"/>
              <a:t>Make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smtClean="0"/>
              <a:t>much </a:t>
            </a:r>
            <a:r>
              <a:rPr lang="en-US" dirty="0"/>
              <a:t>larger than the number of nodes in </a:t>
            </a:r>
            <a:r>
              <a:rPr lang="en-US" dirty="0" smtClean="0"/>
              <a:t>the cluster</a:t>
            </a:r>
            <a:endParaRPr lang="en-US" dirty="0"/>
          </a:p>
          <a:p>
            <a:pPr lvl="1"/>
            <a:r>
              <a:rPr lang="en-US" dirty="0"/>
              <a:t>One DFS chunk per map is common</a:t>
            </a:r>
          </a:p>
          <a:p>
            <a:pPr lvl="1"/>
            <a:r>
              <a:rPr lang="en-US" dirty="0"/>
              <a:t>Improves dynamic load balancing and speeds </a:t>
            </a:r>
            <a:r>
              <a:rPr lang="en-US" dirty="0" smtClean="0"/>
              <a:t>up recovery </a:t>
            </a:r>
            <a:r>
              <a:rPr lang="en-US" dirty="0"/>
              <a:t>from worker </a:t>
            </a:r>
            <a:r>
              <a:rPr lang="en-US" dirty="0" smtClean="0"/>
              <a:t>failures</a:t>
            </a:r>
            <a:endParaRPr lang="en-US" dirty="0"/>
          </a:p>
          <a:p>
            <a:r>
              <a:rPr lang="en-US" b="1" dirty="0"/>
              <a:t>Usually </a:t>
            </a:r>
            <a:r>
              <a:rPr lang="en-US" b="1" i="1" dirty="0"/>
              <a:t>R</a:t>
            </a:r>
            <a:r>
              <a:rPr lang="en-US" b="1" dirty="0"/>
              <a:t> is smaller than </a:t>
            </a:r>
            <a:r>
              <a:rPr lang="en-US" b="1" i="1" dirty="0" smtClean="0"/>
              <a:t>M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ecause </a:t>
            </a:r>
            <a:r>
              <a:rPr lang="en-US" dirty="0"/>
              <a:t>output is spread across </a:t>
            </a:r>
            <a:r>
              <a:rPr lang="en-US" i="1" dirty="0"/>
              <a:t>R</a:t>
            </a:r>
            <a:r>
              <a:rPr lang="en-US" dirty="0"/>
              <a:t>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46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Granularity &amp; Pipelining</a:t>
            </a:r>
            <a:endParaRPr lang="en-US" dirty="0"/>
          </a:p>
        </p:txBody>
      </p:sp>
      <p:sp>
        <p:nvSpPr>
          <p:cNvPr id="13321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Fine granularity tasks:</a:t>
            </a:r>
            <a:r>
              <a:rPr lang="en-US" dirty="0" smtClean="0">
                <a:solidFill>
                  <a:schemeClr val="accent3"/>
                </a:solidFill>
              </a:rPr>
              <a:t>  </a:t>
            </a:r>
            <a:r>
              <a:rPr lang="en-US" dirty="0" smtClean="0"/>
              <a:t>map tasks &gt;&gt; machines</a:t>
            </a:r>
          </a:p>
          <a:p>
            <a:pPr lvl="1"/>
            <a:r>
              <a:rPr lang="en-US" dirty="0" smtClean="0"/>
              <a:t>Minimizes time for fault recovery</a:t>
            </a:r>
          </a:p>
          <a:p>
            <a:pPr lvl="1"/>
            <a:r>
              <a:rPr lang="en-US" dirty="0"/>
              <a:t>Can do pipeline shuffling with map execution</a:t>
            </a:r>
            <a:endParaRPr lang="en-US" dirty="0" smtClean="0"/>
          </a:p>
          <a:p>
            <a:pPr lvl="1"/>
            <a:r>
              <a:rPr lang="en-US" dirty="0" smtClean="0"/>
              <a:t>Better dynamic load balancing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3318" name="Picture 6" descr="index-auto-0009-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505200"/>
            <a:ext cx="7753350" cy="2590800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" y="228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tabLst>
                <a:tab pos="293688" algn="l"/>
                <a:tab pos="457200" algn="l"/>
              </a:tabLst>
            </a:pPr>
            <a:endParaRPr lang="en-US" b="1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Refinements: Backup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Problem</a:t>
            </a:r>
          </a:p>
          <a:p>
            <a:pPr lvl="1"/>
            <a:r>
              <a:rPr lang="en-US" dirty="0" smtClean="0"/>
              <a:t>Slow workers significantly lengthen the job completion time:</a:t>
            </a:r>
          </a:p>
          <a:p>
            <a:pPr lvl="2"/>
            <a:r>
              <a:rPr lang="en-US" dirty="0" smtClean="0"/>
              <a:t>Other jobs on the machine</a:t>
            </a:r>
          </a:p>
          <a:p>
            <a:pPr lvl="2"/>
            <a:r>
              <a:rPr lang="en-US" dirty="0" smtClean="0"/>
              <a:t>Bad disks</a:t>
            </a:r>
          </a:p>
          <a:p>
            <a:pPr lvl="2"/>
            <a:r>
              <a:rPr lang="en-US" dirty="0" smtClean="0"/>
              <a:t>Weird things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Solution</a:t>
            </a:r>
          </a:p>
          <a:p>
            <a:pPr lvl="1"/>
            <a:r>
              <a:rPr lang="en-US" dirty="0" smtClean="0"/>
              <a:t>Near end of phase, spawn backup copies of tasks</a:t>
            </a:r>
          </a:p>
          <a:p>
            <a:pPr lvl="2"/>
            <a:r>
              <a:rPr lang="en-US" dirty="0" smtClean="0"/>
              <a:t>Whichever one finishes first “wins”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Effect</a:t>
            </a:r>
          </a:p>
          <a:p>
            <a:pPr lvl="1"/>
            <a:r>
              <a:rPr lang="en-US" dirty="0" smtClean="0"/>
              <a:t>Dramatically shortens job completion time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5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Refinement: Combiners</a:t>
            </a:r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Often a </a:t>
            </a:r>
            <a:r>
              <a:rPr lang="en-US" dirty="0" smtClean="0"/>
              <a:t>Map </a:t>
            </a:r>
            <a:r>
              <a:rPr lang="en-US" dirty="0"/>
              <a:t>task will produce many pairs of the form </a:t>
            </a:r>
            <a:r>
              <a:rPr lang="en-US" i="1" dirty="0"/>
              <a:t>(k,v</a:t>
            </a:r>
            <a:r>
              <a:rPr lang="en-US" i="1" baseline="-25000" dirty="0"/>
              <a:t>1</a:t>
            </a:r>
            <a:r>
              <a:rPr lang="en-US" i="1" dirty="0"/>
              <a:t>), (k,v</a:t>
            </a:r>
            <a:r>
              <a:rPr lang="en-US" i="1" baseline="-25000" dirty="0"/>
              <a:t>2</a:t>
            </a:r>
            <a:r>
              <a:rPr lang="en-US" i="1" dirty="0"/>
              <a:t>), …</a:t>
            </a:r>
            <a:r>
              <a:rPr lang="en-US" dirty="0"/>
              <a:t> for the same key </a:t>
            </a:r>
            <a:r>
              <a:rPr lang="en-US" i="1" dirty="0"/>
              <a:t>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popular words in </a:t>
            </a:r>
            <a:r>
              <a:rPr lang="en-US" dirty="0" smtClean="0"/>
              <a:t>the word count example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Can </a:t>
            </a:r>
            <a:r>
              <a:rPr lang="en-US" b="1" dirty="0"/>
              <a:t>save network time by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3"/>
                </a:solidFill>
              </a:rPr>
              <a:t>pre-aggregating values in </a:t>
            </a:r>
            <a:br>
              <a:rPr lang="en-US" b="1" dirty="0" smtClean="0">
                <a:solidFill>
                  <a:schemeClr val="accent3"/>
                </a:solidFill>
              </a:rPr>
            </a:br>
            <a:r>
              <a:rPr lang="en-US" b="1" dirty="0" smtClean="0">
                <a:solidFill>
                  <a:schemeClr val="accent3"/>
                </a:solidFill>
              </a:rPr>
              <a:t>the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mapper:</a:t>
            </a:r>
            <a:endParaRPr lang="en-US" b="1" dirty="0">
              <a:solidFill>
                <a:schemeClr val="accent3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combine(k, </a:t>
            </a:r>
            <a:r>
              <a:rPr lang="en-US" dirty="0">
                <a:latin typeface="Arial" pitchFamily="34" charset="0"/>
                <a:cs typeface="Arial" pitchFamily="34" charset="0"/>
              </a:rPr>
              <a:t>list(v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))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v</a:t>
            </a:r>
            <a:r>
              <a:rPr lang="en-US" baseline="-25000" dirty="0">
                <a:latin typeface="Arial" pitchFamily="34" charset="0"/>
                <a:cs typeface="Arial" pitchFamily="34" charset="0"/>
                <a:sym typeface="Wingdings" pitchFamily="2" charset="2"/>
              </a:rPr>
              <a:t>2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Combiner is usually </a:t>
            </a:r>
            <a:r>
              <a:rPr lang="en-US" dirty="0">
                <a:sym typeface="Wingdings" pitchFamily="2" charset="2"/>
              </a:rPr>
              <a:t>same 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as the reduce function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Works </a:t>
            </a:r>
            <a:r>
              <a:rPr lang="en-US" dirty="0"/>
              <a:t>only if reduce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 is commutative </a:t>
            </a:r>
            <a:r>
              <a:rPr lang="en-US" dirty="0"/>
              <a:t>and associative</a:t>
            </a:r>
          </a:p>
        </p:txBody>
      </p:sp>
      <p:pic>
        <p:nvPicPr>
          <p:cNvPr id="10" name="Picture 2" descr="http://labs.google.com/papers/mapreduce-osdi04-slides/index-auto-0008-0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7346" y="3048000"/>
            <a:ext cx="3634462" cy="2514600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67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Refinement: </a:t>
            </a:r>
            <a:r>
              <a:rPr lang="en-US" dirty="0"/>
              <a:t>Combiners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Back to our word counting example:</a:t>
            </a:r>
          </a:p>
          <a:p>
            <a:pPr lvl="1"/>
            <a:r>
              <a:rPr lang="en-US" dirty="0" smtClean="0"/>
              <a:t>Combiner combines the values of all keys of a single mapper (single machine):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Much less data needs to be copied and shuffled!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026" name="Picture 2" descr="http://www.admin-magazine.com/var/ezflow_site/storage/images/media/images/hadoop-f03/47069-1-eng-US/hadoop-F03_refer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36220"/>
            <a:ext cx="6553200" cy="252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66800" y="3036220"/>
            <a:ext cx="3581400" cy="126319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66800" y="4287630"/>
            <a:ext cx="3581400" cy="126319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Refinement: Partition </a:t>
            </a:r>
            <a:r>
              <a:rPr lang="en-US" dirty="0"/>
              <a:t>Function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Want to control how keys get partitioned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Inputs </a:t>
            </a:r>
            <a:r>
              <a:rPr lang="en-US" dirty="0"/>
              <a:t>to map tasks are created by contiguous splits of input </a:t>
            </a:r>
            <a:r>
              <a:rPr lang="en-US" dirty="0" smtClean="0"/>
              <a:t>file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Reduce needs </a:t>
            </a:r>
            <a:r>
              <a:rPr lang="en-US" dirty="0"/>
              <a:t>to ensure that records with the same intermediate key end up at the same </a:t>
            </a:r>
            <a:r>
              <a:rPr lang="en-US" dirty="0" smtClean="0"/>
              <a:t>worker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System </a:t>
            </a:r>
            <a:r>
              <a:rPr lang="en-US" b="1" dirty="0"/>
              <a:t>uses a default partition </a:t>
            </a:r>
            <a:r>
              <a:rPr lang="en-US" b="1" dirty="0" smtClean="0"/>
              <a:t>function: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hash(key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) mod </a:t>
            </a:r>
            <a:r>
              <a:rPr lang="en-US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</a:p>
          <a:p>
            <a:pPr lvl="8">
              <a:lnSpc>
                <a:spcPct val="90000"/>
              </a:lnSpc>
            </a:pPr>
            <a:endParaRPr lang="en-US" b="1" i="1" dirty="0" smtClean="0">
              <a:solidFill>
                <a:schemeClr val="accent3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D60093"/>
                </a:solidFill>
              </a:rPr>
              <a:t>Sometimes useful </a:t>
            </a:r>
            <a:r>
              <a:rPr lang="en-US" b="1" dirty="0">
                <a:solidFill>
                  <a:srgbClr val="D60093"/>
                </a:solidFill>
              </a:rPr>
              <a:t>to </a:t>
            </a:r>
            <a:r>
              <a:rPr lang="en-US" b="1" dirty="0" smtClean="0">
                <a:solidFill>
                  <a:srgbClr val="D60093"/>
                </a:solidFill>
              </a:rPr>
              <a:t>override the hash function:</a:t>
            </a:r>
            <a:endParaRPr lang="en-US" b="1" dirty="0">
              <a:solidFill>
                <a:srgbClr val="D60093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hash(hostname(URL)) mod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/>
              <a:t> ensures URLs from a host end up in the same output file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57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Problems </a:t>
            </a:r>
            <a:r>
              <a:rPr lang="en-US" dirty="0" smtClean="0"/>
              <a:t>Suited </a:t>
            </a:r>
            <a:r>
              <a:rPr lang="en-US" dirty="0"/>
              <a:t>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Map-Reduce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9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Counting tasks</a:t>
            </a:r>
          </a:p>
          <a:p>
            <a:pPr lvl="1"/>
            <a:r>
              <a:rPr lang="en-US" dirty="0" smtClean="0"/>
              <a:t>Find the total size in bytes of a host</a:t>
            </a:r>
          </a:p>
          <a:p>
            <a:pPr lvl="1"/>
            <a:r>
              <a:rPr lang="en-US" dirty="0" smtClean="0"/>
              <a:t>Compute the frequency of all k-grams on the web</a:t>
            </a:r>
          </a:p>
          <a:p>
            <a:pPr lvl="1"/>
            <a:r>
              <a:rPr lang="en-US" dirty="0" smtClean="0"/>
              <a:t>Compute the frequency of queries</a:t>
            </a:r>
          </a:p>
          <a:p>
            <a:pPr lvl="1"/>
            <a:r>
              <a:rPr lang="en-US" dirty="0" smtClean="0"/>
              <a:t>Compute the frequency of </a:t>
            </a:r>
            <a:r>
              <a:rPr lang="en-US" dirty="0" err="1" smtClean="0"/>
              <a:t>query,url</a:t>
            </a:r>
            <a:r>
              <a:rPr lang="en-US" dirty="0" smtClean="0"/>
              <a:t> pairs</a:t>
            </a:r>
          </a:p>
          <a:p>
            <a:pPr lvl="8"/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b="1" dirty="0" smtClean="0">
                <a:solidFill>
                  <a:schemeClr val="accent3"/>
                </a:solidFill>
              </a:rPr>
              <a:t>Other examples: </a:t>
            </a:r>
          </a:p>
          <a:p>
            <a:pPr lvl="1"/>
            <a:r>
              <a:rPr lang="en-US" dirty="0" smtClean="0"/>
              <a:t>Link analysis and graph processing – PageRank </a:t>
            </a:r>
          </a:p>
          <a:p>
            <a:pPr lvl="1"/>
            <a:r>
              <a:rPr lang="en-US" dirty="0" smtClean="0"/>
              <a:t>Machine Learning algorithms</a:t>
            </a:r>
          </a:p>
          <a:p>
            <a:pPr lvl="1"/>
            <a:r>
              <a:rPr lang="en-US" dirty="0" smtClean="0"/>
              <a:t>Linear algebra operations (matrix-vector, matrix-matrix multiplication)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05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US" sz="4000" dirty="0" smtClean="0"/>
              <a:t>Matrix – Vector Multiplication</a:t>
            </a:r>
          </a:p>
          <a:p>
            <a:pPr marL="118872" indent="0" algn="ctr">
              <a:buNone/>
            </a:pPr>
            <a:r>
              <a:rPr lang="en-US" sz="4000" dirty="0" smtClean="0"/>
              <a:t>	and </a:t>
            </a:r>
          </a:p>
          <a:p>
            <a:pPr marL="118872" indent="0" algn="ctr">
              <a:buNone/>
            </a:pPr>
            <a:r>
              <a:rPr lang="en-US" sz="4000" dirty="0" smtClean="0"/>
              <a:t>Matrix – Matrix Multiplication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Matrix-Vector multiplication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Compute the product of matrix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𝑀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with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𝑣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𝑀𝑣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This is an operation that appears very often in many different tasks</a:t>
                </a:r>
              </a:p>
              <a:p>
                <a:pPr lvl="1"/>
                <a:r>
                  <a:rPr lang="en-US" dirty="0" smtClean="0"/>
                  <a:t>E.g., the computation of the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PageRank</a:t>
                </a:r>
                <a:r>
                  <a:rPr lang="en-US" dirty="0" smtClean="0"/>
                  <a:t> vectors.</a:t>
                </a:r>
              </a:p>
              <a:p>
                <a:pPr lvl="1"/>
                <a:r>
                  <a:rPr lang="en-US" dirty="0" smtClean="0"/>
                  <a:t>The size of the Web matrix is in the order of billions! But it is a very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sparse</a:t>
                </a:r>
                <a:r>
                  <a:rPr lang="en-US" dirty="0" smtClean="0"/>
                  <a:t> matrix</a:t>
                </a: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Storage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smtClean="0"/>
                  <a:t>The matrix and vectors are stored in a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sparse form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Triplets of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for the non-zero entries of the matrix</a:t>
                </a:r>
              </a:p>
              <a:p>
                <a:pPr lvl="1"/>
                <a:r>
                  <a:rPr lang="en-US" dirty="0" smtClean="0"/>
                  <a:t>Pairs of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for the elements of the vector.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2375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12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Task: Word Count</a:t>
            </a: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Case 1: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 smtClean="0"/>
              <a:t>File </a:t>
            </a:r>
            <a:r>
              <a:rPr lang="en-US" dirty="0"/>
              <a:t>too large for memory, but all &lt;word, count&gt; pairs fit in memory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Case </a:t>
            </a:r>
            <a:r>
              <a:rPr lang="en-US" b="1" dirty="0" smtClean="0">
                <a:solidFill>
                  <a:schemeClr val="accent2"/>
                </a:solidFill>
              </a:rPr>
              <a:t>2:</a:t>
            </a:r>
          </a:p>
          <a:p>
            <a:r>
              <a:rPr lang="en-US" dirty="0" smtClean="0"/>
              <a:t>Count occurrences of words:</a:t>
            </a:r>
            <a:endParaRPr lang="en-US" dirty="0"/>
          </a:p>
          <a:p>
            <a:pPr lvl="1"/>
            <a:r>
              <a:rPr lang="en-US" b="1" dirty="0" smtClean="0">
                <a:latin typeface="Courier New" pitchFamily="49" charset="0"/>
              </a:rPr>
              <a:t>words(doc.txt) </a:t>
            </a:r>
            <a:r>
              <a:rPr lang="en-US" b="1" dirty="0">
                <a:latin typeface="Courier New" pitchFamily="49" charset="0"/>
              </a:rPr>
              <a:t>| sort | </a:t>
            </a:r>
            <a:r>
              <a:rPr lang="en-US" b="1" dirty="0" err="1">
                <a:latin typeface="Courier New" pitchFamily="49" charset="0"/>
              </a:rPr>
              <a:t>uniq</a:t>
            </a:r>
            <a:r>
              <a:rPr lang="en-US" b="1" dirty="0">
                <a:latin typeface="Courier New" pitchFamily="49" charset="0"/>
              </a:rPr>
              <a:t> -c</a:t>
            </a:r>
          </a:p>
          <a:p>
            <a:pPr lvl="2"/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words</a:t>
            </a:r>
            <a:r>
              <a:rPr lang="en-US" dirty="0"/>
              <a:t> takes a file and outputs the words in it, one </a:t>
            </a:r>
            <a:r>
              <a:rPr lang="en-US" dirty="0" smtClean="0"/>
              <a:t>per a </a:t>
            </a:r>
            <a:r>
              <a:rPr lang="en-US" dirty="0"/>
              <a:t>line</a:t>
            </a:r>
          </a:p>
          <a:p>
            <a:r>
              <a:rPr lang="en-US" dirty="0" smtClean="0"/>
              <a:t>Case 2 captures </a:t>
            </a:r>
            <a:r>
              <a:rPr lang="en-US" dirty="0"/>
              <a:t>the essence of </a:t>
            </a:r>
            <a:r>
              <a:rPr lang="en-US" b="1" dirty="0" err="1">
                <a:solidFill>
                  <a:schemeClr val="accent2"/>
                </a:solidFill>
              </a:rPr>
              <a:t>MapReduce</a:t>
            </a:r>
            <a:endParaRPr lang="en-US" b="1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Great thing is </a:t>
            </a:r>
            <a:r>
              <a:rPr lang="en-US" dirty="0" smtClean="0"/>
              <a:t>that it </a:t>
            </a:r>
            <a:r>
              <a:rPr lang="en-US" dirty="0"/>
              <a:t>is naturally parallelizable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087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Matrix-vector multiplication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Case 1: The vector fits in memory</a:t>
                </a:r>
              </a:p>
              <a:p>
                <a:pPr lvl="1"/>
                <a:r>
                  <a:rPr lang="en-US" dirty="0"/>
                  <a:t>In this case the vector that we want multiply is loaded in memory at each </a:t>
                </a:r>
                <a:r>
                  <a:rPr lang="en-US" dirty="0">
                    <a:solidFill>
                      <a:srgbClr val="C00000"/>
                    </a:solidFill>
                  </a:rPr>
                  <a:t>mapper</a:t>
                </a:r>
                <a:r>
                  <a:rPr lang="en-US" dirty="0" smtClean="0"/>
                  <a:t>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Recall that we want to compute: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for entry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 of the output vector.</a:t>
                </a:r>
              </a:p>
              <a:p>
                <a:endParaRPr lang="en-US" dirty="0"/>
              </a:p>
              <a:p>
                <a:r>
                  <a:rPr lang="en-US" dirty="0" smtClean="0"/>
                  <a:t>How should we define the map-reduce process?</a:t>
                </a:r>
              </a:p>
              <a:p>
                <a:pPr lvl="1"/>
                <a:r>
                  <a:rPr lang="en-US" dirty="0" smtClean="0"/>
                  <a:t>The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mapper</a:t>
                </a:r>
                <a:r>
                  <a:rPr lang="en-US" dirty="0" smtClean="0"/>
                  <a:t> reads a chunk of the matrix M, and for each entry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it outputs the key-value pair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 </a:t>
                </a:r>
                <a:r>
                  <a:rPr lang="en-US" b="1" dirty="0" smtClean="0">
                    <a:solidFill>
                      <a:srgbClr val="7030A0"/>
                    </a:solidFill>
                  </a:rPr>
                  <a:t>reducer</a:t>
                </a:r>
                <a:r>
                  <a:rPr lang="en-US" dirty="0" smtClean="0"/>
                  <a:t> takes the sum of all values that are associated with row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2375" r="-667" b="-1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53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Matrix-vector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Case 2: The vector does not fit in memory</a:t>
            </a:r>
          </a:p>
          <a:p>
            <a:r>
              <a:rPr lang="en-US" dirty="0" smtClean="0"/>
              <a:t>In this case we split the matrix and the vector into stripes: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perform the computation for  each stripe of the matrix, where the vector can fit into memory</a:t>
            </a:r>
          </a:p>
          <a:p>
            <a:pPr lvl="1"/>
            <a:r>
              <a:rPr lang="en-US" dirty="0" smtClean="0"/>
              <a:t>For PageRank it is better to split the matrix into blocks.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269" y="2425201"/>
            <a:ext cx="5960731" cy="301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41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Example: Sparse Matrices with </a:t>
            </a:r>
            <a:r>
              <a:rPr lang="en-US" dirty="0" smtClean="0"/>
              <a:t>Map/Reduce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3810530"/>
            <a:ext cx="8306223" cy="2632556"/>
          </a:xfrm>
        </p:spPr>
        <p:txBody>
          <a:bodyPr>
            <a:normAutofit fontScale="92500" lnSpcReduction="20000"/>
          </a:bodyPr>
          <a:lstStyle/>
          <a:p>
            <a:pPr lvl="1">
              <a:defRPr/>
            </a:pPr>
            <a:r>
              <a:rPr lang="en-US" dirty="0"/>
              <a:t>Task: Compute product C = A·B</a:t>
            </a:r>
          </a:p>
          <a:p>
            <a:pPr lvl="1">
              <a:defRPr/>
            </a:pPr>
            <a:r>
              <a:rPr lang="en-US" dirty="0"/>
              <a:t>Assume most matrix entries are 0</a:t>
            </a:r>
          </a:p>
          <a:p>
            <a:pPr>
              <a:defRPr/>
            </a:pPr>
            <a:r>
              <a:rPr lang="en-US" dirty="0">
                <a:sym typeface="Symbol" pitchFamily="18" charset="2"/>
              </a:rPr>
              <a:t>Motivation</a:t>
            </a:r>
          </a:p>
          <a:p>
            <a:pPr lvl="1">
              <a:defRPr/>
            </a:pPr>
            <a:r>
              <a:rPr lang="en-US" dirty="0">
                <a:sym typeface="Symbol" pitchFamily="18" charset="2"/>
              </a:rPr>
              <a:t>Core problem in scientific computing</a:t>
            </a:r>
          </a:p>
          <a:p>
            <a:pPr lvl="1">
              <a:defRPr/>
            </a:pPr>
            <a:r>
              <a:rPr lang="en-US" dirty="0">
                <a:sym typeface="Symbol" pitchFamily="18" charset="2"/>
              </a:rPr>
              <a:t>Challenging for parallel execution</a:t>
            </a:r>
          </a:p>
          <a:p>
            <a:pPr lvl="1">
              <a:defRPr/>
            </a:pPr>
            <a:r>
              <a:rPr lang="en-US" dirty="0">
                <a:sym typeface="Symbol" pitchFamily="18" charset="2"/>
              </a:rPr>
              <a:t>Demonstrate expressiveness of </a:t>
            </a:r>
            <a:r>
              <a:rPr lang="en-US" dirty="0" smtClean="0">
                <a:sym typeface="Symbol" pitchFamily="18" charset="2"/>
              </a:rPr>
              <a:t>Map/Reduce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367149" y="1673963"/>
            <a:ext cx="1384636" cy="1713705"/>
            <a:chOff x="2828" y="1798"/>
            <a:chExt cx="871" cy="1078"/>
          </a:xfrm>
        </p:grpSpPr>
        <p:grpSp>
          <p:nvGrpSpPr>
            <p:cNvPr id="25629" name="Group 5"/>
            <p:cNvGrpSpPr>
              <a:grpSpLocks/>
            </p:cNvGrpSpPr>
            <p:nvPr/>
          </p:nvGrpSpPr>
          <p:grpSpPr bwMode="auto">
            <a:xfrm>
              <a:off x="2828" y="2012"/>
              <a:ext cx="871" cy="864"/>
              <a:chOff x="2828" y="2012"/>
              <a:chExt cx="871" cy="864"/>
            </a:xfrm>
          </p:grpSpPr>
          <p:grpSp>
            <p:nvGrpSpPr>
              <p:cNvPr id="25631" name="Group 6"/>
              <p:cNvGrpSpPr>
                <a:grpSpLocks/>
              </p:cNvGrpSpPr>
              <p:nvPr/>
            </p:nvGrpSpPr>
            <p:grpSpPr bwMode="auto">
              <a:xfrm>
                <a:off x="2828" y="2012"/>
                <a:ext cx="864" cy="864"/>
                <a:chOff x="2828" y="2012"/>
                <a:chExt cx="864" cy="864"/>
              </a:xfrm>
            </p:grpSpPr>
            <p:sp>
              <p:nvSpPr>
                <p:cNvPr id="25634" name="Rectangle 7"/>
                <p:cNvSpPr>
                  <a:spLocks noChangeArrowheads="1"/>
                </p:cNvSpPr>
                <p:nvPr/>
              </p:nvSpPr>
              <p:spPr bwMode="auto">
                <a:xfrm>
                  <a:off x="2828" y="2012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10</a:t>
                  </a:r>
                </a:p>
              </p:txBody>
            </p:sp>
            <p:sp>
              <p:nvSpPr>
                <p:cNvPr id="25635" name="Rectangle 8"/>
                <p:cNvSpPr>
                  <a:spLocks noChangeArrowheads="1"/>
                </p:cNvSpPr>
                <p:nvPr/>
              </p:nvSpPr>
              <p:spPr bwMode="auto">
                <a:xfrm>
                  <a:off x="3116" y="2012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402">
                    <a:latin typeface="Courier New" panose="02070309020205020404" pitchFamily="49" charset="0"/>
                  </a:endParaRPr>
                </a:p>
              </p:txBody>
            </p:sp>
            <p:sp>
              <p:nvSpPr>
                <p:cNvPr id="25636" name="Rectangle 9"/>
                <p:cNvSpPr>
                  <a:spLocks noChangeArrowheads="1"/>
                </p:cNvSpPr>
                <p:nvPr/>
              </p:nvSpPr>
              <p:spPr bwMode="auto">
                <a:xfrm>
                  <a:off x="3404" y="2012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20</a:t>
                  </a:r>
                </a:p>
              </p:txBody>
            </p:sp>
            <p:sp>
              <p:nvSpPr>
                <p:cNvPr id="25637" name="Rectangle 10"/>
                <p:cNvSpPr>
                  <a:spLocks noChangeArrowheads="1"/>
                </p:cNvSpPr>
                <p:nvPr/>
              </p:nvSpPr>
              <p:spPr bwMode="auto">
                <a:xfrm>
                  <a:off x="2828" y="23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402">
                    <a:latin typeface="Courier New" panose="02070309020205020404" pitchFamily="49" charset="0"/>
                  </a:endParaRPr>
                </a:p>
              </p:txBody>
            </p:sp>
            <p:sp>
              <p:nvSpPr>
                <p:cNvPr id="25638" name="Rectangle 11"/>
                <p:cNvSpPr>
                  <a:spLocks noChangeArrowheads="1"/>
                </p:cNvSpPr>
                <p:nvPr/>
              </p:nvSpPr>
              <p:spPr bwMode="auto">
                <a:xfrm>
                  <a:off x="3116" y="23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30</a:t>
                  </a:r>
                </a:p>
              </p:txBody>
            </p:sp>
            <p:sp>
              <p:nvSpPr>
                <p:cNvPr id="25639" name="Rectangle 12"/>
                <p:cNvSpPr>
                  <a:spLocks noChangeArrowheads="1"/>
                </p:cNvSpPr>
                <p:nvPr/>
              </p:nvSpPr>
              <p:spPr bwMode="auto">
                <a:xfrm>
                  <a:off x="3404" y="23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40</a:t>
                  </a:r>
                </a:p>
              </p:txBody>
            </p:sp>
            <p:sp>
              <p:nvSpPr>
                <p:cNvPr id="25640" name="Rectangle 13"/>
                <p:cNvSpPr>
                  <a:spLocks noChangeArrowheads="1"/>
                </p:cNvSpPr>
                <p:nvPr/>
              </p:nvSpPr>
              <p:spPr bwMode="auto">
                <a:xfrm>
                  <a:off x="2828" y="2588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50</a:t>
                  </a:r>
                </a:p>
              </p:txBody>
            </p:sp>
            <p:sp>
              <p:nvSpPr>
                <p:cNvPr id="25641" name="Rectangle 14"/>
                <p:cNvSpPr>
                  <a:spLocks noChangeArrowheads="1"/>
                </p:cNvSpPr>
                <p:nvPr/>
              </p:nvSpPr>
              <p:spPr bwMode="auto">
                <a:xfrm>
                  <a:off x="3116" y="2588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60</a:t>
                  </a:r>
                </a:p>
              </p:txBody>
            </p:sp>
            <p:sp>
              <p:nvSpPr>
                <p:cNvPr id="25642" name="Rectangle 15"/>
                <p:cNvSpPr>
                  <a:spLocks noChangeArrowheads="1"/>
                </p:cNvSpPr>
                <p:nvPr/>
              </p:nvSpPr>
              <p:spPr bwMode="auto">
                <a:xfrm>
                  <a:off x="3404" y="2588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70</a:t>
                  </a:r>
                </a:p>
              </p:txBody>
            </p:sp>
          </p:grpSp>
          <p:sp>
            <p:nvSpPr>
              <p:cNvPr id="25632" name="Freeform 16"/>
              <p:cNvSpPr>
                <a:spLocks/>
              </p:cNvSpPr>
              <p:nvPr/>
            </p:nvSpPr>
            <p:spPr bwMode="auto">
              <a:xfrm>
                <a:off x="2828" y="2087"/>
                <a:ext cx="58" cy="767"/>
              </a:xfrm>
              <a:custGeom>
                <a:avLst/>
                <a:gdLst>
                  <a:gd name="T0" fmla="*/ 48 w 48"/>
                  <a:gd name="T1" fmla="*/ 0 h 864"/>
                  <a:gd name="T2" fmla="*/ 0 w 48"/>
                  <a:gd name="T3" fmla="*/ 0 h 864"/>
                  <a:gd name="T4" fmla="*/ 0 w 48"/>
                  <a:gd name="T5" fmla="*/ 864 h 864"/>
                  <a:gd name="T6" fmla="*/ 48 w 48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864"/>
                  <a:gd name="T14" fmla="*/ 48 w 48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864">
                    <a:moveTo>
                      <a:pt x="48" y="0"/>
                    </a:moveTo>
                    <a:lnTo>
                      <a:pt x="0" y="0"/>
                    </a:lnTo>
                    <a:lnTo>
                      <a:pt x="0" y="864"/>
                    </a:lnTo>
                    <a:lnTo>
                      <a:pt x="48" y="864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803"/>
              </a:p>
            </p:txBody>
          </p:sp>
          <p:sp>
            <p:nvSpPr>
              <p:cNvPr id="25633" name="Freeform 17"/>
              <p:cNvSpPr>
                <a:spLocks/>
              </p:cNvSpPr>
              <p:nvPr/>
            </p:nvSpPr>
            <p:spPr bwMode="auto">
              <a:xfrm flipH="1">
                <a:off x="3660" y="2087"/>
                <a:ext cx="39" cy="767"/>
              </a:xfrm>
              <a:custGeom>
                <a:avLst/>
                <a:gdLst>
                  <a:gd name="T0" fmla="*/ 48 w 48"/>
                  <a:gd name="T1" fmla="*/ 0 h 864"/>
                  <a:gd name="T2" fmla="*/ 0 w 48"/>
                  <a:gd name="T3" fmla="*/ 0 h 864"/>
                  <a:gd name="T4" fmla="*/ 0 w 48"/>
                  <a:gd name="T5" fmla="*/ 864 h 864"/>
                  <a:gd name="T6" fmla="*/ 48 w 48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864"/>
                  <a:gd name="T14" fmla="*/ 48 w 48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864">
                    <a:moveTo>
                      <a:pt x="48" y="0"/>
                    </a:moveTo>
                    <a:lnTo>
                      <a:pt x="0" y="0"/>
                    </a:lnTo>
                    <a:lnTo>
                      <a:pt x="0" y="864"/>
                    </a:lnTo>
                    <a:lnTo>
                      <a:pt x="48" y="864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803"/>
              </a:p>
            </p:txBody>
          </p:sp>
        </p:grpSp>
        <p:sp>
          <p:nvSpPr>
            <p:cNvPr id="25630" name="Text Box 18"/>
            <p:cNvSpPr txBox="1">
              <a:spLocks noChangeArrowheads="1"/>
            </p:cNvSpPr>
            <p:nvPr/>
          </p:nvSpPr>
          <p:spPr bwMode="auto">
            <a:xfrm>
              <a:off x="2828" y="1798"/>
              <a:ext cx="86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A</a:t>
              </a:r>
            </a:p>
          </p:txBody>
        </p:sp>
      </p:grpSp>
      <p:grpSp>
        <p:nvGrpSpPr>
          <p:cNvPr id="25605" name="Group 19"/>
          <p:cNvGrpSpPr>
            <a:grpSpLocks/>
          </p:cNvGrpSpPr>
          <p:nvPr/>
        </p:nvGrpSpPr>
        <p:grpSpPr bwMode="auto">
          <a:xfrm>
            <a:off x="3656330" y="1673963"/>
            <a:ext cx="915672" cy="1713705"/>
            <a:chOff x="4076" y="1798"/>
            <a:chExt cx="576" cy="1078"/>
          </a:xfrm>
        </p:grpSpPr>
        <p:grpSp>
          <p:nvGrpSpPr>
            <p:cNvPr id="25620" name="Group 21"/>
            <p:cNvGrpSpPr>
              <a:grpSpLocks/>
            </p:cNvGrpSpPr>
            <p:nvPr/>
          </p:nvGrpSpPr>
          <p:grpSpPr bwMode="auto">
            <a:xfrm>
              <a:off x="4076" y="2012"/>
              <a:ext cx="576" cy="864"/>
              <a:chOff x="4076" y="2012"/>
              <a:chExt cx="576" cy="864"/>
            </a:xfrm>
          </p:grpSpPr>
          <p:sp>
            <p:nvSpPr>
              <p:cNvPr id="25623" name="Rectangle 22"/>
              <p:cNvSpPr>
                <a:spLocks noChangeArrowheads="1"/>
              </p:cNvSpPr>
              <p:nvPr/>
            </p:nvSpPr>
            <p:spPr bwMode="auto">
              <a:xfrm>
                <a:off x="4076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5624" name="Rectangle 23"/>
              <p:cNvSpPr>
                <a:spLocks noChangeArrowheads="1"/>
              </p:cNvSpPr>
              <p:nvPr/>
            </p:nvSpPr>
            <p:spPr bwMode="auto">
              <a:xfrm>
                <a:off x="4364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5625" name="Rectangle 24"/>
              <p:cNvSpPr>
                <a:spLocks noChangeArrowheads="1"/>
              </p:cNvSpPr>
              <p:nvPr/>
            </p:nvSpPr>
            <p:spPr bwMode="auto">
              <a:xfrm>
                <a:off x="4076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 dirty="0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5626" name="Rectangle 25"/>
              <p:cNvSpPr>
                <a:spLocks noChangeArrowheads="1"/>
              </p:cNvSpPr>
              <p:nvPr/>
            </p:nvSpPr>
            <p:spPr bwMode="auto">
              <a:xfrm>
                <a:off x="4364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5627" name="Rectangle 26"/>
              <p:cNvSpPr>
                <a:spLocks noChangeArrowheads="1"/>
              </p:cNvSpPr>
              <p:nvPr/>
            </p:nvSpPr>
            <p:spPr bwMode="auto">
              <a:xfrm>
                <a:off x="4076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5628" name="Rectangle 27"/>
              <p:cNvSpPr>
                <a:spLocks noChangeArrowheads="1"/>
              </p:cNvSpPr>
              <p:nvPr/>
            </p:nvSpPr>
            <p:spPr bwMode="auto">
              <a:xfrm>
                <a:off x="4364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</p:grpSp>
        <p:sp>
          <p:nvSpPr>
            <p:cNvPr id="25619" name="Text Box 30"/>
            <p:cNvSpPr txBox="1">
              <a:spLocks noChangeArrowheads="1"/>
            </p:cNvSpPr>
            <p:nvPr/>
          </p:nvSpPr>
          <p:spPr bwMode="auto">
            <a:xfrm>
              <a:off x="4076" y="1798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B</a:t>
              </a:r>
            </a:p>
          </p:txBody>
        </p:sp>
      </p:grpSp>
      <p:grpSp>
        <p:nvGrpSpPr>
          <p:cNvPr id="25606" name="Group 31"/>
          <p:cNvGrpSpPr>
            <a:grpSpLocks/>
          </p:cNvGrpSpPr>
          <p:nvPr/>
        </p:nvGrpSpPr>
        <p:grpSpPr bwMode="auto">
          <a:xfrm>
            <a:off x="6174427" y="1673963"/>
            <a:ext cx="915672" cy="1713705"/>
            <a:chOff x="3884" y="1052"/>
            <a:chExt cx="576" cy="1078"/>
          </a:xfrm>
        </p:grpSpPr>
        <p:sp>
          <p:nvSpPr>
            <p:cNvPr id="25609" name="Rectangle 32"/>
            <p:cNvSpPr>
              <a:spLocks noChangeArrowheads="1"/>
            </p:cNvSpPr>
            <p:nvPr/>
          </p:nvSpPr>
          <p:spPr bwMode="auto">
            <a:xfrm>
              <a:off x="3884" y="126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-10</a:t>
              </a:r>
            </a:p>
          </p:txBody>
        </p:sp>
        <p:sp>
          <p:nvSpPr>
            <p:cNvPr id="25610" name="Rectangle 33"/>
            <p:cNvSpPr>
              <a:spLocks noChangeArrowheads="1"/>
            </p:cNvSpPr>
            <p:nvPr/>
          </p:nvSpPr>
          <p:spPr bwMode="auto">
            <a:xfrm>
              <a:off x="4172" y="126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-80</a:t>
              </a:r>
            </a:p>
          </p:txBody>
        </p:sp>
        <p:sp>
          <p:nvSpPr>
            <p:cNvPr id="25611" name="Rectangle 34"/>
            <p:cNvSpPr>
              <a:spLocks noChangeArrowheads="1"/>
            </p:cNvSpPr>
            <p:nvPr/>
          </p:nvSpPr>
          <p:spPr bwMode="auto">
            <a:xfrm>
              <a:off x="3884" y="155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-60</a:t>
              </a:r>
            </a:p>
          </p:txBody>
        </p:sp>
        <p:sp>
          <p:nvSpPr>
            <p:cNvPr id="25612" name="Rectangle 35"/>
            <p:cNvSpPr>
              <a:spLocks noChangeArrowheads="1"/>
            </p:cNvSpPr>
            <p:nvPr/>
          </p:nvSpPr>
          <p:spPr bwMode="auto">
            <a:xfrm>
              <a:off x="4172" y="155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-250</a:t>
              </a:r>
            </a:p>
          </p:txBody>
        </p:sp>
        <p:sp>
          <p:nvSpPr>
            <p:cNvPr id="25613" name="Rectangle 36"/>
            <p:cNvSpPr>
              <a:spLocks noChangeArrowheads="1"/>
            </p:cNvSpPr>
            <p:nvPr/>
          </p:nvSpPr>
          <p:spPr bwMode="auto">
            <a:xfrm>
              <a:off x="3884" y="184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-170</a:t>
              </a:r>
            </a:p>
          </p:txBody>
        </p:sp>
        <p:sp>
          <p:nvSpPr>
            <p:cNvPr id="25614" name="Rectangle 37"/>
            <p:cNvSpPr>
              <a:spLocks noChangeArrowheads="1"/>
            </p:cNvSpPr>
            <p:nvPr/>
          </p:nvSpPr>
          <p:spPr bwMode="auto">
            <a:xfrm>
              <a:off x="4172" y="184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-460</a:t>
              </a:r>
            </a:p>
          </p:txBody>
        </p:sp>
        <p:sp>
          <p:nvSpPr>
            <p:cNvPr id="25617" name="Text Box 40"/>
            <p:cNvSpPr txBox="1">
              <a:spLocks noChangeArrowheads="1"/>
            </p:cNvSpPr>
            <p:nvPr/>
          </p:nvSpPr>
          <p:spPr bwMode="auto">
            <a:xfrm>
              <a:off x="3884" y="1052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C</a:t>
              </a:r>
            </a:p>
          </p:txBody>
        </p:sp>
      </p:grpSp>
      <p:sp>
        <p:nvSpPr>
          <p:cNvPr id="25607" name="Text Box 41"/>
          <p:cNvSpPr txBox="1">
            <a:spLocks noChangeArrowheads="1"/>
          </p:cNvSpPr>
          <p:nvPr/>
        </p:nvSpPr>
        <p:spPr bwMode="auto">
          <a:xfrm>
            <a:off x="3055419" y="2473586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25608" name="Text Box 42"/>
          <p:cNvSpPr txBox="1">
            <a:spLocks noChangeArrowheads="1"/>
          </p:cNvSpPr>
          <p:nvPr/>
        </p:nvSpPr>
        <p:spPr bwMode="auto">
          <a:xfrm>
            <a:off x="5204704" y="2473586"/>
            <a:ext cx="272247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=</a:t>
            </a:r>
          </a:p>
        </p:txBody>
      </p:sp>
      <p:sp>
        <p:nvSpPr>
          <p:cNvPr id="43" name="Freeform 16"/>
          <p:cNvSpPr>
            <a:spLocks/>
          </p:cNvSpPr>
          <p:nvPr/>
        </p:nvSpPr>
        <p:spPr bwMode="auto">
          <a:xfrm>
            <a:off x="3657600" y="2133600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 flipH="1">
            <a:off x="4419600" y="2133494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 flipH="1">
            <a:off x="7177001" y="2057400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46" name="Freeform 16"/>
          <p:cNvSpPr>
            <a:spLocks/>
          </p:cNvSpPr>
          <p:nvPr/>
        </p:nvSpPr>
        <p:spPr bwMode="auto">
          <a:xfrm>
            <a:off x="6156197" y="2057400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</p:spTree>
    <p:extLst>
      <p:ext uri="{BB962C8B-B14F-4D97-AF65-F5344CB8AC3E}">
        <p14:creationId xmlns:p14="http://schemas.microsoft.com/office/powerpoint/2010/main" val="131648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Computing Sparse Matrix Product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4497284"/>
            <a:ext cx="8306223" cy="1640579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altLang="en-US" smtClean="0"/>
              <a:t>Represent matrix as list of nonzero entries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b="1" smtClean="0">
                <a:sym typeface="Symbol" panose="05050102010706020507" pitchFamily="18" charset="2"/>
              </a:rPr>
              <a:t></a:t>
            </a:r>
            <a:r>
              <a:rPr lang="en-US" altLang="en-US" b="1" smtClean="0">
                <a:latin typeface="Arial" panose="020B0604020202020204" pitchFamily="34" charset="0"/>
                <a:sym typeface="Symbol" panose="05050102010706020507" pitchFamily="18" charset="2"/>
              </a:rPr>
              <a:t>row, col, </a:t>
            </a:r>
            <a:r>
              <a:rPr lang="en-US" altLang="en-US" b="1" smtClean="0">
                <a:sym typeface="Symbol" panose="05050102010706020507" pitchFamily="18" charset="2"/>
              </a:rPr>
              <a:t>value, matrixID</a:t>
            </a:r>
          </a:p>
          <a:p>
            <a:pPr lvl="1"/>
            <a:r>
              <a:rPr lang="en-US" altLang="en-US" smtClean="0">
                <a:sym typeface="Symbol" panose="05050102010706020507" pitchFamily="18" charset="2"/>
              </a:rPr>
              <a:t>Strategy</a:t>
            </a:r>
          </a:p>
          <a:p>
            <a:pPr lvl="2"/>
            <a:r>
              <a:rPr lang="en-US" altLang="en-US" b="1" smtClean="0">
                <a:sym typeface="Symbol" panose="05050102010706020507" pitchFamily="18" charset="2"/>
              </a:rPr>
              <a:t>Phase 1: Compute all products a</a:t>
            </a:r>
            <a:r>
              <a:rPr lang="en-US" altLang="en-US" b="1" baseline="-25000" smtClean="0">
                <a:sym typeface="Symbol" panose="05050102010706020507" pitchFamily="18" charset="2"/>
              </a:rPr>
              <a:t>i,k</a:t>
            </a:r>
            <a:r>
              <a:rPr lang="en-US" altLang="en-US" b="1" smtClean="0">
                <a:sym typeface="Symbol" panose="05050102010706020507" pitchFamily="18" charset="2"/>
              </a:rPr>
              <a:t> · b</a:t>
            </a:r>
            <a:r>
              <a:rPr lang="en-US" altLang="en-US" b="1" baseline="-25000" smtClean="0">
                <a:sym typeface="Symbol" panose="05050102010706020507" pitchFamily="18" charset="2"/>
              </a:rPr>
              <a:t>k,j</a:t>
            </a:r>
          </a:p>
          <a:p>
            <a:pPr lvl="2"/>
            <a:r>
              <a:rPr lang="en-US" altLang="en-US" b="1" smtClean="0">
                <a:sym typeface="Symbol" panose="05050102010706020507" pitchFamily="18" charset="2"/>
              </a:rPr>
              <a:t>Phase 2: Sum products for each entry i,j</a:t>
            </a:r>
          </a:p>
          <a:p>
            <a:pPr lvl="2"/>
            <a:r>
              <a:rPr lang="en-US" altLang="en-US" b="1" smtClean="0">
                <a:sym typeface="Symbol" panose="05050102010706020507" pitchFamily="18" charset="2"/>
              </a:rPr>
              <a:t>Each phase involves a Map/Reduce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1367149" y="1216127"/>
            <a:ext cx="1373508" cy="1713705"/>
            <a:chOff x="2828" y="1798"/>
            <a:chExt cx="864" cy="1078"/>
          </a:xfrm>
        </p:grpSpPr>
        <p:grpSp>
          <p:nvGrpSpPr>
            <p:cNvPr id="26711" name="Group 6"/>
            <p:cNvGrpSpPr>
              <a:grpSpLocks/>
            </p:cNvGrpSpPr>
            <p:nvPr/>
          </p:nvGrpSpPr>
          <p:grpSpPr bwMode="auto">
            <a:xfrm>
              <a:off x="2828" y="2012"/>
              <a:ext cx="864" cy="864"/>
              <a:chOff x="2828" y="2012"/>
              <a:chExt cx="864" cy="864"/>
            </a:xfrm>
          </p:grpSpPr>
          <p:sp>
            <p:nvSpPr>
              <p:cNvPr id="26714" name="Rectangle 7"/>
              <p:cNvSpPr>
                <a:spLocks noChangeArrowheads="1"/>
              </p:cNvSpPr>
              <p:nvPr/>
            </p:nvSpPr>
            <p:spPr bwMode="auto">
              <a:xfrm>
                <a:off x="2828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10</a:t>
                </a:r>
              </a:p>
            </p:txBody>
          </p:sp>
          <p:sp>
            <p:nvSpPr>
              <p:cNvPr id="26715" name="Rectangle 8"/>
              <p:cNvSpPr>
                <a:spLocks noChangeArrowheads="1"/>
              </p:cNvSpPr>
              <p:nvPr/>
            </p:nvSpPr>
            <p:spPr bwMode="auto">
              <a:xfrm>
                <a:off x="3116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16" name="Rectangle 9"/>
              <p:cNvSpPr>
                <a:spLocks noChangeArrowheads="1"/>
              </p:cNvSpPr>
              <p:nvPr/>
            </p:nvSpPr>
            <p:spPr bwMode="auto">
              <a:xfrm>
                <a:off x="3404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20</a:t>
                </a:r>
              </a:p>
            </p:txBody>
          </p:sp>
          <p:sp>
            <p:nvSpPr>
              <p:cNvPr id="26717" name="Rectangle 10"/>
              <p:cNvSpPr>
                <a:spLocks noChangeArrowheads="1"/>
              </p:cNvSpPr>
              <p:nvPr/>
            </p:nvSpPr>
            <p:spPr bwMode="auto">
              <a:xfrm>
                <a:off x="2828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18" name="Rectangle 11"/>
              <p:cNvSpPr>
                <a:spLocks noChangeArrowheads="1"/>
              </p:cNvSpPr>
              <p:nvPr/>
            </p:nvSpPr>
            <p:spPr bwMode="auto">
              <a:xfrm>
                <a:off x="3116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30</a:t>
                </a:r>
              </a:p>
            </p:txBody>
          </p:sp>
          <p:sp>
            <p:nvSpPr>
              <p:cNvPr id="26719" name="Rectangle 12"/>
              <p:cNvSpPr>
                <a:spLocks noChangeArrowheads="1"/>
              </p:cNvSpPr>
              <p:nvPr/>
            </p:nvSpPr>
            <p:spPr bwMode="auto">
              <a:xfrm>
                <a:off x="3404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40</a:t>
                </a:r>
              </a:p>
            </p:txBody>
          </p:sp>
          <p:sp>
            <p:nvSpPr>
              <p:cNvPr id="26720" name="Rectangle 13"/>
              <p:cNvSpPr>
                <a:spLocks noChangeArrowheads="1"/>
              </p:cNvSpPr>
              <p:nvPr/>
            </p:nvSpPr>
            <p:spPr bwMode="auto">
              <a:xfrm>
                <a:off x="2828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50</a:t>
                </a:r>
              </a:p>
            </p:txBody>
          </p:sp>
          <p:sp>
            <p:nvSpPr>
              <p:cNvPr id="26721" name="Rectangle 14"/>
              <p:cNvSpPr>
                <a:spLocks noChangeArrowheads="1"/>
              </p:cNvSpPr>
              <p:nvPr/>
            </p:nvSpPr>
            <p:spPr bwMode="auto">
              <a:xfrm>
                <a:off x="3116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60</a:t>
                </a:r>
              </a:p>
            </p:txBody>
          </p:sp>
          <p:sp>
            <p:nvSpPr>
              <p:cNvPr id="26722" name="Rectangle 15"/>
              <p:cNvSpPr>
                <a:spLocks noChangeArrowheads="1"/>
              </p:cNvSpPr>
              <p:nvPr/>
            </p:nvSpPr>
            <p:spPr bwMode="auto">
              <a:xfrm>
                <a:off x="3404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70</a:t>
                </a:r>
              </a:p>
            </p:txBody>
          </p:sp>
        </p:grpSp>
        <p:sp>
          <p:nvSpPr>
            <p:cNvPr id="26710" name="Text Box 18"/>
            <p:cNvSpPr txBox="1">
              <a:spLocks noChangeArrowheads="1"/>
            </p:cNvSpPr>
            <p:nvPr/>
          </p:nvSpPr>
          <p:spPr bwMode="auto">
            <a:xfrm>
              <a:off x="2828" y="1798"/>
              <a:ext cx="86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A</a:t>
              </a:r>
            </a:p>
          </p:txBody>
        </p:sp>
      </p:grpSp>
      <p:grpSp>
        <p:nvGrpSpPr>
          <p:cNvPr id="26629" name="Group 19"/>
          <p:cNvGrpSpPr>
            <a:grpSpLocks/>
          </p:cNvGrpSpPr>
          <p:nvPr/>
        </p:nvGrpSpPr>
        <p:grpSpPr bwMode="auto">
          <a:xfrm>
            <a:off x="5411367" y="1216127"/>
            <a:ext cx="915672" cy="1713705"/>
            <a:chOff x="4076" y="1798"/>
            <a:chExt cx="576" cy="1078"/>
          </a:xfrm>
        </p:grpSpPr>
        <p:grpSp>
          <p:nvGrpSpPr>
            <p:cNvPr id="26700" name="Group 21"/>
            <p:cNvGrpSpPr>
              <a:grpSpLocks/>
            </p:cNvGrpSpPr>
            <p:nvPr/>
          </p:nvGrpSpPr>
          <p:grpSpPr bwMode="auto">
            <a:xfrm>
              <a:off x="4076" y="2012"/>
              <a:ext cx="576" cy="864"/>
              <a:chOff x="4076" y="2012"/>
              <a:chExt cx="576" cy="864"/>
            </a:xfrm>
          </p:grpSpPr>
          <p:sp>
            <p:nvSpPr>
              <p:cNvPr id="26703" name="Rectangle 22"/>
              <p:cNvSpPr>
                <a:spLocks noChangeArrowheads="1"/>
              </p:cNvSpPr>
              <p:nvPr/>
            </p:nvSpPr>
            <p:spPr bwMode="auto">
              <a:xfrm>
                <a:off x="4076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6704" name="Rectangle 23"/>
              <p:cNvSpPr>
                <a:spLocks noChangeArrowheads="1"/>
              </p:cNvSpPr>
              <p:nvPr/>
            </p:nvSpPr>
            <p:spPr bwMode="auto">
              <a:xfrm>
                <a:off x="4364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05" name="Rectangle 24"/>
              <p:cNvSpPr>
                <a:spLocks noChangeArrowheads="1"/>
              </p:cNvSpPr>
              <p:nvPr/>
            </p:nvSpPr>
            <p:spPr bwMode="auto">
              <a:xfrm>
                <a:off x="4076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6706" name="Rectangle 25"/>
              <p:cNvSpPr>
                <a:spLocks noChangeArrowheads="1"/>
              </p:cNvSpPr>
              <p:nvPr/>
            </p:nvSpPr>
            <p:spPr bwMode="auto">
              <a:xfrm>
                <a:off x="4364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6707" name="Rectangle 26"/>
              <p:cNvSpPr>
                <a:spLocks noChangeArrowheads="1"/>
              </p:cNvSpPr>
              <p:nvPr/>
            </p:nvSpPr>
            <p:spPr bwMode="auto">
              <a:xfrm>
                <a:off x="4076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08" name="Rectangle 27"/>
              <p:cNvSpPr>
                <a:spLocks noChangeArrowheads="1"/>
              </p:cNvSpPr>
              <p:nvPr/>
            </p:nvSpPr>
            <p:spPr bwMode="auto">
              <a:xfrm>
                <a:off x="4364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</p:grpSp>
        <p:sp>
          <p:nvSpPr>
            <p:cNvPr id="26699" name="Text Box 30"/>
            <p:cNvSpPr txBox="1">
              <a:spLocks noChangeArrowheads="1"/>
            </p:cNvSpPr>
            <p:nvPr/>
          </p:nvSpPr>
          <p:spPr bwMode="auto">
            <a:xfrm>
              <a:off x="4076" y="1798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B</a:t>
              </a: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2969574" y="1368739"/>
            <a:ext cx="1297202" cy="3061777"/>
            <a:chOff x="1868" y="1148"/>
            <a:chExt cx="816" cy="1926"/>
          </a:xfrm>
        </p:grpSpPr>
        <p:grpSp>
          <p:nvGrpSpPr>
            <p:cNvPr id="26656" name="Group 32"/>
            <p:cNvGrpSpPr>
              <a:grpSpLocks/>
            </p:cNvGrpSpPr>
            <p:nvPr/>
          </p:nvGrpSpPr>
          <p:grpSpPr bwMode="auto">
            <a:xfrm>
              <a:off x="1868" y="1148"/>
              <a:ext cx="816" cy="306"/>
              <a:chOff x="1868" y="1148"/>
              <a:chExt cx="816" cy="306"/>
            </a:xfrm>
          </p:grpSpPr>
          <p:sp>
            <p:nvSpPr>
              <p:cNvPr id="26693" name="Line 3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94" name="Rectangle 3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95" name="Rectangle 3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96" name="Rectangle 3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10</a:t>
                </a:r>
              </a:p>
            </p:txBody>
          </p:sp>
          <p:sp>
            <p:nvSpPr>
              <p:cNvPr id="26697" name="Rectangle 3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57" name="Group 38"/>
            <p:cNvGrpSpPr>
              <a:grpSpLocks/>
            </p:cNvGrpSpPr>
            <p:nvPr/>
          </p:nvGrpSpPr>
          <p:grpSpPr bwMode="auto">
            <a:xfrm>
              <a:off x="1868" y="1418"/>
              <a:ext cx="816" cy="306"/>
              <a:chOff x="1868" y="1148"/>
              <a:chExt cx="816" cy="306"/>
            </a:xfrm>
          </p:grpSpPr>
          <p:sp>
            <p:nvSpPr>
              <p:cNvPr id="26688" name="Line 3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89" name="Rectangle 4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90" name="Rectangle 4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91" name="Rectangle 4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20</a:t>
                </a:r>
              </a:p>
            </p:txBody>
          </p:sp>
          <p:sp>
            <p:nvSpPr>
              <p:cNvPr id="26692" name="Rectangle 4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58" name="Group 44"/>
            <p:cNvGrpSpPr>
              <a:grpSpLocks/>
            </p:cNvGrpSpPr>
            <p:nvPr/>
          </p:nvGrpSpPr>
          <p:grpSpPr bwMode="auto">
            <a:xfrm>
              <a:off x="1868" y="1688"/>
              <a:ext cx="816" cy="306"/>
              <a:chOff x="1868" y="1148"/>
              <a:chExt cx="816" cy="306"/>
            </a:xfrm>
          </p:grpSpPr>
          <p:sp>
            <p:nvSpPr>
              <p:cNvPr id="26683" name="Line 4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84" name="Rectangle 4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85" name="Rectangle 4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86" name="Rectangle 4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30</a:t>
                </a:r>
              </a:p>
            </p:txBody>
          </p:sp>
          <p:sp>
            <p:nvSpPr>
              <p:cNvPr id="26687" name="Rectangle 4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59" name="Group 50"/>
            <p:cNvGrpSpPr>
              <a:grpSpLocks/>
            </p:cNvGrpSpPr>
            <p:nvPr/>
          </p:nvGrpSpPr>
          <p:grpSpPr bwMode="auto">
            <a:xfrm>
              <a:off x="1868" y="1958"/>
              <a:ext cx="816" cy="306"/>
              <a:chOff x="1868" y="1148"/>
              <a:chExt cx="816" cy="306"/>
            </a:xfrm>
          </p:grpSpPr>
          <p:sp>
            <p:nvSpPr>
              <p:cNvPr id="26678" name="Line 5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79" name="Rectangle 5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80" name="Rectangle 5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81" name="Rectangle 5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40</a:t>
                </a:r>
              </a:p>
            </p:txBody>
          </p:sp>
          <p:sp>
            <p:nvSpPr>
              <p:cNvPr id="26682" name="Rectangle 5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60" name="Group 56"/>
            <p:cNvGrpSpPr>
              <a:grpSpLocks/>
            </p:cNvGrpSpPr>
            <p:nvPr/>
          </p:nvGrpSpPr>
          <p:grpSpPr bwMode="auto">
            <a:xfrm>
              <a:off x="1868" y="2228"/>
              <a:ext cx="816" cy="306"/>
              <a:chOff x="1868" y="1148"/>
              <a:chExt cx="816" cy="306"/>
            </a:xfrm>
          </p:grpSpPr>
          <p:sp>
            <p:nvSpPr>
              <p:cNvPr id="26673" name="Line 5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74" name="Rectangle 5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75" name="Rectangle 5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76" name="Rectangle 6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50</a:t>
                </a:r>
              </a:p>
            </p:txBody>
          </p:sp>
          <p:sp>
            <p:nvSpPr>
              <p:cNvPr id="26677" name="Rectangle 6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61" name="Group 62"/>
            <p:cNvGrpSpPr>
              <a:grpSpLocks/>
            </p:cNvGrpSpPr>
            <p:nvPr/>
          </p:nvGrpSpPr>
          <p:grpSpPr bwMode="auto">
            <a:xfrm>
              <a:off x="1868" y="2498"/>
              <a:ext cx="816" cy="306"/>
              <a:chOff x="1868" y="1148"/>
              <a:chExt cx="816" cy="306"/>
            </a:xfrm>
          </p:grpSpPr>
          <p:sp>
            <p:nvSpPr>
              <p:cNvPr id="26668" name="Line 6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69" name="Rectangle 6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70" name="Rectangle 6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71" name="Rectangle 6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60</a:t>
                </a:r>
              </a:p>
            </p:txBody>
          </p:sp>
          <p:sp>
            <p:nvSpPr>
              <p:cNvPr id="26672" name="Rectangle 6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62" name="Group 68"/>
            <p:cNvGrpSpPr>
              <a:grpSpLocks/>
            </p:cNvGrpSpPr>
            <p:nvPr/>
          </p:nvGrpSpPr>
          <p:grpSpPr bwMode="auto">
            <a:xfrm>
              <a:off x="1868" y="2768"/>
              <a:ext cx="816" cy="306"/>
              <a:chOff x="1868" y="1148"/>
              <a:chExt cx="816" cy="306"/>
            </a:xfrm>
          </p:grpSpPr>
          <p:sp>
            <p:nvSpPr>
              <p:cNvPr id="26663" name="Line 6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64" name="Rectangle 7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65" name="Rectangle 7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66" name="Rectangle 7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70</a:t>
                </a:r>
              </a:p>
            </p:txBody>
          </p:sp>
          <p:sp>
            <p:nvSpPr>
              <p:cNvPr id="26667" name="Rectangle 7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</p:grpSp>
      <p:grpSp>
        <p:nvGrpSpPr>
          <p:cNvPr id="16" name="Group 74"/>
          <p:cNvGrpSpPr>
            <a:grpSpLocks/>
          </p:cNvGrpSpPr>
          <p:nvPr/>
        </p:nvGrpSpPr>
        <p:grpSpPr bwMode="auto">
          <a:xfrm>
            <a:off x="6708567" y="1368739"/>
            <a:ext cx="1297202" cy="1774114"/>
            <a:chOff x="2828" y="1148"/>
            <a:chExt cx="816" cy="1116"/>
          </a:xfrm>
        </p:grpSpPr>
        <p:grpSp>
          <p:nvGrpSpPr>
            <p:cNvPr id="26632" name="Group 75"/>
            <p:cNvGrpSpPr>
              <a:grpSpLocks/>
            </p:cNvGrpSpPr>
            <p:nvPr/>
          </p:nvGrpSpPr>
          <p:grpSpPr bwMode="auto">
            <a:xfrm>
              <a:off x="2828" y="1148"/>
              <a:ext cx="816" cy="306"/>
              <a:chOff x="1868" y="1148"/>
              <a:chExt cx="816" cy="306"/>
            </a:xfrm>
          </p:grpSpPr>
          <p:sp>
            <p:nvSpPr>
              <p:cNvPr id="26651" name="Line 7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52" name="Rectangle 7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53" name="Rectangle 7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54" name="Rectangle 7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6655" name="Rectangle 8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6633" name="Group 81"/>
            <p:cNvGrpSpPr>
              <a:grpSpLocks/>
            </p:cNvGrpSpPr>
            <p:nvPr/>
          </p:nvGrpSpPr>
          <p:grpSpPr bwMode="auto">
            <a:xfrm>
              <a:off x="2828" y="1418"/>
              <a:ext cx="816" cy="306"/>
              <a:chOff x="1868" y="1148"/>
              <a:chExt cx="816" cy="306"/>
            </a:xfrm>
          </p:grpSpPr>
          <p:sp>
            <p:nvSpPr>
              <p:cNvPr id="26646" name="Line 8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47" name="Rectangle 8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48" name="Rectangle 8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49" name="Rectangle 8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6650" name="Rectangle 8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6634" name="Group 87"/>
            <p:cNvGrpSpPr>
              <a:grpSpLocks/>
            </p:cNvGrpSpPr>
            <p:nvPr/>
          </p:nvGrpSpPr>
          <p:grpSpPr bwMode="auto">
            <a:xfrm>
              <a:off x="2828" y="1688"/>
              <a:ext cx="816" cy="306"/>
              <a:chOff x="1868" y="1148"/>
              <a:chExt cx="816" cy="306"/>
            </a:xfrm>
          </p:grpSpPr>
          <p:sp>
            <p:nvSpPr>
              <p:cNvPr id="26641" name="Line 8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42" name="Rectangle 8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43" name="Rectangle 9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44" name="Rectangle 9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6645" name="Rectangle 9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6635" name="Group 93"/>
            <p:cNvGrpSpPr>
              <a:grpSpLocks/>
            </p:cNvGrpSpPr>
            <p:nvPr/>
          </p:nvGrpSpPr>
          <p:grpSpPr bwMode="auto">
            <a:xfrm>
              <a:off x="2828" y="1958"/>
              <a:ext cx="816" cy="306"/>
              <a:chOff x="1868" y="1148"/>
              <a:chExt cx="816" cy="306"/>
            </a:xfrm>
          </p:grpSpPr>
          <p:sp>
            <p:nvSpPr>
              <p:cNvPr id="26636" name="Line 9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37" name="Rectangle 9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38" name="Rectangle 9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39" name="Rectangle 9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6640" name="Rectangle 9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99" name="Freeform 16"/>
          <p:cNvSpPr>
            <a:spLocks/>
          </p:cNvSpPr>
          <p:nvPr/>
        </p:nvSpPr>
        <p:spPr bwMode="auto">
          <a:xfrm>
            <a:off x="1295400" y="1600200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5410200" y="1676294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101" name="Freeform 17"/>
          <p:cNvSpPr>
            <a:spLocks/>
          </p:cNvSpPr>
          <p:nvPr/>
        </p:nvSpPr>
        <p:spPr bwMode="auto">
          <a:xfrm flipH="1">
            <a:off x="2590800" y="1600200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102" name="Freeform 17"/>
          <p:cNvSpPr>
            <a:spLocks/>
          </p:cNvSpPr>
          <p:nvPr/>
        </p:nvSpPr>
        <p:spPr bwMode="auto">
          <a:xfrm flipH="1">
            <a:off x="6248400" y="1676400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</p:spTree>
    <p:extLst>
      <p:ext uri="{BB962C8B-B14F-4D97-AF65-F5344CB8AC3E}">
        <p14:creationId xmlns:p14="http://schemas.microsoft.com/office/powerpoint/2010/main" val="355683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Phase 1 Map of Matrix Multiply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 smtClean="0"/>
              <a:t>Group values </a:t>
            </a:r>
            <a:r>
              <a:rPr lang="en-US" altLang="en-US" smtClean="0">
                <a:sym typeface="Symbol" panose="05050102010706020507" pitchFamily="18" charset="2"/>
              </a:rPr>
              <a:t>a</a:t>
            </a:r>
            <a:r>
              <a:rPr lang="en-US" altLang="en-US" baseline="-25000" smtClean="0">
                <a:sym typeface="Symbol" panose="05050102010706020507" pitchFamily="18" charset="2"/>
              </a:rPr>
              <a:t>i,k</a:t>
            </a:r>
            <a:r>
              <a:rPr lang="en-US" altLang="en-US" smtClean="0">
                <a:sym typeface="Symbol" panose="05050102010706020507" pitchFamily="18" charset="2"/>
              </a:rPr>
              <a:t> and b</a:t>
            </a:r>
            <a:r>
              <a:rPr lang="en-US" altLang="en-US" baseline="-25000" smtClean="0">
                <a:sym typeface="Symbol" panose="05050102010706020507" pitchFamily="18" charset="2"/>
              </a:rPr>
              <a:t>k,j</a:t>
            </a:r>
            <a:r>
              <a:rPr lang="en-US" altLang="en-US" smtClean="0">
                <a:sym typeface="Symbol" panose="05050102010706020507" pitchFamily="18" charset="2"/>
              </a:rPr>
              <a:t> according to key k</a:t>
            </a:r>
            <a:endParaRPr lang="en-US" altLang="en-US" baseline="-25000" smtClean="0">
              <a:sym typeface="Symbol" panose="05050102010706020507" pitchFamily="18" charset="2"/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2123848" y="1082303"/>
            <a:ext cx="572297" cy="4788488"/>
          </a:xfrm>
          <a:prstGeom prst="roundRect">
            <a:avLst>
              <a:gd name="adj" fmla="val 33059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1290843" y="4245686"/>
            <a:ext cx="1297202" cy="1774114"/>
            <a:chOff x="2828" y="1148"/>
            <a:chExt cx="816" cy="1116"/>
          </a:xfrm>
        </p:grpSpPr>
        <p:grpSp>
          <p:nvGrpSpPr>
            <p:cNvPr id="27774" name="Group 6"/>
            <p:cNvGrpSpPr>
              <a:grpSpLocks/>
            </p:cNvGrpSpPr>
            <p:nvPr/>
          </p:nvGrpSpPr>
          <p:grpSpPr bwMode="auto">
            <a:xfrm>
              <a:off x="2828" y="1148"/>
              <a:ext cx="816" cy="306"/>
              <a:chOff x="1868" y="1148"/>
              <a:chExt cx="816" cy="306"/>
            </a:xfrm>
          </p:grpSpPr>
          <p:sp>
            <p:nvSpPr>
              <p:cNvPr id="27793" name="Line 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94" name="Rectangle 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95" name="Rectangle 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96" name="Rectangle 1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 dirty="0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7797" name="Rectangle 1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775" name="Group 12"/>
            <p:cNvGrpSpPr>
              <a:grpSpLocks/>
            </p:cNvGrpSpPr>
            <p:nvPr/>
          </p:nvGrpSpPr>
          <p:grpSpPr bwMode="auto">
            <a:xfrm>
              <a:off x="2828" y="1418"/>
              <a:ext cx="816" cy="306"/>
              <a:chOff x="1868" y="1148"/>
              <a:chExt cx="816" cy="306"/>
            </a:xfrm>
          </p:grpSpPr>
          <p:sp>
            <p:nvSpPr>
              <p:cNvPr id="27788" name="Line 1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89" name="Rectangle 1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90" name="Rectangle 1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91" name="Rectangle 1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7792" name="Rectangle 1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776" name="Group 18"/>
            <p:cNvGrpSpPr>
              <a:grpSpLocks/>
            </p:cNvGrpSpPr>
            <p:nvPr/>
          </p:nvGrpSpPr>
          <p:grpSpPr bwMode="auto">
            <a:xfrm>
              <a:off x="2828" y="1688"/>
              <a:ext cx="816" cy="306"/>
              <a:chOff x="1868" y="1148"/>
              <a:chExt cx="816" cy="306"/>
            </a:xfrm>
          </p:grpSpPr>
          <p:sp>
            <p:nvSpPr>
              <p:cNvPr id="27783" name="Line 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84" name="Rectangle 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85" name="Rectangle 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86" name="Rectangle 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7787" name="Rectangle 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777" name="Group 24"/>
            <p:cNvGrpSpPr>
              <a:grpSpLocks/>
            </p:cNvGrpSpPr>
            <p:nvPr/>
          </p:nvGrpSpPr>
          <p:grpSpPr bwMode="auto">
            <a:xfrm>
              <a:off x="2828" y="1958"/>
              <a:ext cx="816" cy="306"/>
              <a:chOff x="1868" y="1148"/>
              <a:chExt cx="816" cy="306"/>
            </a:xfrm>
          </p:grpSpPr>
          <p:sp>
            <p:nvSpPr>
              <p:cNvPr id="27778" name="Line 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79" name="Rectangle 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80" name="Rectangle 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81" name="Rectangle 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7782" name="Rectangle 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27654" name="AutoShape 30"/>
          <p:cNvSpPr>
            <a:spLocks noChangeArrowheads="1"/>
          </p:cNvSpPr>
          <p:nvPr/>
        </p:nvSpPr>
        <p:spPr bwMode="auto">
          <a:xfrm>
            <a:off x="1208177" y="4267200"/>
            <a:ext cx="387890" cy="1792766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27655" name="Text Box 31"/>
          <p:cNvSpPr txBox="1">
            <a:spLocks noChangeArrowheads="1"/>
          </p:cNvSpPr>
          <p:nvPr/>
        </p:nvSpPr>
        <p:spPr bwMode="auto">
          <a:xfrm>
            <a:off x="28615" y="4802508"/>
            <a:ext cx="1179563" cy="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803">
                <a:solidFill>
                  <a:srgbClr val="CC0000"/>
                </a:solidFill>
              </a:rPr>
              <a:t>Key = row</a:t>
            </a:r>
            <a:endParaRPr lang="en-US" altLang="en-US" sz="1803">
              <a:solidFill>
                <a:srgbClr val="CC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27656" name="Group 32"/>
          <p:cNvGrpSpPr>
            <a:grpSpLocks/>
          </p:cNvGrpSpPr>
          <p:nvPr/>
        </p:nvGrpSpPr>
        <p:grpSpPr bwMode="auto">
          <a:xfrm>
            <a:off x="1290843" y="1063515"/>
            <a:ext cx="1297202" cy="3061777"/>
            <a:chOff x="1868" y="1148"/>
            <a:chExt cx="816" cy="1926"/>
          </a:xfrm>
        </p:grpSpPr>
        <p:grpSp>
          <p:nvGrpSpPr>
            <p:cNvPr id="27732" name="Group 33"/>
            <p:cNvGrpSpPr>
              <a:grpSpLocks/>
            </p:cNvGrpSpPr>
            <p:nvPr/>
          </p:nvGrpSpPr>
          <p:grpSpPr bwMode="auto">
            <a:xfrm>
              <a:off x="1868" y="1148"/>
              <a:ext cx="816" cy="306"/>
              <a:chOff x="1868" y="1148"/>
              <a:chExt cx="816" cy="306"/>
            </a:xfrm>
          </p:grpSpPr>
          <p:sp>
            <p:nvSpPr>
              <p:cNvPr id="27769" name="Line 3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70" name="Rectangle 3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71" name="Rectangle 3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72" name="Rectangle 3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10</a:t>
                </a:r>
              </a:p>
            </p:txBody>
          </p:sp>
          <p:sp>
            <p:nvSpPr>
              <p:cNvPr id="27773" name="Rectangle 3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3" name="Group 39"/>
            <p:cNvGrpSpPr>
              <a:grpSpLocks/>
            </p:cNvGrpSpPr>
            <p:nvPr/>
          </p:nvGrpSpPr>
          <p:grpSpPr bwMode="auto">
            <a:xfrm>
              <a:off x="1868" y="1418"/>
              <a:ext cx="816" cy="306"/>
              <a:chOff x="1868" y="1148"/>
              <a:chExt cx="816" cy="306"/>
            </a:xfrm>
          </p:grpSpPr>
          <p:sp>
            <p:nvSpPr>
              <p:cNvPr id="27764" name="Line 4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65" name="Rectangle 4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66" name="Rectangle 4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67" name="Rectangle 4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20</a:t>
                </a:r>
              </a:p>
            </p:txBody>
          </p:sp>
          <p:sp>
            <p:nvSpPr>
              <p:cNvPr id="27768" name="Rectangle 4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4" name="Group 45"/>
            <p:cNvGrpSpPr>
              <a:grpSpLocks/>
            </p:cNvGrpSpPr>
            <p:nvPr/>
          </p:nvGrpSpPr>
          <p:grpSpPr bwMode="auto">
            <a:xfrm>
              <a:off x="1868" y="1688"/>
              <a:ext cx="816" cy="306"/>
              <a:chOff x="1868" y="1148"/>
              <a:chExt cx="816" cy="306"/>
            </a:xfrm>
          </p:grpSpPr>
          <p:sp>
            <p:nvSpPr>
              <p:cNvPr id="27759" name="Line 4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60" name="Rectangle 4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61" name="Rectangle 4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62" name="Rectangle 4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30</a:t>
                </a:r>
              </a:p>
            </p:txBody>
          </p:sp>
          <p:sp>
            <p:nvSpPr>
              <p:cNvPr id="27763" name="Rectangle 5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5" name="Group 51"/>
            <p:cNvGrpSpPr>
              <a:grpSpLocks/>
            </p:cNvGrpSpPr>
            <p:nvPr/>
          </p:nvGrpSpPr>
          <p:grpSpPr bwMode="auto">
            <a:xfrm>
              <a:off x="1868" y="1958"/>
              <a:ext cx="816" cy="306"/>
              <a:chOff x="1868" y="1148"/>
              <a:chExt cx="816" cy="306"/>
            </a:xfrm>
          </p:grpSpPr>
          <p:sp>
            <p:nvSpPr>
              <p:cNvPr id="27754" name="Line 5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55" name="Rectangle 5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56" name="Rectangle 5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57" name="Rectangle 5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40</a:t>
                </a:r>
              </a:p>
            </p:txBody>
          </p:sp>
          <p:sp>
            <p:nvSpPr>
              <p:cNvPr id="27758" name="Rectangle 5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6" name="Group 57"/>
            <p:cNvGrpSpPr>
              <a:grpSpLocks/>
            </p:cNvGrpSpPr>
            <p:nvPr/>
          </p:nvGrpSpPr>
          <p:grpSpPr bwMode="auto">
            <a:xfrm>
              <a:off x="1868" y="2228"/>
              <a:ext cx="816" cy="306"/>
              <a:chOff x="1868" y="1148"/>
              <a:chExt cx="816" cy="306"/>
            </a:xfrm>
          </p:grpSpPr>
          <p:sp>
            <p:nvSpPr>
              <p:cNvPr id="27749" name="Line 5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50" name="Rectangle 5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51" name="Rectangle 6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52" name="Rectangle 6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50</a:t>
                </a:r>
              </a:p>
            </p:txBody>
          </p:sp>
          <p:sp>
            <p:nvSpPr>
              <p:cNvPr id="27753" name="Rectangle 6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7" name="Group 63"/>
            <p:cNvGrpSpPr>
              <a:grpSpLocks/>
            </p:cNvGrpSpPr>
            <p:nvPr/>
          </p:nvGrpSpPr>
          <p:grpSpPr bwMode="auto">
            <a:xfrm>
              <a:off x="1868" y="2498"/>
              <a:ext cx="816" cy="306"/>
              <a:chOff x="1868" y="1148"/>
              <a:chExt cx="816" cy="306"/>
            </a:xfrm>
          </p:grpSpPr>
          <p:sp>
            <p:nvSpPr>
              <p:cNvPr id="27744" name="Line 6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45" name="Rectangle 6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46" name="Rectangle 6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47" name="Rectangle 6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60</a:t>
                </a:r>
              </a:p>
            </p:txBody>
          </p:sp>
          <p:sp>
            <p:nvSpPr>
              <p:cNvPr id="27748" name="Rectangle 6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8" name="Group 69"/>
            <p:cNvGrpSpPr>
              <a:grpSpLocks/>
            </p:cNvGrpSpPr>
            <p:nvPr/>
          </p:nvGrpSpPr>
          <p:grpSpPr bwMode="auto">
            <a:xfrm>
              <a:off x="1868" y="2768"/>
              <a:ext cx="816" cy="306"/>
              <a:chOff x="1868" y="1148"/>
              <a:chExt cx="816" cy="306"/>
            </a:xfrm>
          </p:grpSpPr>
          <p:sp>
            <p:nvSpPr>
              <p:cNvPr id="27739" name="Line 7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40" name="Rectangle 7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41" name="Rectangle 7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42" name="Rectangle 7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70</a:t>
                </a:r>
              </a:p>
            </p:txBody>
          </p:sp>
          <p:sp>
            <p:nvSpPr>
              <p:cNvPr id="27743" name="Rectangle 7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4374876" y="1063514"/>
            <a:ext cx="3020445" cy="4883583"/>
            <a:chOff x="2752" y="572"/>
            <a:chExt cx="1900" cy="3072"/>
          </a:xfrm>
        </p:grpSpPr>
        <p:sp>
          <p:nvSpPr>
            <p:cNvPr id="509004" name="AutoShape 76"/>
            <p:cNvSpPr>
              <a:spLocks noChangeArrowheads="1"/>
            </p:cNvSpPr>
            <p:nvPr/>
          </p:nvSpPr>
          <p:spPr bwMode="auto">
            <a:xfrm>
              <a:off x="2780" y="153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</a:t>
              </a:r>
            </a:p>
          </p:txBody>
        </p:sp>
        <p:sp>
          <p:nvSpPr>
            <p:cNvPr id="509005" name="AutoShape 77"/>
            <p:cNvSpPr>
              <a:spLocks noChangeArrowheads="1"/>
            </p:cNvSpPr>
            <p:nvPr/>
          </p:nvSpPr>
          <p:spPr bwMode="auto">
            <a:xfrm>
              <a:off x="2808" y="2492"/>
              <a:ext cx="1844" cy="115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</a:t>
              </a:r>
            </a:p>
          </p:txBody>
        </p:sp>
        <p:sp>
          <p:nvSpPr>
            <p:cNvPr id="509006" name="AutoShape 78"/>
            <p:cNvSpPr>
              <a:spLocks noChangeArrowheads="1"/>
            </p:cNvSpPr>
            <p:nvPr/>
          </p:nvSpPr>
          <p:spPr bwMode="auto">
            <a:xfrm>
              <a:off x="2752" y="57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</a:t>
              </a:r>
            </a:p>
          </p:txBody>
        </p:sp>
        <p:grpSp>
          <p:nvGrpSpPr>
            <p:cNvPr id="27662" name="Group 79"/>
            <p:cNvGrpSpPr>
              <a:grpSpLocks/>
            </p:cNvGrpSpPr>
            <p:nvPr/>
          </p:nvGrpSpPr>
          <p:grpSpPr bwMode="auto">
            <a:xfrm>
              <a:off x="2780" y="764"/>
              <a:ext cx="816" cy="624"/>
              <a:chOff x="2780" y="860"/>
              <a:chExt cx="816" cy="624"/>
            </a:xfrm>
          </p:grpSpPr>
          <p:grpSp>
            <p:nvGrpSpPr>
              <p:cNvPr id="27720" name="Group 80"/>
              <p:cNvGrpSpPr>
                <a:grpSpLocks/>
              </p:cNvGrpSpPr>
              <p:nvPr/>
            </p:nvGrpSpPr>
            <p:grpSpPr bwMode="auto">
              <a:xfrm>
                <a:off x="2780" y="860"/>
                <a:ext cx="816" cy="306"/>
                <a:chOff x="1868" y="1148"/>
                <a:chExt cx="816" cy="306"/>
              </a:xfrm>
            </p:grpSpPr>
            <p:sp>
              <p:nvSpPr>
                <p:cNvPr id="27727" name="Line 81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28" name="Rectangle 82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29" name="Rectangle 83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30" name="Rectangle 84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10</a:t>
                  </a:r>
                </a:p>
              </p:txBody>
            </p:sp>
            <p:sp>
              <p:nvSpPr>
                <p:cNvPr id="27731" name="Rectangle 85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721" name="Group 86"/>
              <p:cNvGrpSpPr>
                <a:grpSpLocks/>
              </p:cNvGrpSpPr>
              <p:nvPr/>
            </p:nvGrpSpPr>
            <p:grpSpPr bwMode="auto">
              <a:xfrm>
                <a:off x="2780" y="1178"/>
                <a:ext cx="816" cy="306"/>
                <a:chOff x="1868" y="1148"/>
                <a:chExt cx="816" cy="306"/>
              </a:xfrm>
            </p:grpSpPr>
            <p:sp>
              <p:nvSpPr>
                <p:cNvPr id="27722" name="Line 87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23" name="Rectangle 88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24" name="Rectangle 89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25" name="Rectangle 90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50</a:t>
                  </a:r>
                </a:p>
              </p:txBody>
            </p:sp>
            <p:sp>
              <p:nvSpPr>
                <p:cNvPr id="27726" name="Rectangle 91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7663" name="Group 92"/>
            <p:cNvGrpSpPr>
              <a:grpSpLocks/>
            </p:cNvGrpSpPr>
            <p:nvPr/>
          </p:nvGrpSpPr>
          <p:grpSpPr bwMode="auto">
            <a:xfrm>
              <a:off x="2780" y="1676"/>
              <a:ext cx="816" cy="624"/>
              <a:chOff x="2444" y="764"/>
              <a:chExt cx="816" cy="624"/>
            </a:xfrm>
          </p:grpSpPr>
          <p:grpSp>
            <p:nvGrpSpPr>
              <p:cNvPr id="27708" name="Group 93"/>
              <p:cNvGrpSpPr>
                <a:grpSpLocks/>
              </p:cNvGrpSpPr>
              <p:nvPr/>
            </p:nvGrpSpPr>
            <p:grpSpPr bwMode="auto">
              <a:xfrm>
                <a:off x="2444" y="764"/>
                <a:ext cx="816" cy="306"/>
                <a:chOff x="1868" y="1148"/>
                <a:chExt cx="816" cy="306"/>
              </a:xfrm>
            </p:grpSpPr>
            <p:sp>
              <p:nvSpPr>
                <p:cNvPr id="27715" name="Line 94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16" name="Rectangle 95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17" name="Rectangle 96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18" name="Rectangle 97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30</a:t>
                  </a:r>
                </a:p>
              </p:txBody>
            </p:sp>
            <p:sp>
              <p:nvSpPr>
                <p:cNvPr id="27719" name="Rectangle 98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709" name="Group 99"/>
              <p:cNvGrpSpPr>
                <a:grpSpLocks/>
              </p:cNvGrpSpPr>
              <p:nvPr/>
            </p:nvGrpSpPr>
            <p:grpSpPr bwMode="auto">
              <a:xfrm>
                <a:off x="2444" y="1082"/>
                <a:ext cx="816" cy="306"/>
                <a:chOff x="1868" y="1148"/>
                <a:chExt cx="816" cy="306"/>
              </a:xfrm>
            </p:grpSpPr>
            <p:sp>
              <p:nvSpPr>
                <p:cNvPr id="27710" name="Line 100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60</a:t>
                  </a:r>
                </a:p>
              </p:txBody>
            </p:sp>
            <p:sp>
              <p:nvSpPr>
                <p:cNvPr id="277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7664" name="Group 105"/>
            <p:cNvGrpSpPr>
              <a:grpSpLocks/>
            </p:cNvGrpSpPr>
            <p:nvPr/>
          </p:nvGrpSpPr>
          <p:grpSpPr bwMode="auto">
            <a:xfrm>
              <a:off x="2780" y="2636"/>
              <a:ext cx="816" cy="960"/>
              <a:chOff x="2780" y="2444"/>
              <a:chExt cx="816" cy="960"/>
            </a:xfrm>
          </p:grpSpPr>
          <p:grpSp>
            <p:nvGrpSpPr>
              <p:cNvPr id="27690" name="Group 106"/>
              <p:cNvGrpSpPr>
                <a:grpSpLocks/>
              </p:cNvGrpSpPr>
              <p:nvPr/>
            </p:nvGrpSpPr>
            <p:grpSpPr bwMode="auto">
              <a:xfrm>
                <a:off x="2780" y="2444"/>
                <a:ext cx="816" cy="306"/>
                <a:chOff x="1868" y="1148"/>
                <a:chExt cx="816" cy="306"/>
              </a:xfrm>
            </p:grpSpPr>
            <p:sp>
              <p:nvSpPr>
                <p:cNvPr id="27703" name="Line 107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20</a:t>
                  </a:r>
                </a:p>
              </p:txBody>
            </p:sp>
            <p:sp>
              <p:nvSpPr>
                <p:cNvPr id="277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691" name="Group 112"/>
              <p:cNvGrpSpPr>
                <a:grpSpLocks/>
              </p:cNvGrpSpPr>
              <p:nvPr/>
            </p:nvGrpSpPr>
            <p:grpSpPr bwMode="auto">
              <a:xfrm>
                <a:off x="2780" y="2762"/>
                <a:ext cx="816" cy="306"/>
                <a:chOff x="1868" y="1148"/>
                <a:chExt cx="816" cy="306"/>
              </a:xfrm>
            </p:grpSpPr>
            <p:sp>
              <p:nvSpPr>
                <p:cNvPr id="27698" name="Line 113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01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40</a:t>
                  </a:r>
                </a:p>
              </p:txBody>
            </p:sp>
            <p:sp>
              <p:nvSpPr>
                <p:cNvPr id="27702" name="Rectangle 117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692" name="Group 118"/>
              <p:cNvGrpSpPr>
                <a:grpSpLocks/>
              </p:cNvGrpSpPr>
              <p:nvPr/>
            </p:nvGrpSpPr>
            <p:grpSpPr bwMode="auto">
              <a:xfrm>
                <a:off x="2780" y="3098"/>
                <a:ext cx="816" cy="306"/>
                <a:chOff x="1868" y="1148"/>
                <a:chExt cx="816" cy="306"/>
              </a:xfrm>
            </p:grpSpPr>
            <p:sp>
              <p:nvSpPr>
                <p:cNvPr id="27693" name="Line 119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94" name="Rectangle 120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695" name="Rectangle 121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696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70</a:t>
                  </a:r>
                </a:p>
              </p:txBody>
            </p:sp>
            <p:sp>
              <p:nvSpPr>
                <p:cNvPr id="27697" name="Rectangle 123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7665" name="Group 124"/>
            <p:cNvGrpSpPr>
              <a:grpSpLocks/>
            </p:cNvGrpSpPr>
            <p:nvPr/>
          </p:nvGrpSpPr>
          <p:grpSpPr bwMode="auto">
            <a:xfrm>
              <a:off x="3788" y="908"/>
              <a:ext cx="816" cy="306"/>
              <a:chOff x="1868" y="1148"/>
              <a:chExt cx="816" cy="306"/>
            </a:xfrm>
          </p:grpSpPr>
          <p:sp>
            <p:nvSpPr>
              <p:cNvPr id="27685" name="Line 1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Ctr="1"/>
              <a:lstStyle/>
              <a:p>
                <a:endParaRPr lang="en-US" sz="1803"/>
              </a:p>
            </p:txBody>
          </p:sp>
          <p:sp>
            <p:nvSpPr>
              <p:cNvPr id="27686" name="Rectangle 1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687" name="Rectangle 1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688" name="Rectangle 1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7689" name="Rectangle 1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666" name="Group 130"/>
            <p:cNvGrpSpPr>
              <a:grpSpLocks/>
            </p:cNvGrpSpPr>
            <p:nvPr/>
          </p:nvGrpSpPr>
          <p:grpSpPr bwMode="auto">
            <a:xfrm>
              <a:off x="3788" y="1676"/>
              <a:ext cx="816" cy="576"/>
              <a:chOff x="3980" y="1178"/>
              <a:chExt cx="816" cy="576"/>
            </a:xfrm>
          </p:grpSpPr>
          <p:grpSp>
            <p:nvGrpSpPr>
              <p:cNvPr id="27673" name="Group 131"/>
              <p:cNvGrpSpPr>
                <a:grpSpLocks/>
              </p:cNvGrpSpPr>
              <p:nvPr/>
            </p:nvGrpSpPr>
            <p:grpSpPr bwMode="auto">
              <a:xfrm>
                <a:off x="3980" y="1178"/>
                <a:ext cx="816" cy="306"/>
                <a:chOff x="1868" y="1148"/>
                <a:chExt cx="816" cy="306"/>
              </a:xfrm>
            </p:grpSpPr>
            <p:sp>
              <p:nvSpPr>
                <p:cNvPr id="27680" name="Line 132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6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6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-2</a:t>
                  </a:r>
                </a:p>
              </p:txBody>
            </p:sp>
            <p:sp>
              <p:nvSpPr>
                <p:cNvPr id="276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  <p:grpSp>
            <p:nvGrpSpPr>
              <p:cNvPr id="27674" name="Group 137"/>
              <p:cNvGrpSpPr>
                <a:grpSpLocks/>
              </p:cNvGrpSpPr>
              <p:nvPr/>
            </p:nvGrpSpPr>
            <p:grpSpPr bwMode="auto">
              <a:xfrm>
                <a:off x="3980" y="1448"/>
                <a:ext cx="816" cy="306"/>
                <a:chOff x="1868" y="1148"/>
                <a:chExt cx="816" cy="306"/>
              </a:xfrm>
            </p:grpSpPr>
            <p:sp>
              <p:nvSpPr>
                <p:cNvPr id="27675" name="Line 138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76" name="Rectangle 139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677" name="Rectangle 140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678" name="Rectangle 141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-3</a:t>
                  </a:r>
                </a:p>
              </p:txBody>
            </p:sp>
            <p:sp>
              <p:nvSpPr>
                <p:cNvPr id="27679" name="Rectangle 142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</p:grpSp>
        <p:grpSp>
          <p:nvGrpSpPr>
            <p:cNvPr id="27667" name="Group 143"/>
            <p:cNvGrpSpPr>
              <a:grpSpLocks/>
            </p:cNvGrpSpPr>
            <p:nvPr/>
          </p:nvGrpSpPr>
          <p:grpSpPr bwMode="auto">
            <a:xfrm>
              <a:off x="3788" y="2906"/>
              <a:ext cx="816" cy="306"/>
              <a:chOff x="1868" y="1148"/>
              <a:chExt cx="816" cy="306"/>
            </a:xfrm>
          </p:grpSpPr>
          <p:sp>
            <p:nvSpPr>
              <p:cNvPr id="27668" name="Line 14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669" name="Rectangle 14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670" name="Rectangle 14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671" name="Rectangle 14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7672" name="Rectangle 14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27658" name="Text Box 149"/>
          <p:cNvSpPr txBox="1">
            <a:spLocks noChangeArrowheads="1"/>
          </p:cNvSpPr>
          <p:nvPr/>
        </p:nvSpPr>
        <p:spPr bwMode="auto">
          <a:xfrm>
            <a:off x="2610301" y="2402049"/>
            <a:ext cx="1103257" cy="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3" dirty="0">
                <a:solidFill>
                  <a:srgbClr val="CC0000"/>
                </a:solidFill>
              </a:rPr>
              <a:t>Key = col</a:t>
            </a:r>
            <a:endParaRPr lang="en-US" altLang="en-US" sz="1803" dirty="0">
              <a:solidFill>
                <a:srgbClr val="CC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09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Phase 1 “Reduce” of Matrix Multiply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 smtClean="0"/>
              <a:t>Generate all products </a:t>
            </a:r>
            <a:r>
              <a:rPr lang="en-US" altLang="en-US" smtClean="0">
                <a:sym typeface="Symbol" panose="05050102010706020507" pitchFamily="18" charset="2"/>
              </a:rPr>
              <a:t>a</a:t>
            </a:r>
            <a:r>
              <a:rPr lang="en-US" altLang="en-US" baseline="-25000" smtClean="0">
                <a:sym typeface="Symbol" panose="05050102010706020507" pitchFamily="18" charset="2"/>
              </a:rPr>
              <a:t>i,k</a:t>
            </a:r>
            <a:r>
              <a:rPr lang="en-US" altLang="en-US" smtClean="0">
                <a:sym typeface="Symbol" panose="05050102010706020507" pitchFamily="18" charset="2"/>
              </a:rPr>
              <a:t> · b</a:t>
            </a:r>
            <a:r>
              <a:rPr lang="en-US" altLang="en-US" baseline="-25000" smtClean="0">
                <a:sym typeface="Symbol" panose="05050102010706020507" pitchFamily="18" charset="2"/>
              </a:rPr>
              <a:t>k,j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4877224" y="1216126"/>
            <a:ext cx="1297202" cy="915672"/>
            <a:chOff x="4076" y="1004"/>
            <a:chExt cx="816" cy="576"/>
          </a:xfrm>
        </p:grpSpPr>
        <p:grpSp>
          <p:nvGrpSpPr>
            <p:cNvPr id="28798" name="Group 5"/>
            <p:cNvGrpSpPr>
              <a:grpSpLocks/>
            </p:cNvGrpSpPr>
            <p:nvPr/>
          </p:nvGrpSpPr>
          <p:grpSpPr bwMode="auto">
            <a:xfrm>
              <a:off x="4076" y="1004"/>
              <a:ext cx="816" cy="306"/>
              <a:chOff x="1868" y="1148"/>
              <a:chExt cx="816" cy="306"/>
            </a:xfrm>
          </p:grpSpPr>
          <p:sp>
            <p:nvSpPr>
              <p:cNvPr id="28805" name="Line 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806" name="Rectangle 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807" name="Rectangle 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808" name="Rectangle 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28809" name="Rectangle 1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99" name="Group 11"/>
            <p:cNvGrpSpPr>
              <a:grpSpLocks/>
            </p:cNvGrpSpPr>
            <p:nvPr/>
          </p:nvGrpSpPr>
          <p:grpSpPr bwMode="auto">
            <a:xfrm>
              <a:off x="4076" y="1274"/>
              <a:ext cx="816" cy="306"/>
              <a:chOff x="1868" y="1148"/>
              <a:chExt cx="816" cy="306"/>
            </a:xfrm>
          </p:grpSpPr>
          <p:sp>
            <p:nvSpPr>
              <p:cNvPr id="28800" name="Line 1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801" name="Rectangle 1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802" name="Rectangle 1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803" name="Rectangle 1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28804" name="Rectangle 1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</p:grpSp>
      <p:grpSp>
        <p:nvGrpSpPr>
          <p:cNvPr id="28677" name="Group 17"/>
          <p:cNvGrpSpPr>
            <a:grpSpLocks/>
          </p:cNvGrpSpPr>
          <p:nvPr/>
        </p:nvGrpSpPr>
        <p:grpSpPr bwMode="auto">
          <a:xfrm>
            <a:off x="4877224" y="2341640"/>
            <a:ext cx="1297202" cy="1774114"/>
            <a:chOff x="4076" y="1544"/>
            <a:chExt cx="816" cy="1116"/>
          </a:xfrm>
        </p:grpSpPr>
        <p:grpSp>
          <p:nvGrpSpPr>
            <p:cNvPr id="28774" name="Group 18"/>
            <p:cNvGrpSpPr>
              <a:grpSpLocks/>
            </p:cNvGrpSpPr>
            <p:nvPr/>
          </p:nvGrpSpPr>
          <p:grpSpPr bwMode="auto">
            <a:xfrm>
              <a:off x="4076" y="1544"/>
              <a:ext cx="816" cy="306"/>
              <a:chOff x="1868" y="1148"/>
              <a:chExt cx="816" cy="306"/>
            </a:xfrm>
          </p:grpSpPr>
          <p:sp>
            <p:nvSpPr>
              <p:cNvPr id="28793" name="Line 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94" name="Rectangle 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95" name="Rectangle 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96" name="Rectangle 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28797" name="Rectangle 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75" name="Group 24"/>
            <p:cNvGrpSpPr>
              <a:grpSpLocks/>
            </p:cNvGrpSpPr>
            <p:nvPr/>
          </p:nvGrpSpPr>
          <p:grpSpPr bwMode="auto">
            <a:xfrm>
              <a:off x="4076" y="1814"/>
              <a:ext cx="816" cy="306"/>
              <a:chOff x="1868" y="1148"/>
              <a:chExt cx="816" cy="306"/>
            </a:xfrm>
          </p:grpSpPr>
          <p:sp>
            <p:nvSpPr>
              <p:cNvPr id="28788" name="Line 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89" name="Rectangle 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90" name="Rectangle 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91" name="Rectangle 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28792" name="Rectangle 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76" name="Group 30"/>
            <p:cNvGrpSpPr>
              <a:grpSpLocks/>
            </p:cNvGrpSpPr>
            <p:nvPr/>
          </p:nvGrpSpPr>
          <p:grpSpPr bwMode="auto">
            <a:xfrm>
              <a:off x="4076" y="2084"/>
              <a:ext cx="816" cy="306"/>
              <a:chOff x="1868" y="1148"/>
              <a:chExt cx="816" cy="306"/>
            </a:xfrm>
          </p:grpSpPr>
          <p:sp>
            <p:nvSpPr>
              <p:cNvPr id="28783" name="Line 3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84" name="Rectangle 3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785" name="Rectangle 3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86" name="Rectangle 3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28787" name="Rectangle 3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77" name="Group 36"/>
            <p:cNvGrpSpPr>
              <a:grpSpLocks/>
            </p:cNvGrpSpPr>
            <p:nvPr/>
          </p:nvGrpSpPr>
          <p:grpSpPr bwMode="auto">
            <a:xfrm>
              <a:off x="4076" y="2354"/>
              <a:ext cx="816" cy="306"/>
              <a:chOff x="1868" y="1148"/>
              <a:chExt cx="816" cy="306"/>
            </a:xfrm>
          </p:grpSpPr>
          <p:sp>
            <p:nvSpPr>
              <p:cNvPr id="28778" name="Line 3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79" name="Rectangle 3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780" name="Rectangle 3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81" name="Rectangle 4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28782" name="Rectangle 4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8678" name="Group 42"/>
          <p:cNvGrpSpPr>
            <a:grpSpLocks/>
          </p:cNvGrpSpPr>
          <p:nvPr/>
        </p:nvGrpSpPr>
        <p:grpSpPr bwMode="auto">
          <a:xfrm>
            <a:off x="4877224" y="4268366"/>
            <a:ext cx="1297202" cy="1344893"/>
            <a:chOff x="4364" y="1964"/>
            <a:chExt cx="816" cy="846"/>
          </a:xfrm>
        </p:grpSpPr>
        <p:grpSp>
          <p:nvGrpSpPr>
            <p:cNvPr id="28756" name="Group 43"/>
            <p:cNvGrpSpPr>
              <a:grpSpLocks/>
            </p:cNvGrpSpPr>
            <p:nvPr/>
          </p:nvGrpSpPr>
          <p:grpSpPr bwMode="auto">
            <a:xfrm>
              <a:off x="4364" y="1964"/>
              <a:ext cx="816" cy="306"/>
              <a:chOff x="1868" y="1148"/>
              <a:chExt cx="816" cy="306"/>
            </a:xfrm>
          </p:grpSpPr>
          <p:sp>
            <p:nvSpPr>
              <p:cNvPr id="28769" name="Line 4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70" name="Rectangle 4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71" name="Rectangle 4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72" name="Rectangle 4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28773" name="Rectangle 4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57" name="Group 49"/>
            <p:cNvGrpSpPr>
              <a:grpSpLocks/>
            </p:cNvGrpSpPr>
            <p:nvPr/>
          </p:nvGrpSpPr>
          <p:grpSpPr bwMode="auto">
            <a:xfrm>
              <a:off x="4364" y="2234"/>
              <a:ext cx="816" cy="306"/>
              <a:chOff x="1868" y="1148"/>
              <a:chExt cx="816" cy="306"/>
            </a:xfrm>
          </p:grpSpPr>
          <p:sp>
            <p:nvSpPr>
              <p:cNvPr id="28764" name="Line 5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65" name="Rectangle 5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66" name="Rectangle 5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67" name="Rectangle 5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28768" name="Rectangle 5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58" name="Group 55"/>
            <p:cNvGrpSpPr>
              <a:grpSpLocks/>
            </p:cNvGrpSpPr>
            <p:nvPr/>
          </p:nvGrpSpPr>
          <p:grpSpPr bwMode="auto">
            <a:xfrm>
              <a:off x="4364" y="2504"/>
              <a:ext cx="816" cy="306"/>
              <a:chOff x="1868" y="1148"/>
              <a:chExt cx="816" cy="306"/>
            </a:xfrm>
          </p:grpSpPr>
          <p:sp>
            <p:nvSpPr>
              <p:cNvPr id="28759" name="Line 5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60" name="Rectangle 5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761" name="Rectangle 5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62" name="Rectangle 5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28763" name="Rectangle 6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8679" name="Group 61"/>
          <p:cNvGrpSpPr>
            <a:grpSpLocks/>
          </p:cNvGrpSpPr>
          <p:nvPr/>
        </p:nvGrpSpPr>
        <p:grpSpPr bwMode="auto">
          <a:xfrm>
            <a:off x="941107" y="1063514"/>
            <a:ext cx="3020445" cy="4883583"/>
            <a:chOff x="2752" y="572"/>
            <a:chExt cx="1900" cy="3072"/>
          </a:xfrm>
        </p:grpSpPr>
        <p:sp>
          <p:nvSpPr>
            <p:cNvPr id="511038" name="AutoShape 62"/>
            <p:cNvSpPr>
              <a:spLocks noChangeArrowheads="1"/>
            </p:cNvSpPr>
            <p:nvPr/>
          </p:nvSpPr>
          <p:spPr bwMode="auto">
            <a:xfrm>
              <a:off x="2780" y="153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</a:t>
              </a:r>
            </a:p>
          </p:txBody>
        </p:sp>
        <p:sp>
          <p:nvSpPr>
            <p:cNvPr id="511039" name="AutoShape 63"/>
            <p:cNvSpPr>
              <a:spLocks noChangeArrowheads="1"/>
            </p:cNvSpPr>
            <p:nvPr/>
          </p:nvSpPr>
          <p:spPr bwMode="auto">
            <a:xfrm>
              <a:off x="2808" y="2492"/>
              <a:ext cx="1844" cy="115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</a:t>
              </a:r>
            </a:p>
          </p:txBody>
        </p:sp>
        <p:sp>
          <p:nvSpPr>
            <p:cNvPr id="511040" name="AutoShape 64"/>
            <p:cNvSpPr>
              <a:spLocks noChangeArrowheads="1"/>
            </p:cNvSpPr>
            <p:nvPr/>
          </p:nvSpPr>
          <p:spPr bwMode="auto">
            <a:xfrm>
              <a:off x="2752" y="57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</a:t>
              </a:r>
            </a:p>
          </p:txBody>
        </p:sp>
        <p:grpSp>
          <p:nvGrpSpPr>
            <p:cNvPr id="28686" name="Group 65"/>
            <p:cNvGrpSpPr>
              <a:grpSpLocks/>
            </p:cNvGrpSpPr>
            <p:nvPr/>
          </p:nvGrpSpPr>
          <p:grpSpPr bwMode="auto">
            <a:xfrm>
              <a:off x="2780" y="764"/>
              <a:ext cx="816" cy="624"/>
              <a:chOff x="2780" y="860"/>
              <a:chExt cx="816" cy="624"/>
            </a:xfrm>
          </p:grpSpPr>
          <p:grpSp>
            <p:nvGrpSpPr>
              <p:cNvPr id="28744" name="Group 66"/>
              <p:cNvGrpSpPr>
                <a:grpSpLocks/>
              </p:cNvGrpSpPr>
              <p:nvPr/>
            </p:nvGrpSpPr>
            <p:grpSpPr bwMode="auto">
              <a:xfrm>
                <a:off x="2780" y="860"/>
                <a:ext cx="816" cy="306"/>
                <a:chOff x="1868" y="1148"/>
                <a:chExt cx="816" cy="306"/>
              </a:xfrm>
            </p:grpSpPr>
            <p:sp>
              <p:nvSpPr>
                <p:cNvPr id="28751" name="Line 67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52" name="Rectangle 68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53" name="Rectangle 69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54" name="Rectangle 70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10</a:t>
                  </a:r>
                </a:p>
              </p:txBody>
            </p:sp>
            <p:sp>
              <p:nvSpPr>
                <p:cNvPr id="28755" name="Rectangle 71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45" name="Group 72"/>
              <p:cNvGrpSpPr>
                <a:grpSpLocks/>
              </p:cNvGrpSpPr>
              <p:nvPr/>
            </p:nvGrpSpPr>
            <p:grpSpPr bwMode="auto">
              <a:xfrm>
                <a:off x="2780" y="1178"/>
                <a:ext cx="816" cy="306"/>
                <a:chOff x="1868" y="1148"/>
                <a:chExt cx="816" cy="306"/>
              </a:xfrm>
            </p:grpSpPr>
            <p:sp>
              <p:nvSpPr>
                <p:cNvPr id="28746" name="Line 73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47" name="Rectangle 74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48" name="Rectangle 75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49" name="Rectangle 76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50</a:t>
                  </a:r>
                </a:p>
              </p:txBody>
            </p:sp>
            <p:sp>
              <p:nvSpPr>
                <p:cNvPr id="28750" name="Rectangle 77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8687" name="Group 78"/>
            <p:cNvGrpSpPr>
              <a:grpSpLocks/>
            </p:cNvGrpSpPr>
            <p:nvPr/>
          </p:nvGrpSpPr>
          <p:grpSpPr bwMode="auto">
            <a:xfrm>
              <a:off x="2780" y="1676"/>
              <a:ext cx="816" cy="624"/>
              <a:chOff x="2444" y="764"/>
              <a:chExt cx="816" cy="624"/>
            </a:xfrm>
          </p:grpSpPr>
          <p:grpSp>
            <p:nvGrpSpPr>
              <p:cNvPr id="28732" name="Group 79"/>
              <p:cNvGrpSpPr>
                <a:grpSpLocks/>
              </p:cNvGrpSpPr>
              <p:nvPr/>
            </p:nvGrpSpPr>
            <p:grpSpPr bwMode="auto">
              <a:xfrm>
                <a:off x="2444" y="764"/>
                <a:ext cx="816" cy="306"/>
                <a:chOff x="1868" y="1148"/>
                <a:chExt cx="816" cy="306"/>
              </a:xfrm>
            </p:grpSpPr>
            <p:sp>
              <p:nvSpPr>
                <p:cNvPr id="28739" name="Line 80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40" name="Rectangle 81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41" name="Rectangle 82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42" name="Rectangle 83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30</a:t>
                  </a:r>
                </a:p>
              </p:txBody>
            </p:sp>
            <p:sp>
              <p:nvSpPr>
                <p:cNvPr id="28743" name="Rectangle 84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33" name="Group 85"/>
              <p:cNvGrpSpPr>
                <a:grpSpLocks/>
              </p:cNvGrpSpPr>
              <p:nvPr/>
            </p:nvGrpSpPr>
            <p:grpSpPr bwMode="auto">
              <a:xfrm>
                <a:off x="2444" y="1082"/>
                <a:ext cx="816" cy="306"/>
                <a:chOff x="1868" y="1148"/>
                <a:chExt cx="816" cy="306"/>
              </a:xfrm>
            </p:grpSpPr>
            <p:sp>
              <p:nvSpPr>
                <p:cNvPr id="28734" name="Line 86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35" name="Rectangle 87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36" name="Rectangle 88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37" name="Rectangle 89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60</a:t>
                  </a:r>
                </a:p>
              </p:txBody>
            </p:sp>
            <p:sp>
              <p:nvSpPr>
                <p:cNvPr id="287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8688" name="Group 91"/>
            <p:cNvGrpSpPr>
              <a:grpSpLocks/>
            </p:cNvGrpSpPr>
            <p:nvPr/>
          </p:nvGrpSpPr>
          <p:grpSpPr bwMode="auto">
            <a:xfrm>
              <a:off x="2780" y="2636"/>
              <a:ext cx="816" cy="960"/>
              <a:chOff x="2780" y="2444"/>
              <a:chExt cx="816" cy="960"/>
            </a:xfrm>
          </p:grpSpPr>
          <p:grpSp>
            <p:nvGrpSpPr>
              <p:cNvPr id="28714" name="Group 92"/>
              <p:cNvGrpSpPr>
                <a:grpSpLocks/>
              </p:cNvGrpSpPr>
              <p:nvPr/>
            </p:nvGrpSpPr>
            <p:grpSpPr bwMode="auto">
              <a:xfrm>
                <a:off x="2780" y="2444"/>
                <a:ext cx="816" cy="306"/>
                <a:chOff x="1868" y="1148"/>
                <a:chExt cx="816" cy="306"/>
              </a:xfrm>
            </p:grpSpPr>
            <p:sp>
              <p:nvSpPr>
                <p:cNvPr id="28727" name="Line 93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28" name="Rectangle 94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29" name="Rectangle 95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30" name="Rectangle 96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20</a:t>
                  </a:r>
                </a:p>
              </p:txBody>
            </p:sp>
            <p:sp>
              <p:nvSpPr>
                <p:cNvPr id="28731" name="Rectangle 97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15" name="Group 98"/>
              <p:cNvGrpSpPr>
                <a:grpSpLocks/>
              </p:cNvGrpSpPr>
              <p:nvPr/>
            </p:nvGrpSpPr>
            <p:grpSpPr bwMode="auto">
              <a:xfrm>
                <a:off x="2780" y="2762"/>
                <a:ext cx="816" cy="306"/>
                <a:chOff x="1868" y="1148"/>
                <a:chExt cx="816" cy="306"/>
              </a:xfrm>
            </p:grpSpPr>
            <p:sp>
              <p:nvSpPr>
                <p:cNvPr id="28722" name="Line 99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23" name="Rectangle 100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24" name="Rectangle 101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25" name="Rectangle 102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40</a:t>
                  </a:r>
                </a:p>
              </p:txBody>
            </p:sp>
            <p:sp>
              <p:nvSpPr>
                <p:cNvPr id="28726" name="Rectangle 103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16" name="Group 104"/>
              <p:cNvGrpSpPr>
                <a:grpSpLocks/>
              </p:cNvGrpSpPr>
              <p:nvPr/>
            </p:nvGrpSpPr>
            <p:grpSpPr bwMode="auto">
              <a:xfrm>
                <a:off x="2780" y="3098"/>
                <a:ext cx="816" cy="306"/>
                <a:chOff x="1868" y="1148"/>
                <a:chExt cx="816" cy="306"/>
              </a:xfrm>
            </p:grpSpPr>
            <p:sp>
              <p:nvSpPr>
                <p:cNvPr id="28717" name="Line 105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18" name="Rectangle 106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19" name="Rectangle 107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20" name="Rectangle 108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70</a:t>
                  </a:r>
                </a:p>
              </p:txBody>
            </p:sp>
            <p:sp>
              <p:nvSpPr>
                <p:cNvPr id="28721" name="Rectangle 109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8689" name="Group 110"/>
            <p:cNvGrpSpPr>
              <a:grpSpLocks/>
            </p:cNvGrpSpPr>
            <p:nvPr/>
          </p:nvGrpSpPr>
          <p:grpSpPr bwMode="auto">
            <a:xfrm>
              <a:off x="3788" y="908"/>
              <a:ext cx="816" cy="306"/>
              <a:chOff x="1868" y="1148"/>
              <a:chExt cx="816" cy="306"/>
            </a:xfrm>
          </p:grpSpPr>
          <p:sp>
            <p:nvSpPr>
              <p:cNvPr id="28709" name="Line 11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Ctr="1"/>
              <a:lstStyle/>
              <a:p>
                <a:endParaRPr lang="en-US" sz="1803"/>
              </a:p>
            </p:txBody>
          </p:sp>
          <p:sp>
            <p:nvSpPr>
              <p:cNvPr id="28710" name="Rectangle 11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11" name="Rectangle 11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12" name="Rectangle 11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8713" name="Rectangle 11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8690" name="Group 116"/>
            <p:cNvGrpSpPr>
              <a:grpSpLocks/>
            </p:cNvGrpSpPr>
            <p:nvPr/>
          </p:nvGrpSpPr>
          <p:grpSpPr bwMode="auto">
            <a:xfrm>
              <a:off x="3788" y="1676"/>
              <a:ext cx="816" cy="576"/>
              <a:chOff x="3980" y="1178"/>
              <a:chExt cx="816" cy="576"/>
            </a:xfrm>
          </p:grpSpPr>
          <p:grpSp>
            <p:nvGrpSpPr>
              <p:cNvPr id="28697" name="Group 117"/>
              <p:cNvGrpSpPr>
                <a:grpSpLocks/>
              </p:cNvGrpSpPr>
              <p:nvPr/>
            </p:nvGrpSpPr>
            <p:grpSpPr bwMode="auto">
              <a:xfrm>
                <a:off x="3980" y="1178"/>
                <a:ext cx="816" cy="306"/>
                <a:chOff x="1868" y="1148"/>
                <a:chExt cx="816" cy="306"/>
              </a:xfrm>
            </p:grpSpPr>
            <p:sp>
              <p:nvSpPr>
                <p:cNvPr id="28704" name="Line 118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05" name="Rectangle 119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0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0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-2</a:t>
                  </a:r>
                </a:p>
              </p:txBody>
            </p:sp>
            <p:sp>
              <p:nvSpPr>
                <p:cNvPr id="28708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  <p:grpSp>
            <p:nvGrpSpPr>
              <p:cNvPr id="28698" name="Group 123"/>
              <p:cNvGrpSpPr>
                <a:grpSpLocks/>
              </p:cNvGrpSpPr>
              <p:nvPr/>
            </p:nvGrpSpPr>
            <p:grpSpPr bwMode="auto">
              <a:xfrm>
                <a:off x="3980" y="1448"/>
                <a:ext cx="816" cy="306"/>
                <a:chOff x="1868" y="1148"/>
                <a:chExt cx="816" cy="306"/>
              </a:xfrm>
            </p:grpSpPr>
            <p:sp>
              <p:nvSpPr>
                <p:cNvPr id="28699" name="Line 124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00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01" name="Rectangle 126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02" name="Rectangle 127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-3</a:t>
                  </a:r>
                </a:p>
              </p:txBody>
            </p:sp>
            <p:sp>
              <p:nvSpPr>
                <p:cNvPr id="28703" name="Rectangle 128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</p:grpSp>
        <p:grpSp>
          <p:nvGrpSpPr>
            <p:cNvPr id="28691" name="Group 129"/>
            <p:cNvGrpSpPr>
              <a:grpSpLocks/>
            </p:cNvGrpSpPr>
            <p:nvPr/>
          </p:nvGrpSpPr>
          <p:grpSpPr bwMode="auto">
            <a:xfrm>
              <a:off x="3788" y="2906"/>
              <a:ext cx="816" cy="306"/>
              <a:chOff x="1868" y="1148"/>
              <a:chExt cx="816" cy="306"/>
            </a:xfrm>
          </p:grpSpPr>
          <p:sp>
            <p:nvSpPr>
              <p:cNvPr id="28692" name="Line 13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693" name="Rectangle 13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694" name="Rectangle 13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695" name="Rectangle 13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8696" name="Rectangle 13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28680" name="Text Box 135"/>
          <p:cNvSpPr txBox="1">
            <a:spLocks noChangeArrowheads="1"/>
          </p:cNvSpPr>
          <p:nvPr/>
        </p:nvSpPr>
        <p:spPr bwMode="auto">
          <a:xfrm>
            <a:off x="2257386" y="1634220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28681" name="Text Box 136"/>
          <p:cNvSpPr txBox="1">
            <a:spLocks noChangeArrowheads="1"/>
          </p:cNvSpPr>
          <p:nvPr/>
        </p:nvSpPr>
        <p:spPr bwMode="auto">
          <a:xfrm>
            <a:off x="2292359" y="3084034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28682" name="Text Box 137"/>
          <p:cNvSpPr txBox="1">
            <a:spLocks noChangeArrowheads="1"/>
          </p:cNvSpPr>
          <p:nvPr/>
        </p:nvSpPr>
        <p:spPr bwMode="auto">
          <a:xfrm>
            <a:off x="2282821" y="4839072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35994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Phase 2 Map of Matrix Multiply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 smtClean="0"/>
              <a:t>Group products </a:t>
            </a:r>
            <a:r>
              <a:rPr lang="en-US" altLang="en-US" smtClean="0">
                <a:sym typeface="Symbol" panose="05050102010706020507" pitchFamily="18" charset="2"/>
              </a:rPr>
              <a:t>a</a:t>
            </a:r>
            <a:r>
              <a:rPr lang="en-US" altLang="en-US" baseline="-25000" smtClean="0">
                <a:sym typeface="Symbol" panose="05050102010706020507" pitchFamily="18" charset="2"/>
              </a:rPr>
              <a:t>i,k</a:t>
            </a:r>
            <a:r>
              <a:rPr lang="en-US" altLang="en-US" smtClean="0">
                <a:sym typeface="Symbol" panose="05050102010706020507" pitchFamily="18" charset="2"/>
              </a:rPr>
              <a:t> · b</a:t>
            </a:r>
            <a:r>
              <a:rPr lang="en-US" altLang="en-US" baseline="-25000" smtClean="0">
                <a:sym typeface="Symbol" panose="05050102010706020507" pitchFamily="18" charset="2"/>
              </a:rPr>
              <a:t>k,j</a:t>
            </a:r>
            <a:r>
              <a:rPr lang="en-US" altLang="en-US" smtClean="0">
                <a:sym typeface="Symbol" panose="05050102010706020507" pitchFamily="18" charset="2"/>
              </a:rPr>
              <a:t> with matching values of i and j</a:t>
            </a:r>
            <a:endParaRPr lang="en-US" altLang="en-US" baseline="-25000" smtClean="0">
              <a:sym typeface="Symbol" panose="05050102010706020507" pitchFamily="18" charset="2"/>
            </a:endParaRP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1367149" y="1216126"/>
            <a:ext cx="1297202" cy="915672"/>
            <a:chOff x="4076" y="1004"/>
            <a:chExt cx="816" cy="576"/>
          </a:xfrm>
        </p:grpSpPr>
        <p:grpSp>
          <p:nvGrpSpPr>
            <p:cNvPr id="29809" name="Group 5"/>
            <p:cNvGrpSpPr>
              <a:grpSpLocks/>
            </p:cNvGrpSpPr>
            <p:nvPr/>
          </p:nvGrpSpPr>
          <p:grpSpPr bwMode="auto">
            <a:xfrm>
              <a:off x="4076" y="1004"/>
              <a:ext cx="816" cy="306"/>
              <a:chOff x="1868" y="1148"/>
              <a:chExt cx="816" cy="306"/>
            </a:xfrm>
          </p:grpSpPr>
          <p:sp>
            <p:nvSpPr>
              <p:cNvPr id="29816" name="Line 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17" name="Rectangle 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18" name="Rectangle 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19" name="Rectangle 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29820" name="Rectangle 1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810" name="Group 11"/>
            <p:cNvGrpSpPr>
              <a:grpSpLocks/>
            </p:cNvGrpSpPr>
            <p:nvPr/>
          </p:nvGrpSpPr>
          <p:grpSpPr bwMode="auto">
            <a:xfrm>
              <a:off x="4076" y="1274"/>
              <a:ext cx="816" cy="306"/>
              <a:chOff x="1868" y="1148"/>
              <a:chExt cx="816" cy="306"/>
            </a:xfrm>
          </p:grpSpPr>
          <p:sp>
            <p:nvSpPr>
              <p:cNvPr id="29811" name="Line 1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12" name="Rectangle 1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813" name="Rectangle 1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14" name="Rectangle 1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29815" name="Rectangle 1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</p:grpSp>
      <p:grpSp>
        <p:nvGrpSpPr>
          <p:cNvPr id="29701" name="Group 17"/>
          <p:cNvGrpSpPr>
            <a:grpSpLocks/>
          </p:cNvGrpSpPr>
          <p:nvPr/>
        </p:nvGrpSpPr>
        <p:grpSpPr bwMode="auto">
          <a:xfrm>
            <a:off x="1367149" y="2341640"/>
            <a:ext cx="1297202" cy="1774114"/>
            <a:chOff x="4076" y="1544"/>
            <a:chExt cx="816" cy="1116"/>
          </a:xfrm>
        </p:grpSpPr>
        <p:grpSp>
          <p:nvGrpSpPr>
            <p:cNvPr id="29785" name="Group 18"/>
            <p:cNvGrpSpPr>
              <a:grpSpLocks/>
            </p:cNvGrpSpPr>
            <p:nvPr/>
          </p:nvGrpSpPr>
          <p:grpSpPr bwMode="auto">
            <a:xfrm>
              <a:off x="4076" y="1544"/>
              <a:ext cx="816" cy="306"/>
              <a:chOff x="1868" y="1148"/>
              <a:chExt cx="816" cy="306"/>
            </a:xfrm>
          </p:grpSpPr>
          <p:sp>
            <p:nvSpPr>
              <p:cNvPr id="29804" name="Line 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05" name="Rectangle 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806" name="Rectangle 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07" name="Rectangle 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29808" name="Rectangle 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86" name="Group 24"/>
            <p:cNvGrpSpPr>
              <a:grpSpLocks/>
            </p:cNvGrpSpPr>
            <p:nvPr/>
          </p:nvGrpSpPr>
          <p:grpSpPr bwMode="auto">
            <a:xfrm>
              <a:off x="4076" y="1814"/>
              <a:ext cx="816" cy="306"/>
              <a:chOff x="1868" y="1148"/>
              <a:chExt cx="816" cy="306"/>
            </a:xfrm>
          </p:grpSpPr>
          <p:sp>
            <p:nvSpPr>
              <p:cNvPr id="29799" name="Line 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00" name="Rectangle 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801" name="Rectangle 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802" name="Rectangle 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29803" name="Rectangle 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87" name="Group 30"/>
            <p:cNvGrpSpPr>
              <a:grpSpLocks/>
            </p:cNvGrpSpPr>
            <p:nvPr/>
          </p:nvGrpSpPr>
          <p:grpSpPr bwMode="auto">
            <a:xfrm>
              <a:off x="4076" y="2084"/>
              <a:ext cx="816" cy="306"/>
              <a:chOff x="1868" y="1148"/>
              <a:chExt cx="816" cy="306"/>
            </a:xfrm>
          </p:grpSpPr>
          <p:sp>
            <p:nvSpPr>
              <p:cNvPr id="29794" name="Line 3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95" name="Rectangle 3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96" name="Rectangle 3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97" name="Rectangle 3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29798" name="Rectangle 3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88" name="Group 36"/>
            <p:cNvGrpSpPr>
              <a:grpSpLocks/>
            </p:cNvGrpSpPr>
            <p:nvPr/>
          </p:nvGrpSpPr>
          <p:grpSpPr bwMode="auto">
            <a:xfrm>
              <a:off x="4076" y="2354"/>
              <a:ext cx="816" cy="306"/>
              <a:chOff x="1868" y="1148"/>
              <a:chExt cx="816" cy="306"/>
            </a:xfrm>
          </p:grpSpPr>
          <p:sp>
            <p:nvSpPr>
              <p:cNvPr id="29789" name="Line 3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90" name="Rectangle 3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91" name="Rectangle 3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92" name="Rectangle 4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29793" name="Rectangle 4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9702" name="Group 42"/>
          <p:cNvGrpSpPr>
            <a:grpSpLocks/>
          </p:cNvGrpSpPr>
          <p:nvPr/>
        </p:nvGrpSpPr>
        <p:grpSpPr bwMode="auto">
          <a:xfrm>
            <a:off x="1367149" y="4268366"/>
            <a:ext cx="1297202" cy="1344893"/>
            <a:chOff x="4364" y="1964"/>
            <a:chExt cx="816" cy="846"/>
          </a:xfrm>
        </p:grpSpPr>
        <p:grpSp>
          <p:nvGrpSpPr>
            <p:cNvPr id="29767" name="Group 43"/>
            <p:cNvGrpSpPr>
              <a:grpSpLocks/>
            </p:cNvGrpSpPr>
            <p:nvPr/>
          </p:nvGrpSpPr>
          <p:grpSpPr bwMode="auto">
            <a:xfrm>
              <a:off x="4364" y="1964"/>
              <a:ext cx="816" cy="306"/>
              <a:chOff x="1868" y="1148"/>
              <a:chExt cx="816" cy="306"/>
            </a:xfrm>
          </p:grpSpPr>
          <p:sp>
            <p:nvSpPr>
              <p:cNvPr id="29780" name="Line 4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81" name="Rectangle 4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82" name="Rectangle 4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83" name="Rectangle 4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29784" name="Rectangle 4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68" name="Group 49"/>
            <p:cNvGrpSpPr>
              <a:grpSpLocks/>
            </p:cNvGrpSpPr>
            <p:nvPr/>
          </p:nvGrpSpPr>
          <p:grpSpPr bwMode="auto">
            <a:xfrm>
              <a:off x="4364" y="2234"/>
              <a:ext cx="816" cy="306"/>
              <a:chOff x="1868" y="1148"/>
              <a:chExt cx="816" cy="306"/>
            </a:xfrm>
          </p:grpSpPr>
          <p:sp>
            <p:nvSpPr>
              <p:cNvPr id="29775" name="Line 5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76" name="Rectangle 5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77" name="Rectangle 5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78" name="Rectangle 5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29779" name="Rectangle 5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69" name="Group 55"/>
            <p:cNvGrpSpPr>
              <a:grpSpLocks/>
            </p:cNvGrpSpPr>
            <p:nvPr/>
          </p:nvGrpSpPr>
          <p:grpSpPr bwMode="auto">
            <a:xfrm>
              <a:off x="4364" y="2504"/>
              <a:ext cx="816" cy="306"/>
              <a:chOff x="1868" y="1148"/>
              <a:chExt cx="816" cy="306"/>
            </a:xfrm>
          </p:grpSpPr>
          <p:sp>
            <p:nvSpPr>
              <p:cNvPr id="29770" name="Line 5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71" name="Rectangle 5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72" name="Rectangle 5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73" name="Rectangle 5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29774" name="Rectangle 6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sp>
        <p:nvSpPr>
          <p:cNvPr id="29703" name="AutoShape 61"/>
          <p:cNvSpPr>
            <a:spLocks noChangeArrowheads="1"/>
          </p:cNvSpPr>
          <p:nvPr/>
        </p:nvSpPr>
        <p:spPr bwMode="auto">
          <a:xfrm>
            <a:off x="1290842" y="1179799"/>
            <a:ext cx="385557" cy="4433459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29704" name="AutoShape 62"/>
          <p:cNvSpPr>
            <a:spLocks noChangeArrowheads="1"/>
          </p:cNvSpPr>
          <p:nvPr/>
        </p:nvSpPr>
        <p:spPr bwMode="auto">
          <a:xfrm>
            <a:off x="2282821" y="1140057"/>
            <a:ext cx="384179" cy="4501815"/>
          </a:xfrm>
          <a:prstGeom prst="roundRect">
            <a:avLst>
              <a:gd name="adj" fmla="val 48752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grpSp>
        <p:nvGrpSpPr>
          <p:cNvPr id="29705" name="Group 63"/>
          <p:cNvGrpSpPr>
            <a:grpSpLocks/>
          </p:cNvGrpSpPr>
          <p:nvPr/>
        </p:nvGrpSpPr>
        <p:grpSpPr bwMode="auto">
          <a:xfrm>
            <a:off x="4495694" y="1216126"/>
            <a:ext cx="2473586" cy="4730971"/>
            <a:chOff x="2828" y="764"/>
            <a:chExt cx="1556" cy="2976"/>
          </a:xfrm>
        </p:grpSpPr>
        <p:sp>
          <p:nvSpPr>
            <p:cNvPr id="513088" name="AutoShape 64"/>
            <p:cNvSpPr>
              <a:spLocks noChangeArrowheads="1"/>
            </p:cNvSpPr>
            <p:nvPr/>
          </p:nvSpPr>
          <p:spPr bwMode="auto">
            <a:xfrm>
              <a:off x="2828" y="1100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1,2</a:t>
              </a:r>
            </a:p>
          </p:txBody>
        </p:sp>
        <p:sp>
          <p:nvSpPr>
            <p:cNvPr id="513089" name="AutoShape 65"/>
            <p:cNvSpPr>
              <a:spLocks noChangeArrowheads="1"/>
            </p:cNvSpPr>
            <p:nvPr/>
          </p:nvSpPr>
          <p:spPr bwMode="auto">
            <a:xfrm>
              <a:off x="2828" y="764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1,1</a:t>
              </a:r>
            </a:p>
          </p:txBody>
        </p:sp>
        <p:sp>
          <p:nvSpPr>
            <p:cNvPr id="513090" name="AutoShape 66"/>
            <p:cNvSpPr>
              <a:spLocks noChangeArrowheads="1"/>
            </p:cNvSpPr>
            <p:nvPr/>
          </p:nvSpPr>
          <p:spPr bwMode="auto">
            <a:xfrm>
              <a:off x="2828" y="1436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2,1</a:t>
              </a:r>
            </a:p>
          </p:txBody>
        </p:sp>
        <p:sp>
          <p:nvSpPr>
            <p:cNvPr id="513091" name="AutoShape 67"/>
            <p:cNvSpPr>
              <a:spLocks noChangeArrowheads="1"/>
            </p:cNvSpPr>
            <p:nvPr/>
          </p:nvSpPr>
          <p:spPr bwMode="auto">
            <a:xfrm>
              <a:off x="2828" y="1772"/>
              <a:ext cx="1556" cy="57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2,2</a:t>
              </a:r>
            </a:p>
          </p:txBody>
        </p:sp>
        <p:sp>
          <p:nvSpPr>
            <p:cNvPr id="513092" name="AutoShape 68"/>
            <p:cNvSpPr>
              <a:spLocks noChangeArrowheads="1"/>
            </p:cNvSpPr>
            <p:nvPr/>
          </p:nvSpPr>
          <p:spPr bwMode="auto">
            <a:xfrm>
              <a:off x="2828" y="2492"/>
              <a:ext cx="1556" cy="52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3,1</a:t>
              </a:r>
            </a:p>
          </p:txBody>
        </p:sp>
        <p:sp>
          <p:nvSpPr>
            <p:cNvPr id="513093" name="AutoShape 69"/>
            <p:cNvSpPr>
              <a:spLocks noChangeArrowheads="1"/>
            </p:cNvSpPr>
            <p:nvPr/>
          </p:nvSpPr>
          <p:spPr bwMode="auto">
            <a:xfrm>
              <a:off x="2828" y="3068"/>
              <a:ext cx="1556" cy="6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3,2</a:t>
              </a:r>
            </a:p>
          </p:txBody>
        </p:sp>
        <p:grpSp>
          <p:nvGrpSpPr>
            <p:cNvPr id="29713" name="Group 70"/>
            <p:cNvGrpSpPr>
              <a:grpSpLocks/>
            </p:cNvGrpSpPr>
            <p:nvPr/>
          </p:nvGrpSpPr>
          <p:grpSpPr bwMode="auto">
            <a:xfrm>
              <a:off x="3548" y="764"/>
              <a:ext cx="816" cy="306"/>
              <a:chOff x="1868" y="1148"/>
              <a:chExt cx="816" cy="306"/>
            </a:xfrm>
          </p:grpSpPr>
          <p:sp>
            <p:nvSpPr>
              <p:cNvPr id="29762" name="Line 7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63" name="Rectangle 7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64" name="Rectangle 7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65" name="Rectangle 7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29766" name="Rectangle 7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4" name="Group 76"/>
            <p:cNvGrpSpPr>
              <a:grpSpLocks/>
            </p:cNvGrpSpPr>
            <p:nvPr/>
          </p:nvGrpSpPr>
          <p:grpSpPr bwMode="auto">
            <a:xfrm>
              <a:off x="3548" y="2732"/>
              <a:ext cx="816" cy="306"/>
              <a:chOff x="1868" y="1148"/>
              <a:chExt cx="816" cy="306"/>
            </a:xfrm>
          </p:grpSpPr>
          <p:sp>
            <p:nvSpPr>
              <p:cNvPr id="29757" name="Line 7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58" name="Rectangle 7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59" name="Rectangle 7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60" name="Rectangle 8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29761" name="Rectangle 8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9715" name="Group 82"/>
            <p:cNvGrpSpPr>
              <a:grpSpLocks/>
            </p:cNvGrpSpPr>
            <p:nvPr/>
          </p:nvGrpSpPr>
          <p:grpSpPr bwMode="auto">
            <a:xfrm>
              <a:off x="3548" y="1472"/>
              <a:ext cx="816" cy="306"/>
              <a:chOff x="1868" y="1148"/>
              <a:chExt cx="816" cy="306"/>
            </a:xfrm>
          </p:grpSpPr>
          <p:sp>
            <p:nvSpPr>
              <p:cNvPr id="29752" name="Line 8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53" name="Rectangle 8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54" name="Rectangle 8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55" name="Rectangle 8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29756" name="Rectangle 8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6" name="Group 88"/>
            <p:cNvGrpSpPr>
              <a:grpSpLocks/>
            </p:cNvGrpSpPr>
            <p:nvPr/>
          </p:nvGrpSpPr>
          <p:grpSpPr bwMode="auto">
            <a:xfrm>
              <a:off x="3548" y="1820"/>
              <a:ext cx="816" cy="306"/>
              <a:chOff x="1868" y="1148"/>
              <a:chExt cx="816" cy="306"/>
            </a:xfrm>
          </p:grpSpPr>
          <p:sp>
            <p:nvSpPr>
              <p:cNvPr id="29747" name="Line 8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48" name="Rectangle 9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49" name="Rectangle 9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50" name="Rectangle 9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29751" name="Rectangle 9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7" name="Group 94"/>
            <p:cNvGrpSpPr>
              <a:grpSpLocks/>
            </p:cNvGrpSpPr>
            <p:nvPr/>
          </p:nvGrpSpPr>
          <p:grpSpPr bwMode="auto">
            <a:xfrm>
              <a:off x="3548" y="2492"/>
              <a:ext cx="816" cy="306"/>
              <a:chOff x="1868" y="1148"/>
              <a:chExt cx="816" cy="306"/>
            </a:xfrm>
          </p:grpSpPr>
          <p:sp>
            <p:nvSpPr>
              <p:cNvPr id="29742" name="Line 9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43" name="Rectangle 9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44" name="Rectangle 9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45" name="Rectangle 9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29746" name="Rectangle 9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8" name="Group 100"/>
            <p:cNvGrpSpPr>
              <a:grpSpLocks/>
            </p:cNvGrpSpPr>
            <p:nvPr/>
          </p:nvGrpSpPr>
          <p:grpSpPr bwMode="auto">
            <a:xfrm>
              <a:off x="3548" y="3404"/>
              <a:ext cx="816" cy="306"/>
              <a:chOff x="1868" y="1148"/>
              <a:chExt cx="816" cy="306"/>
            </a:xfrm>
          </p:grpSpPr>
          <p:sp>
            <p:nvSpPr>
              <p:cNvPr id="29737" name="Line 10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38" name="Rectangle 10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39" name="Rectangle 10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40" name="Rectangle 10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29741" name="Rectangle 10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9" name="Group 106"/>
            <p:cNvGrpSpPr>
              <a:grpSpLocks/>
            </p:cNvGrpSpPr>
            <p:nvPr/>
          </p:nvGrpSpPr>
          <p:grpSpPr bwMode="auto">
            <a:xfrm>
              <a:off x="3548" y="1082"/>
              <a:ext cx="816" cy="306"/>
              <a:chOff x="1868" y="1148"/>
              <a:chExt cx="816" cy="306"/>
            </a:xfrm>
          </p:grpSpPr>
          <p:sp>
            <p:nvSpPr>
              <p:cNvPr id="29732" name="Line 10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33" name="Rectangle 10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34" name="Rectangle 10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35" name="Rectangle 11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29736" name="Rectangle 11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20" name="Group 112"/>
            <p:cNvGrpSpPr>
              <a:grpSpLocks/>
            </p:cNvGrpSpPr>
            <p:nvPr/>
          </p:nvGrpSpPr>
          <p:grpSpPr bwMode="auto">
            <a:xfrm>
              <a:off x="3548" y="2090"/>
              <a:ext cx="816" cy="306"/>
              <a:chOff x="1868" y="1148"/>
              <a:chExt cx="816" cy="306"/>
            </a:xfrm>
          </p:grpSpPr>
          <p:sp>
            <p:nvSpPr>
              <p:cNvPr id="29727" name="Line 11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28" name="Rectangle 11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29" name="Rectangle 11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30" name="Rectangle 11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29731" name="Rectangle 11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21" name="Group 118"/>
            <p:cNvGrpSpPr>
              <a:grpSpLocks/>
            </p:cNvGrpSpPr>
            <p:nvPr/>
          </p:nvGrpSpPr>
          <p:grpSpPr bwMode="auto">
            <a:xfrm>
              <a:off x="3548" y="3116"/>
              <a:ext cx="816" cy="306"/>
              <a:chOff x="1868" y="1148"/>
              <a:chExt cx="816" cy="306"/>
            </a:xfrm>
          </p:grpSpPr>
          <p:sp>
            <p:nvSpPr>
              <p:cNvPr id="29722" name="Line 1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23" name="Rectangle 1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24" name="Rectangle 1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25" name="Rectangle 1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29726" name="Rectangle 1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sp>
        <p:nvSpPr>
          <p:cNvPr id="29706" name="Text Box 124"/>
          <p:cNvSpPr txBox="1">
            <a:spLocks noChangeArrowheads="1"/>
          </p:cNvSpPr>
          <p:nvPr/>
        </p:nvSpPr>
        <p:spPr bwMode="auto">
          <a:xfrm>
            <a:off x="2740657" y="2818553"/>
            <a:ext cx="1573811" cy="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3">
                <a:solidFill>
                  <a:srgbClr val="CC0000"/>
                </a:solidFill>
              </a:rPr>
              <a:t>Key = row,col</a:t>
            </a:r>
            <a:endParaRPr lang="en-US" altLang="en-US" sz="1803">
              <a:solidFill>
                <a:srgbClr val="CC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23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Phase 2 Reduce of Matrix Multiply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 smtClean="0"/>
              <a:t>Sum products to get final entries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4800918" y="1216127"/>
            <a:ext cx="1297202" cy="486451"/>
            <a:chOff x="1868" y="1148"/>
            <a:chExt cx="816" cy="306"/>
          </a:xfrm>
        </p:grpSpPr>
        <p:sp>
          <p:nvSpPr>
            <p:cNvPr id="30826" name="Line 5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27" name="Rectangle 6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28" name="Rectangle 7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29" name="Rectangle 8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-10</a:t>
              </a:r>
            </a:p>
          </p:txBody>
        </p:sp>
        <p:sp>
          <p:nvSpPr>
            <p:cNvPr id="30830" name="Rectangle 9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5" name="Group 10"/>
          <p:cNvGrpSpPr>
            <a:grpSpLocks/>
          </p:cNvGrpSpPr>
          <p:nvPr/>
        </p:nvGrpSpPr>
        <p:grpSpPr bwMode="auto">
          <a:xfrm>
            <a:off x="4800918" y="2341640"/>
            <a:ext cx="1297202" cy="486451"/>
            <a:chOff x="1868" y="1148"/>
            <a:chExt cx="816" cy="306"/>
          </a:xfrm>
        </p:grpSpPr>
        <p:sp>
          <p:nvSpPr>
            <p:cNvPr id="30821" name="Line 11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22" name="Rectangle 12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23" name="Rectangle 13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24" name="Rectangle 14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-60</a:t>
              </a:r>
            </a:p>
          </p:txBody>
        </p:sp>
        <p:sp>
          <p:nvSpPr>
            <p:cNvPr id="30825" name="Rectangle 15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6" name="Group 16"/>
          <p:cNvGrpSpPr>
            <a:grpSpLocks/>
          </p:cNvGrpSpPr>
          <p:nvPr/>
        </p:nvGrpSpPr>
        <p:grpSpPr bwMode="auto">
          <a:xfrm>
            <a:off x="4800918" y="3018856"/>
            <a:ext cx="1297202" cy="486451"/>
            <a:chOff x="1868" y="1148"/>
            <a:chExt cx="816" cy="306"/>
          </a:xfrm>
        </p:grpSpPr>
        <p:sp>
          <p:nvSpPr>
            <p:cNvPr id="30816" name="Line 17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17" name="Rectangle 18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18" name="Rectangle 19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19" name="Rectangle 20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-250</a:t>
              </a:r>
            </a:p>
          </p:txBody>
        </p:sp>
        <p:sp>
          <p:nvSpPr>
            <p:cNvPr id="30820" name="Rectangle 21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7" name="Group 22"/>
          <p:cNvGrpSpPr>
            <a:grpSpLocks/>
          </p:cNvGrpSpPr>
          <p:nvPr/>
        </p:nvGrpSpPr>
        <p:grpSpPr bwMode="auto">
          <a:xfrm>
            <a:off x="4800918" y="3963142"/>
            <a:ext cx="1297202" cy="486451"/>
            <a:chOff x="1868" y="1148"/>
            <a:chExt cx="816" cy="306"/>
          </a:xfrm>
        </p:grpSpPr>
        <p:sp>
          <p:nvSpPr>
            <p:cNvPr id="30811" name="Line 23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12" name="Rectangle 24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30813" name="Rectangle 25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14" name="Rectangle 26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-170</a:t>
              </a:r>
            </a:p>
          </p:txBody>
        </p:sp>
        <p:sp>
          <p:nvSpPr>
            <p:cNvPr id="30815" name="Rectangle 27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8" name="Group 28"/>
          <p:cNvGrpSpPr>
            <a:grpSpLocks/>
          </p:cNvGrpSpPr>
          <p:nvPr/>
        </p:nvGrpSpPr>
        <p:grpSpPr bwMode="auto">
          <a:xfrm>
            <a:off x="4800918" y="1721654"/>
            <a:ext cx="1297202" cy="486451"/>
            <a:chOff x="1868" y="1148"/>
            <a:chExt cx="816" cy="306"/>
          </a:xfrm>
        </p:grpSpPr>
        <p:sp>
          <p:nvSpPr>
            <p:cNvPr id="30806" name="Line 29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07" name="Rectangle 30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08" name="Rectangle 31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09" name="Rectangle 32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-80</a:t>
              </a:r>
            </a:p>
          </p:txBody>
        </p:sp>
        <p:sp>
          <p:nvSpPr>
            <p:cNvPr id="30810" name="Rectangle 33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9" name="Group 34"/>
          <p:cNvGrpSpPr>
            <a:grpSpLocks/>
          </p:cNvGrpSpPr>
          <p:nvPr/>
        </p:nvGrpSpPr>
        <p:grpSpPr bwMode="auto">
          <a:xfrm>
            <a:off x="4800918" y="5079117"/>
            <a:ext cx="1297202" cy="486451"/>
            <a:chOff x="1868" y="1148"/>
            <a:chExt cx="816" cy="306"/>
          </a:xfrm>
        </p:grpSpPr>
        <p:sp>
          <p:nvSpPr>
            <p:cNvPr id="30801" name="Line 35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02" name="Rectangle 36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30803" name="Rectangle 37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04" name="Rectangle 38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-460</a:t>
              </a:r>
            </a:p>
          </p:txBody>
        </p:sp>
        <p:sp>
          <p:nvSpPr>
            <p:cNvPr id="30805" name="Rectangle 39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7013792" y="2437023"/>
            <a:ext cx="931569" cy="1713705"/>
            <a:chOff x="4412" y="1580"/>
            <a:chExt cx="586" cy="1078"/>
          </a:xfrm>
        </p:grpSpPr>
        <p:sp>
          <p:nvSpPr>
            <p:cNvPr id="30792" name="Rectangle 41"/>
            <p:cNvSpPr>
              <a:spLocks noChangeArrowheads="1"/>
            </p:cNvSpPr>
            <p:nvPr/>
          </p:nvSpPr>
          <p:spPr bwMode="auto">
            <a:xfrm>
              <a:off x="4412" y="179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-10</a:t>
              </a:r>
            </a:p>
          </p:txBody>
        </p:sp>
        <p:sp>
          <p:nvSpPr>
            <p:cNvPr id="30793" name="Rectangle 42"/>
            <p:cNvSpPr>
              <a:spLocks noChangeArrowheads="1"/>
            </p:cNvSpPr>
            <p:nvPr/>
          </p:nvSpPr>
          <p:spPr bwMode="auto">
            <a:xfrm>
              <a:off x="4700" y="179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-80</a:t>
              </a:r>
            </a:p>
          </p:txBody>
        </p:sp>
        <p:sp>
          <p:nvSpPr>
            <p:cNvPr id="30794" name="Rectangle 43"/>
            <p:cNvSpPr>
              <a:spLocks noChangeArrowheads="1"/>
            </p:cNvSpPr>
            <p:nvPr/>
          </p:nvSpPr>
          <p:spPr bwMode="auto">
            <a:xfrm>
              <a:off x="4412" y="208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-60</a:t>
              </a:r>
            </a:p>
          </p:txBody>
        </p:sp>
        <p:sp>
          <p:nvSpPr>
            <p:cNvPr id="30795" name="Rectangle 44"/>
            <p:cNvSpPr>
              <a:spLocks noChangeArrowheads="1"/>
            </p:cNvSpPr>
            <p:nvPr/>
          </p:nvSpPr>
          <p:spPr bwMode="auto">
            <a:xfrm>
              <a:off x="4700" y="208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-250</a:t>
              </a:r>
            </a:p>
          </p:txBody>
        </p:sp>
        <p:sp>
          <p:nvSpPr>
            <p:cNvPr id="30796" name="Rectangle 45"/>
            <p:cNvSpPr>
              <a:spLocks noChangeArrowheads="1"/>
            </p:cNvSpPr>
            <p:nvPr/>
          </p:nvSpPr>
          <p:spPr bwMode="auto">
            <a:xfrm>
              <a:off x="4412" y="2370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-170</a:t>
              </a:r>
            </a:p>
          </p:txBody>
        </p:sp>
        <p:sp>
          <p:nvSpPr>
            <p:cNvPr id="30797" name="Rectangle 46"/>
            <p:cNvSpPr>
              <a:spLocks noChangeArrowheads="1"/>
            </p:cNvSpPr>
            <p:nvPr/>
          </p:nvSpPr>
          <p:spPr bwMode="auto">
            <a:xfrm>
              <a:off x="4700" y="2370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-460</a:t>
              </a:r>
            </a:p>
          </p:txBody>
        </p:sp>
        <p:sp>
          <p:nvSpPr>
            <p:cNvPr id="30798" name="Freeform 47"/>
            <p:cNvSpPr>
              <a:spLocks/>
            </p:cNvSpPr>
            <p:nvPr/>
          </p:nvSpPr>
          <p:spPr bwMode="auto">
            <a:xfrm flipH="1">
              <a:off x="4940" y="2118"/>
              <a:ext cx="58" cy="215"/>
            </a:xfrm>
            <a:custGeom>
              <a:avLst/>
              <a:gdLst>
                <a:gd name="T0" fmla="*/ 48 w 48"/>
                <a:gd name="T1" fmla="*/ 0 h 864"/>
                <a:gd name="T2" fmla="*/ 0 w 48"/>
                <a:gd name="T3" fmla="*/ 0 h 864"/>
                <a:gd name="T4" fmla="*/ 0 w 48"/>
                <a:gd name="T5" fmla="*/ 864 h 864"/>
                <a:gd name="T6" fmla="*/ 48 w 48"/>
                <a:gd name="T7" fmla="*/ 864 h 8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864"/>
                <a:gd name="T14" fmla="*/ 48 w 48"/>
                <a:gd name="T15" fmla="*/ 864 h 8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864">
                  <a:moveTo>
                    <a:pt x="48" y="0"/>
                  </a:moveTo>
                  <a:lnTo>
                    <a:pt x="0" y="0"/>
                  </a:ln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3"/>
            </a:p>
          </p:txBody>
        </p:sp>
        <p:sp>
          <p:nvSpPr>
            <p:cNvPr id="30799" name="Freeform 48"/>
            <p:cNvSpPr>
              <a:spLocks/>
            </p:cNvSpPr>
            <p:nvPr/>
          </p:nvSpPr>
          <p:spPr bwMode="auto">
            <a:xfrm>
              <a:off x="4412" y="2118"/>
              <a:ext cx="58" cy="215"/>
            </a:xfrm>
            <a:custGeom>
              <a:avLst/>
              <a:gdLst>
                <a:gd name="T0" fmla="*/ 48 w 48"/>
                <a:gd name="T1" fmla="*/ 0 h 864"/>
                <a:gd name="T2" fmla="*/ 0 w 48"/>
                <a:gd name="T3" fmla="*/ 0 h 864"/>
                <a:gd name="T4" fmla="*/ 0 w 48"/>
                <a:gd name="T5" fmla="*/ 864 h 864"/>
                <a:gd name="T6" fmla="*/ 48 w 48"/>
                <a:gd name="T7" fmla="*/ 864 h 8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864"/>
                <a:gd name="T14" fmla="*/ 48 w 48"/>
                <a:gd name="T15" fmla="*/ 864 h 8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864">
                  <a:moveTo>
                    <a:pt x="48" y="0"/>
                  </a:moveTo>
                  <a:lnTo>
                    <a:pt x="0" y="0"/>
                  </a:ln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3"/>
            </a:p>
          </p:txBody>
        </p:sp>
        <p:sp>
          <p:nvSpPr>
            <p:cNvPr id="30800" name="Text Box 49"/>
            <p:cNvSpPr txBox="1">
              <a:spLocks noChangeArrowheads="1"/>
            </p:cNvSpPr>
            <p:nvPr/>
          </p:nvSpPr>
          <p:spPr bwMode="auto">
            <a:xfrm>
              <a:off x="4412" y="1580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C</a:t>
              </a:r>
            </a:p>
          </p:txBody>
        </p:sp>
      </p:grpSp>
      <p:grpSp>
        <p:nvGrpSpPr>
          <p:cNvPr id="30731" name="Group 50"/>
          <p:cNvGrpSpPr>
            <a:grpSpLocks/>
          </p:cNvGrpSpPr>
          <p:nvPr/>
        </p:nvGrpSpPr>
        <p:grpSpPr bwMode="auto">
          <a:xfrm>
            <a:off x="1411660" y="1216126"/>
            <a:ext cx="2473586" cy="4730971"/>
            <a:chOff x="2828" y="764"/>
            <a:chExt cx="1556" cy="2976"/>
          </a:xfrm>
        </p:grpSpPr>
        <p:sp>
          <p:nvSpPr>
            <p:cNvPr id="515123" name="AutoShape 51"/>
            <p:cNvSpPr>
              <a:spLocks noChangeArrowheads="1"/>
            </p:cNvSpPr>
            <p:nvPr/>
          </p:nvSpPr>
          <p:spPr bwMode="auto">
            <a:xfrm>
              <a:off x="2828" y="1100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1,2</a:t>
              </a:r>
            </a:p>
          </p:txBody>
        </p:sp>
        <p:sp>
          <p:nvSpPr>
            <p:cNvPr id="515124" name="AutoShape 52"/>
            <p:cNvSpPr>
              <a:spLocks noChangeArrowheads="1"/>
            </p:cNvSpPr>
            <p:nvPr/>
          </p:nvSpPr>
          <p:spPr bwMode="auto">
            <a:xfrm>
              <a:off x="2828" y="764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1,1</a:t>
              </a:r>
            </a:p>
          </p:txBody>
        </p:sp>
        <p:sp>
          <p:nvSpPr>
            <p:cNvPr id="515125" name="AutoShape 53"/>
            <p:cNvSpPr>
              <a:spLocks noChangeArrowheads="1"/>
            </p:cNvSpPr>
            <p:nvPr/>
          </p:nvSpPr>
          <p:spPr bwMode="auto">
            <a:xfrm>
              <a:off x="2828" y="1436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2,1</a:t>
              </a:r>
            </a:p>
          </p:txBody>
        </p:sp>
        <p:sp>
          <p:nvSpPr>
            <p:cNvPr id="515126" name="AutoShape 54"/>
            <p:cNvSpPr>
              <a:spLocks noChangeArrowheads="1"/>
            </p:cNvSpPr>
            <p:nvPr/>
          </p:nvSpPr>
          <p:spPr bwMode="auto">
            <a:xfrm>
              <a:off x="2828" y="1772"/>
              <a:ext cx="1556" cy="57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2,2</a:t>
              </a:r>
            </a:p>
          </p:txBody>
        </p:sp>
        <p:sp>
          <p:nvSpPr>
            <p:cNvPr id="515127" name="AutoShape 55"/>
            <p:cNvSpPr>
              <a:spLocks noChangeArrowheads="1"/>
            </p:cNvSpPr>
            <p:nvPr/>
          </p:nvSpPr>
          <p:spPr bwMode="auto">
            <a:xfrm>
              <a:off x="2828" y="2492"/>
              <a:ext cx="1556" cy="52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3,1</a:t>
              </a:r>
            </a:p>
          </p:txBody>
        </p:sp>
        <p:sp>
          <p:nvSpPr>
            <p:cNvPr id="515128" name="AutoShape 56"/>
            <p:cNvSpPr>
              <a:spLocks noChangeArrowheads="1"/>
            </p:cNvSpPr>
            <p:nvPr/>
          </p:nvSpPr>
          <p:spPr bwMode="auto">
            <a:xfrm>
              <a:off x="2828" y="3068"/>
              <a:ext cx="1556" cy="6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3,2</a:t>
              </a:r>
            </a:p>
          </p:txBody>
        </p:sp>
        <p:grpSp>
          <p:nvGrpSpPr>
            <p:cNvPr id="30738" name="Group 57"/>
            <p:cNvGrpSpPr>
              <a:grpSpLocks/>
            </p:cNvGrpSpPr>
            <p:nvPr/>
          </p:nvGrpSpPr>
          <p:grpSpPr bwMode="auto">
            <a:xfrm>
              <a:off x="3548" y="764"/>
              <a:ext cx="816" cy="306"/>
              <a:chOff x="1868" y="1148"/>
              <a:chExt cx="816" cy="306"/>
            </a:xfrm>
          </p:grpSpPr>
          <p:sp>
            <p:nvSpPr>
              <p:cNvPr id="30787" name="Line 5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88" name="Rectangle 5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89" name="Rectangle 6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90" name="Rectangle 6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30791" name="Rectangle 6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39" name="Group 63"/>
            <p:cNvGrpSpPr>
              <a:grpSpLocks/>
            </p:cNvGrpSpPr>
            <p:nvPr/>
          </p:nvGrpSpPr>
          <p:grpSpPr bwMode="auto">
            <a:xfrm>
              <a:off x="3548" y="2732"/>
              <a:ext cx="816" cy="306"/>
              <a:chOff x="1868" y="1148"/>
              <a:chExt cx="816" cy="306"/>
            </a:xfrm>
          </p:grpSpPr>
          <p:sp>
            <p:nvSpPr>
              <p:cNvPr id="30782" name="Line 6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83" name="Rectangle 6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84" name="Rectangle 6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85" name="Rectangle 6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30786" name="Rectangle 6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30740" name="Group 69"/>
            <p:cNvGrpSpPr>
              <a:grpSpLocks/>
            </p:cNvGrpSpPr>
            <p:nvPr/>
          </p:nvGrpSpPr>
          <p:grpSpPr bwMode="auto">
            <a:xfrm>
              <a:off x="3548" y="1472"/>
              <a:ext cx="816" cy="306"/>
              <a:chOff x="1868" y="1148"/>
              <a:chExt cx="816" cy="306"/>
            </a:xfrm>
          </p:grpSpPr>
          <p:sp>
            <p:nvSpPr>
              <p:cNvPr id="30777" name="Line 7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78" name="Rectangle 7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79" name="Rectangle 7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80" name="Rectangle 7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30781" name="Rectangle 7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1" name="Group 75"/>
            <p:cNvGrpSpPr>
              <a:grpSpLocks/>
            </p:cNvGrpSpPr>
            <p:nvPr/>
          </p:nvGrpSpPr>
          <p:grpSpPr bwMode="auto">
            <a:xfrm>
              <a:off x="3548" y="1820"/>
              <a:ext cx="816" cy="306"/>
              <a:chOff x="1868" y="1148"/>
              <a:chExt cx="816" cy="306"/>
            </a:xfrm>
          </p:grpSpPr>
          <p:sp>
            <p:nvSpPr>
              <p:cNvPr id="30772" name="Line 7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73" name="Rectangle 7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74" name="Rectangle 7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75" name="Rectangle 7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30776" name="Rectangle 8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2" name="Group 81"/>
            <p:cNvGrpSpPr>
              <a:grpSpLocks/>
            </p:cNvGrpSpPr>
            <p:nvPr/>
          </p:nvGrpSpPr>
          <p:grpSpPr bwMode="auto">
            <a:xfrm>
              <a:off x="3548" y="2492"/>
              <a:ext cx="816" cy="306"/>
              <a:chOff x="1868" y="1148"/>
              <a:chExt cx="816" cy="306"/>
            </a:xfrm>
          </p:grpSpPr>
          <p:sp>
            <p:nvSpPr>
              <p:cNvPr id="30767" name="Line 8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68" name="Rectangle 8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69" name="Rectangle 8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70" name="Rectangle 8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30771" name="Rectangle 8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3" name="Group 87"/>
            <p:cNvGrpSpPr>
              <a:grpSpLocks/>
            </p:cNvGrpSpPr>
            <p:nvPr/>
          </p:nvGrpSpPr>
          <p:grpSpPr bwMode="auto">
            <a:xfrm>
              <a:off x="3548" y="3404"/>
              <a:ext cx="816" cy="306"/>
              <a:chOff x="1868" y="1148"/>
              <a:chExt cx="816" cy="306"/>
            </a:xfrm>
          </p:grpSpPr>
          <p:sp>
            <p:nvSpPr>
              <p:cNvPr id="30762" name="Line 8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63" name="Rectangle 8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64" name="Rectangle 9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65" name="Rectangle 9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30766" name="Rectangle 9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4" name="Group 93"/>
            <p:cNvGrpSpPr>
              <a:grpSpLocks/>
            </p:cNvGrpSpPr>
            <p:nvPr/>
          </p:nvGrpSpPr>
          <p:grpSpPr bwMode="auto">
            <a:xfrm>
              <a:off x="3548" y="1082"/>
              <a:ext cx="816" cy="306"/>
              <a:chOff x="1868" y="1148"/>
              <a:chExt cx="816" cy="306"/>
            </a:xfrm>
          </p:grpSpPr>
          <p:sp>
            <p:nvSpPr>
              <p:cNvPr id="30757" name="Line 9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58" name="Rectangle 9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59" name="Rectangle 9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60" name="Rectangle 9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30761" name="Rectangle 9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5" name="Group 99"/>
            <p:cNvGrpSpPr>
              <a:grpSpLocks/>
            </p:cNvGrpSpPr>
            <p:nvPr/>
          </p:nvGrpSpPr>
          <p:grpSpPr bwMode="auto">
            <a:xfrm>
              <a:off x="3548" y="2090"/>
              <a:ext cx="816" cy="306"/>
              <a:chOff x="1868" y="1148"/>
              <a:chExt cx="816" cy="306"/>
            </a:xfrm>
          </p:grpSpPr>
          <p:sp>
            <p:nvSpPr>
              <p:cNvPr id="30752" name="Line 10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53" name="Rectangle 10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54" name="Rectangle 10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55" name="Rectangle 10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30756" name="Rectangle 10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6" name="Group 105"/>
            <p:cNvGrpSpPr>
              <a:grpSpLocks/>
            </p:cNvGrpSpPr>
            <p:nvPr/>
          </p:nvGrpSpPr>
          <p:grpSpPr bwMode="auto">
            <a:xfrm>
              <a:off x="3548" y="3116"/>
              <a:ext cx="816" cy="306"/>
              <a:chOff x="1868" y="1148"/>
              <a:chExt cx="816" cy="306"/>
            </a:xfrm>
          </p:grpSpPr>
          <p:sp>
            <p:nvSpPr>
              <p:cNvPr id="30747" name="Line 10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48" name="Rectangle 10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49" name="Rectangle 10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50" name="Rectangle 10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30751" name="Rectangle 11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826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Matrix Multiply Phase 1 </a:t>
            </a:r>
            <a:r>
              <a:rPr lang="en-US" dirty="0" err="1" smtClean="0"/>
              <a:t>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2"/>
            <a:ext cx="8622576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public class P1Mapper extends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implements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Mapper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public void map(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key, Writable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 throws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k;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if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e.tag.equals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("A"))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k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e.toNode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else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k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e.fromNode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(k, new Text(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} catch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9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Matrix Multiply Phase 1 Reducer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146253" y="1292432"/>
            <a:ext cx="8845135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public class P1Reducer extends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implements Reducer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public void reduce(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key,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throws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Text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outv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new Text(""); // Don't really need output values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/* First split edges into A and B categories */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alist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&gt;();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blist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&gt;();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 =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().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if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e.tag.equals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("A"))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alist.add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(e);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} else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blist.add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(e);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} catch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// Continued</a:t>
            </a: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4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Sequentially read a lot of data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Map:</a:t>
            </a:r>
          </a:p>
          <a:p>
            <a:pPr lvl="1"/>
            <a:r>
              <a:rPr lang="en-US" dirty="0" smtClean="0"/>
              <a:t>Extract something you care about</a:t>
            </a:r>
          </a:p>
          <a:p>
            <a:r>
              <a:rPr lang="en-US" b="1" dirty="0"/>
              <a:t>Group by </a:t>
            </a:r>
            <a:r>
              <a:rPr lang="en-US" b="1" dirty="0" smtClean="0"/>
              <a:t>key:</a:t>
            </a:r>
            <a:r>
              <a:rPr lang="en-US" dirty="0" smtClean="0"/>
              <a:t> Sort and Shuffle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Reduce:</a:t>
            </a:r>
          </a:p>
          <a:p>
            <a:pPr lvl="1"/>
            <a:r>
              <a:rPr lang="en-US" dirty="0" smtClean="0"/>
              <a:t>Aggregate, summarize, filter or transform</a:t>
            </a:r>
          </a:p>
          <a:p>
            <a:r>
              <a:rPr lang="en-US" dirty="0" smtClean="0"/>
              <a:t>Write the result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5257800"/>
            <a:ext cx="5410200" cy="1066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Outline stays the same, </a:t>
            </a:r>
            <a:r>
              <a:rPr lang="en-US" sz="2400" b="1" dirty="0" smtClean="0"/>
              <a:t>Map </a:t>
            </a:r>
            <a:r>
              <a:rPr lang="en-US" sz="2400" dirty="0" smtClean="0"/>
              <a:t>and </a:t>
            </a:r>
            <a:r>
              <a:rPr lang="en-US" sz="2400" b="1" dirty="0"/>
              <a:t>R</a:t>
            </a:r>
            <a:r>
              <a:rPr lang="en-US" sz="2400" b="1" dirty="0" smtClean="0"/>
              <a:t>educe </a:t>
            </a:r>
            <a:r>
              <a:rPr lang="en-US" sz="2400" dirty="0" smtClean="0"/>
              <a:t>change to fit the problem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3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MM Phase 1 Reducer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2"/>
            <a:ext cx="8622576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// Continuation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aset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alist.iterator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// For each incoming edge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aset.hasNext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aset.next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// For each outgoing edge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bset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blist.iterator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while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bset.hasNext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bset.next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newe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aedge.contractProd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// Null would indicate invalid contraction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if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newe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!= null)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Text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outk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new Text(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newe.toString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outk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outv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52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Matrix Multiply Phase 2 </a:t>
            </a:r>
            <a:r>
              <a:rPr lang="en-US" dirty="0" err="1" smtClean="0"/>
              <a:t>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3"/>
            <a:ext cx="8622576" cy="35100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public class P2Mapper extends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implements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Mapper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public void map(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key, Writable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throws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String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// Key based on head &amp; tail nodes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String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ks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e.fromNode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+ " " +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e.toNode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(new Text(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ks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), new Text(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e.toString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} catch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48931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Matrix Multiply Phase 2 Reducer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22559" y="910902"/>
            <a:ext cx="8622576" cy="5875561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public class P2Reducer extends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implements Reducer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public void reduce(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key,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	throws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null;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while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== null &amp;&amp;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().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} catch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!= null)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eother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().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efinal.weight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+=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eother.weight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} catch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if 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efinal.weight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!= 0)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(new Text(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efinal.toString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new Text(""));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2990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Host size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Suppose we have a large web corpus</a:t>
            </a:r>
          </a:p>
          <a:p>
            <a:r>
              <a:rPr lang="en-US" dirty="0" smtClean="0"/>
              <a:t>Look </a:t>
            </a:r>
            <a:r>
              <a:rPr lang="en-US" dirty="0"/>
              <a:t>at the metadata file</a:t>
            </a:r>
          </a:p>
          <a:p>
            <a:pPr lvl="1"/>
            <a:r>
              <a:rPr lang="en-US" dirty="0"/>
              <a:t>Lines of the </a:t>
            </a:r>
            <a:r>
              <a:rPr lang="en-US" dirty="0" smtClean="0"/>
              <a:t>form: </a:t>
            </a:r>
            <a:r>
              <a:rPr lang="en-US" dirty="0"/>
              <a:t>(URL, size, date, …)</a:t>
            </a:r>
          </a:p>
          <a:p>
            <a:r>
              <a:rPr lang="en-US" b="1" dirty="0" smtClean="0"/>
              <a:t>For </a:t>
            </a:r>
            <a:r>
              <a:rPr lang="en-US" b="1" dirty="0"/>
              <a:t>each host, find the total number of bytes</a:t>
            </a:r>
          </a:p>
          <a:p>
            <a:pPr lvl="1"/>
            <a:r>
              <a:rPr lang="en-US" dirty="0" smtClean="0"/>
              <a:t>That is, </a:t>
            </a:r>
            <a:r>
              <a:rPr lang="en-US" dirty="0"/>
              <a:t>the sum of the page sizes for all URLs from that </a:t>
            </a:r>
            <a:r>
              <a:rPr lang="en-US" dirty="0" smtClean="0"/>
              <a:t>particular </a:t>
            </a:r>
            <a:r>
              <a:rPr lang="en-US" dirty="0" smtClean="0"/>
              <a:t>host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28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87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on Matrix – Matrix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http://www.mathcs.emory.edu/~cheung/Courses/554/Syllabus/9-parallel/matrix-mult.html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03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Language </a:t>
            </a:r>
            <a:r>
              <a:rPr lang="en-US" dirty="0"/>
              <a:t>M</a:t>
            </a:r>
            <a:r>
              <a:rPr lang="en-US" dirty="0" smtClean="0"/>
              <a:t>odel</a:t>
            </a:r>
            <a:endParaRPr 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Statistical machine translation:</a:t>
            </a:r>
          </a:p>
          <a:p>
            <a:pPr lvl="1"/>
            <a:r>
              <a:rPr lang="en-US" dirty="0" smtClean="0"/>
              <a:t>Need to count number of times every 5-word sequence occurs in a large corpus of documents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Very easy with </a:t>
            </a:r>
            <a:r>
              <a:rPr lang="en-US" b="1" dirty="0" err="1" smtClean="0"/>
              <a:t>MapReduce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 smtClean="0"/>
              <a:t>Map: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Extract (5-word sequence, count) from document</a:t>
            </a:r>
          </a:p>
          <a:p>
            <a:pPr lvl="1"/>
            <a:r>
              <a:rPr lang="en-US" b="1" dirty="0" smtClean="0"/>
              <a:t>Reduce: </a:t>
            </a:r>
          </a:p>
          <a:p>
            <a:pPr lvl="2"/>
            <a:r>
              <a:rPr lang="en-US" dirty="0" smtClean="0"/>
              <a:t>Combine the counts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81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Join By Map-Reduce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b="1" dirty="0" smtClean="0"/>
              <a:t>Compute the natural join </a:t>
            </a:r>
            <a:r>
              <a:rPr lang="en-US" b="1" i="1" dirty="0" smtClean="0"/>
              <a:t>R(A,B) </a:t>
            </a:r>
            <a:r>
              <a:rPr lang="en-US" b="1" dirty="0" smtClean="0"/>
              <a:t>⋈</a:t>
            </a:r>
            <a:r>
              <a:rPr lang="en-US" b="1" i="1" dirty="0" smtClean="0"/>
              <a:t> S(B,C)</a:t>
            </a:r>
          </a:p>
          <a:p>
            <a:r>
              <a:rPr lang="en-US" i="1" dirty="0" smtClean="0"/>
              <a:t>R</a:t>
            </a:r>
            <a:r>
              <a:rPr lang="en-US" dirty="0" smtClean="0"/>
              <a:t> and </a:t>
            </a:r>
            <a:r>
              <a:rPr lang="en-US" i="1" dirty="0" smtClean="0"/>
              <a:t>S</a:t>
            </a:r>
            <a:r>
              <a:rPr lang="en-US" dirty="0" smtClean="0"/>
              <a:t> are each stored in files</a:t>
            </a:r>
          </a:p>
          <a:p>
            <a:r>
              <a:rPr lang="en-US" dirty="0" smtClean="0"/>
              <a:t>Tuples are pairs </a:t>
            </a:r>
            <a:r>
              <a:rPr lang="en-US" i="1" dirty="0" smtClean="0"/>
              <a:t>(</a:t>
            </a:r>
            <a:r>
              <a:rPr lang="en-US" i="1" dirty="0" err="1" smtClean="0"/>
              <a:t>a,b</a:t>
            </a:r>
            <a:r>
              <a:rPr lang="en-US" i="1" dirty="0" smtClean="0"/>
              <a:t>)</a:t>
            </a:r>
            <a:r>
              <a:rPr lang="en-US" dirty="0" smtClean="0"/>
              <a:t> or </a:t>
            </a:r>
            <a:r>
              <a:rPr lang="en-US" i="1" dirty="0" smtClean="0"/>
              <a:t>(</a:t>
            </a:r>
            <a:r>
              <a:rPr lang="en-US" i="1" dirty="0" err="1" smtClean="0"/>
              <a:t>b,c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99675"/>
              </p:ext>
            </p:extLst>
          </p:nvPr>
        </p:nvGraphicFramePr>
        <p:xfrm>
          <a:off x="304800" y="3581400"/>
          <a:ext cx="2209800" cy="18542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875983"/>
              </p:ext>
            </p:extLst>
          </p:nvPr>
        </p:nvGraphicFramePr>
        <p:xfrm>
          <a:off x="3810000" y="3657600"/>
          <a:ext cx="2209800" cy="148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667000" y="4038600"/>
            <a:ext cx="6960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⋈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993815"/>
              </p:ext>
            </p:extLst>
          </p:nvPr>
        </p:nvGraphicFramePr>
        <p:xfrm>
          <a:off x="6705600" y="3657600"/>
          <a:ext cx="2209800" cy="148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085776" y="4064000"/>
            <a:ext cx="5004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1226154" y="5562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54022" y="5257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56119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Map-Reduce Join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10600" cy="5257801"/>
          </a:xfrm>
        </p:spPr>
        <p:txBody>
          <a:bodyPr/>
          <a:lstStyle/>
          <a:p>
            <a:r>
              <a:rPr lang="en-US" b="1" dirty="0"/>
              <a:t>Use a hash function </a:t>
            </a:r>
            <a:r>
              <a:rPr lang="en-US" b="1" i="1" dirty="0"/>
              <a:t>h</a:t>
            </a:r>
            <a:r>
              <a:rPr lang="en-US" b="1" dirty="0"/>
              <a:t> </a:t>
            </a:r>
            <a:r>
              <a:rPr lang="en-US" b="1" dirty="0" smtClean="0"/>
              <a:t>from </a:t>
            </a:r>
            <a:r>
              <a:rPr lang="en-US" b="1" dirty="0"/>
              <a:t>B-values to </a:t>
            </a:r>
            <a:r>
              <a:rPr lang="en-US" b="1" i="1" dirty="0" smtClean="0"/>
              <a:t>1...</a:t>
            </a:r>
            <a:r>
              <a:rPr lang="en-US" b="1" i="1" dirty="0"/>
              <a:t>k</a:t>
            </a:r>
          </a:p>
          <a:p>
            <a:r>
              <a:rPr lang="en-US" b="1" dirty="0">
                <a:solidFill>
                  <a:srgbClr val="FF0066"/>
                </a:solidFill>
              </a:rPr>
              <a:t>A Map process </a:t>
            </a:r>
            <a:r>
              <a:rPr lang="en-US" b="1" dirty="0" smtClean="0">
                <a:solidFill>
                  <a:srgbClr val="FF0066"/>
                </a:solidFill>
              </a:rPr>
              <a:t>turns:</a:t>
            </a:r>
          </a:p>
          <a:p>
            <a:pPr lvl="1"/>
            <a:r>
              <a:rPr lang="en-US" dirty="0" smtClean="0"/>
              <a:t>Each input </a:t>
            </a:r>
            <a:r>
              <a:rPr lang="en-US" dirty="0"/>
              <a:t>tuple </a:t>
            </a:r>
            <a:r>
              <a:rPr lang="en-US" i="1" dirty="0"/>
              <a:t>R(</a:t>
            </a:r>
            <a:r>
              <a:rPr lang="en-US" i="1" dirty="0" err="1"/>
              <a:t>a,b</a:t>
            </a:r>
            <a:r>
              <a:rPr lang="en-US" i="1" dirty="0"/>
              <a:t>)</a:t>
            </a:r>
            <a:r>
              <a:rPr lang="en-US" dirty="0"/>
              <a:t> into key-value pair </a:t>
            </a:r>
            <a:r>
              <a:rPr lang="en-US" i="1" dirty="0"/>
              <a:t>(b,(</a:t>
            </a:r>
            <a:r>
              <a:rPr lang="en-US" i="1" dirty="0" err="1"/>
              <a:t>a,R</a:t>
            </a:r>
            <a:r>
              <a:rPr lang="en-US" i="1" dirty="0" smtClean="0"/>
              <a:t>))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input tuple </a:t>
            </a:r>
            <a:r>
              <a:rPr lang="en-US" i="1" dirty="0"/>
              <a:t>S(</a:t>
            </a:r>
            <a:r>
              <a:rPr lang="en-US" i="1" dirty="0" err="1"/>
              <a:t>b,c</a:t>
            </a:r>
            <a:r>
              <a:rPr lang="en-US" i="1" dirty="0"/>
              <a:t>)</a:t>
            </a:r>
            <a:r>
              <a:rPr lang="en-US" dirty="0"/>
              <a:t> into </a:t>
            </a:r>
            <a:r>
              <a:rPr lang="en-US" i="1" dirty="0"/>
              <a:t>(b,(</a:t>
            </a:r>
            <a:r>
              <a:rPr lang="en-US" i="1" dirty="0" err="1"/>
              <a:t>c,S</a:t>
            </a:r>
            <a:r>
              <a:rPr lang="en-US" i="1" dirty="0"/>
              <a:t>))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Map processes</a:t>
            </a:r>
            <a:r>
              <a:rPr lang="en-US" dirty="0" smtClean="0"/>
              <a:t> send each key-value pair with key </a:t>
            </a:r>
            <a:r>
              <a:rPr lang="en-US" i="1" dirty="0" smtClean="0"/>
              <a:t>b</a:t>
            </a:r>
            <a:r>
              <a:rPr lang="en-US" dirty="0" smtClean="0"/>
              <a:t> to Reduce process </a:t>
            </a:r>
            <a:r>
              <a:rPr lang="en-US" i="1" dirty="0" smtClean="0"/>
              <a:t>h(b)</a:t>
            </a:r>
            <a:endParaRPr lang="en-US" dirty="0" smtClean="0"/>
          </a:p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does this automatically; just tell it what </a:t>
            </a:r>
            <a:r>
              <a:rPr lang="en-US" i="1" dirty="0" smtClean="0"/>
              <a:t>k</a:t>
            </a:r>
            <a:r>
              <a:rPr lang="en-US" dirty="0" smtClean="0"/>
              <a:t> is.</a:t>
            </a:r>
          </a:p>
          <a:p>
            <a:r>
              <a:rPr lang="en-US" dirty="0" smtClean="0"/>
              <a:t>Each </a:t>
            </a:r>
            <a:r>
              <a:rPr lang="en-US" b="1" dirty="0" smtClean="0"/>
              <a:t>Reduce process</a:t>
            </a:r>
            <a:r>
              <a:rPr lang="en-US" dirty="0" smtClean="0"/>
              <a:t> matches all the pairs </a:t>
            </a:r>
            <a:r>
              <a:rPr lang="en-US" i="1" dirty="0" smtClean="0"/>
              <a:t>(b,(</a:t>
            </a:r>
            <a:r>
              <a:rPr lang="en-US" i="1" dirty="0" err="1" smtClean="0"/>
              <a:t>a,R</a:t>
            </a:r>
            <a:r>
              <a:rPr lang="en-US" i="1" dirty="0" smtClean="0"/>
              <a:t>))</a:t>
            </a:r>
            <a:r>
              <a:rPr lang="en-US" dirty="0" smtClean="0"/>
              <a:t> with all </a:t>
            </a:r>
            <a:r>
              <a:rPr lang="en-US" i="1" dirty="0" smtClean="0"/>
              <a:t>(b,(</a:t>
            </a:r>
            <a:r>
              <a:rPr lang="en-US" i="1" dirty="0" err="1" smtClean="0"/>
              <a:t>c,S</a:t>
            </a:r>
            <a:r>
              <a:rPr lang="en-US" i="1" dirty="0" smtClean="0"/>
              <a:t>)) </a:t>
            </a:r>
            <a:r>
              <a:rPr lang="en-US" dirty="0" smtClean="0"/>
              <a:t>and outputs </a:t>
            </a:r>
            <a:r>
              <a:rPr lang="en-US" i="1" dirty="0" smtClean="0"/>
              <a:t>(</a:t>
            </a:r>
            <a:r>
              <a:rPr lang="en-US" i="1" dirty="0" err="1" smtClean="0"/>
              <a:t>a,b,c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3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Pointers and Further Reading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Google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available outside Google</a:t>
            </a:r>
          </a:p>
          <a:p>
            <a:pPr>
              <a:lnSpc>
                <a:spcPct val="90000"/>
              </a:lnSpc>
            </a:pPr>
            <a:r>
              <a:rPr lang="en-US" b="1" dirty="0" err="1">
                <a:solidFill>
                  <a:schemeClr val="accent3"/>
                </a:solidFill>
              </a:rPr>
              <a:t>Hadoop</a:t>
            </a:r>
            <a:endParaRPr lang="en-US" b="1" dirty="0">
              <a:solidFill>
                <a:schemeClr val="accent3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An open-source implementation in Java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Uses HDFS for stable storage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Download: </a:t>
            </a:r>
            <a:r>
              <a:rPr lang="en-US" sz="2400" dirty="0">
                <a:latin typeface="Arial Unicode MS" pitchFamily="34" charset="-128"/>
                <a:hlinkClick r:id="rId2"/>
              </a:rPr>
              <a:t>http://lucene.apache.org/hadoop/</a:t>
            </a:r>
            <a:endParaRPr lang="en-US" sz="2400" dirty="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Aster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Cluster-optimized SQL Database that also implements </a:t>
            </a:r>
            <a:r>
              <a:rPr lang="en-US" dirty="0" err="1" smtClean="0"/>
              <a:t>MapReduce</a:t>
            </a:r>
            <a:endParaRPr lang="en-US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56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: The </a:t>
            </a:r>
            <a:r>
              <a:rPr lang="en-US" u="sng" dirty="0" smtClean="0"/>
              <a:t>Map</a:t>
            </a:r>
            <a:r>
              <a:rPr lang="en-US" dirty="0" smtClean="0"/>
              <a:t> Step</a:t>
            </a:r>
            <a:endParaRPr lang="en-US" dirty="0"/>
          </a:p>
        </p:txBody>
      </p:sp>
      <p:grpSp>
        <p:nvGrpSpPr>
          <p:cNvPr id="108565" name="Group 21"/>
          <p:cNvGrpSpPr>
            <a:grpSpLocks/>
          </p:cNvGrpSpPr>
          <p:nvPr/>
        </p:nvGrpSpPr>
        <p:grpSpPr bwMode="auto">
          <a:xfrm>
            <a:off x="762000" y="3810000"/>
            <a:ext cx="1219200" cy="381000"/>
            <a:chOff x="240" y="2016"/>
            <a:chExt cx="768" cy="240"/>
          </a:xfrm>
        </p:grpSpPr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49" name="AutoShape 5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grpSp>
        <p:nvGrpSpPr>
          <p:cNvPr id="108580" name="Group 36"/>
          <p:cNvGrpSpPr>
            <a:grpSpLocks/>
          </p:cNvGrpSpPr>
          <p:nvPr/>
        </p:nvGrpSpPr>
        <p:grpSpPr bwMode="auto">
          <a:xfrm>
            <a:off x="3200400" y="2514600"/>
            <a:ext cx="1676400" cy="1219200"/>
            <a:chOff x="1776" y="1152"/>
            <a:chExt cx="1056" cy="768"/>
          </a:xfrm>
        </p:grpSpPr>
        <p:grpSp>
          <p:nvGrpSpPr>
            <p:cNvPr id="108554" name="Group 10"/>
            <p:cNvGrpSpPr>
              <a:grpSpLocks/>
            </p:cNvGrpSpPr>
            <p:nvPr/>
          </p:nvGrpSpPr>
          <p:grpSpPr bwMode="auto">
            <a:xfrm>
              <a:off x="1776" y="1152"/>
              <a:ext cx="1056" cy="336"/>
              <a:chOff x="2256" y="1344"/>
              <a:chExt cx="1056" cy="336"/>
            </a:xfrm>
          </p:grpSpPr>
          <p:sp>
            <p:nvSpPr>
              <p:cNvPr id="108552" name="AutoShape 8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432" cy="336"/>
              </a:xfrm>
              <a:prstGeom prst="diamond">
                <a:avLst/>
              </a:prstGeom>
              <a:solidFill>
                <a:srgbClr val="99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8553" name="AutoShape 9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  <p:grpSp>
          <p:nvGrpSpPr>
            <p:cNvPr id="108555" name="Group 11"/>
            <p:cNvGrpSpPr>
              <a:grpSpLocks/>
            </p:cNvGrpSpPr>
            <p:nvPr/>
          </p:nvGrpSpPr>
          <p:grpSpPr bwMode="auto">
            <a:xfrm>
              <a:off x="1776" y="1584"/>
              <a:ext cx="1056" cy="336"/>
              <a:chOff x="2256" y="1344"/>
              <a:chExt cx="1056" cy="336"/>
            </a:xfrm>
          </p:grpSpPr>
          <p:sp>
            <p:nvSpPr>
              <p:cNvPr id="108556" name="AutoShape 12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432" cy="336"/>
              </a:xfrm>
              <a:prstGeom prst="diamond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8557" name="AutoShape 13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</p:grpSp>
      <p:grpSp>
        <p:nvGrpSpPr>
          <p:cNvPr id="108579" name="Group 35"/>
          <p:cNvGrpSpPr>
            <a:grpSpLocks/>
          </p:cNvGrpSpPr>
          <p:nvPr/>
        </p:nvGrpSpPr>
        <p:grpSpPr bwMode="auto">
          <a:xfrm>
            <a:off x="2133600" y="2895600"/>
            <a:ext cx="762000" cy="609600"/>
            <a:chOff x="1104" y="1296"/>
            <a:chExt cx="480" cy="384"/>
          </a:xfrm>
        </p:grpSpPr>
        <p:sp>
          <p:nvSpPr>
            <p:cNvPr id="108563" name="AutoShape 19"/>
            <p:cNvSpPr>
              <a:spLocks noChangeArrowheads="1"/>
            </p:cNvSpPr>
            <p:nvPr/>
          </p:nvSpPr>
          <p:spPr bwMode="auto">
            <a:xfrm>
              <a:off x="1152" y="1488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4" name="Text Box 20"/>
            <p:cNvSpPr txBox="1">
              <a:spLocks noChangeArrowheads="1"/>
            </p:cNvSpPr>
            <p:nvPr/>
          </p:nvSpPr>
          <p:spPr bwMode="auto">
            <a:xfrm>
              <a:off x="1104" y="1296"/>
              <a:ext cx="3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map</a:t>
              </a:r>
            </a:p>
          </p:txBody>
        </p:sp>
      </p:grpSp>
      <p:grpSp>
        <p:nvGrpSpPr>
          <p:cNvPr id="108569" name="Group 25"/>
          <p:cNvGrpSpPr>
            <a:grpSpLocks/>
          </p:cNvGrpSpPr>
          <p:nvPr/>
        </p:nvGrpSpPr>
        <p:grpSpPr bwMode="auto">
          <a:xfrm>
            <a:off x="762000" y="3124200"/>
            <a:ext cx="1219200" cy="381000"/>
            <a:chOff x="240" y="2016"/>
            <a:chExt cx="768" cy="240"/>
          </a:xfrm>
        </p:grpSpPr>
        <p:sp>
          <p:nvSpPr>
            <p:cNvPr id="108570" name="Rectangle 26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71" name="AutoShape 27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grpSp>
        <p:nvGrpSpPr>
          <p:cNvPr id="108572" name="Group 28"/>
          <p:cNvGrpSpPr>
            <a:grpSpLocks/>
          </p:cNvGrpSpPr>
          <p:nvPr/>
        </p:nvGrpSpPr>
        <p:grpSpPr bwMode="auto">
          <a:xfrm>
            <a:off x="685800" y="5257800"/>
            <a:ext cx="1219200" cy="381000"/>
            <a:chOff x="240" y="2016"/>
            <a:chExt cx="768" cy="240"/>
          </a:xfrm>
        </p:grpSpPr>
        <p:sp>
          <p:nvSpPr>
            <p:cNvPr id="108573" name="Rectangle 29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74" name="AutoShape 30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1020763" y="44196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grpSp>
        <p:nvGrpSpPr>
          <p:cNvPr id="108581" name="Group 37"/>
          <p:cNvGrpSpPr>
            <a:grpSpLocks/>
          </p:cNvGrpSpPr>
          <p:nvPr/>
        </p:nvGrpSpPr>
        <p:grpSpPr bwMode="auto">
          <a:xfrm>
            <a:off x="3200400" y="3886200"/>
            <a:ext cx="1676400" cy="533400"/>
            <a:chOff x="2256" y="1344"/>
            <a:chExt cx="1056" cy="336"/>
          </a:xfrm>
        </p:grpSpPr>
        <p:sp>
          <p:nvSpPr>
            <p:cNvPr id="108582" name="AutoShape 38"/>
            <p:cNvSpPr>
              <a:spLocks noChangeArrowheads="1"/>
            </p:cNvSpPr>
            <p:nvPr/>
          </p:nvSpPr>
          <p:spPr bwMode="auto">
            <a:xfrm>
              <a:off x="2256" y="1344"/>
              <a:ext cx="432" cy="336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8583" name="AutoShape 39"/>
            <p:cNvSpPr>
              <a:spLocks noChangeArrowheads="1"/>
            </p:cNvSpPr>
            <p:nvPr/>
          </p:nvSpPr>
          <p:spPr bwMode="auto">
            <a:xfrm>
              <a:off x="2688" y="1344"/>
              <a:ext cx="624" cy="336"/>
            </a:xfrm>
            <a:prstGeom prst="parallelogram">
              <a:avLst>
                <a:gd name="adj" fmla="val 4642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8584" name="Group 40"/>
          <p:cNvGrpSpPr>
            <a:grpSpLocks/>
          </p:cNvGrpSpPr>
          <p:nvPr/>
        </p:nvGrpSpPr>
        <p:grpSpPr bwMode="auto">
          <a:xfrm>
            <a:off x="2133600" y="3657600"/>
            <a:ext cx="762000" cy="609600"/>
            <a:chOff x="1104" y="1296"/>
            <a:chExt cx="480" cy="384"/>
          </a:xfrm>
        </p:grpSpPr>
        <p:sp>
          <p:nvSpPr>
            <p:cNvPr id="108585" name="AutoShape 41"/>
            <p:cNvSpPr>
              <a:spLocks noChangeArrowheads="1"/>
            </p:cNvSpPr>
            <p:nvPr/>
          </p:nvSpPr>
          <p:spPr bwMode="auto">
            <a:xfrm>
              <a:off x="1152" y="1488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6" name="Text Box 42"/>
            <p:cNvSpPr txBox="1">
              <a:spLocks noChangeArrowheads="1"/>
            </p:cNvSpPr>
            <p:nvPr/>
          </p:nvSpPr>
          <p:spPr bwMode="auto">
            <a:xfrm>
              <a:off x="1104" y="1296"/>
              <a:ext cx="3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map</a:t>
              </a:r>
            </a:p>
          </p:txBody>
        </p:sp>
      </p:grpSp>
      <p:sp>
        <p:nvSpPr>
          <p:cNvPr id="108611" name="Text Box 67"/>
          <p:cNvSpPr txBox="1">
            <a:spLocks noChangeArrowheads="1"/>
          </p:cNvSpPr>
          <p:nvPr/>
        </p:nvSpPr>
        <p:spPr bwMode="auto">
          <a:xfrm>
            <a:off x="762000" y="1828800"/>
            <a:ext cx="18517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Input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3200400" y="1828800"/>
            <a:ext cx="18517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Intermediate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108619" name="Text Box 75"/>
          <p:cNvSpPr txBox="1">
            <a:spLocks noChangeArrowheads="1"/>
          </p:cNvSpPr>
          <p:nvPr/>
        </p:nvSpPr>
        <p:spPr bwMode="auto">
          <a:xfrm>
            <a:off x="3505200" y="4495800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sp>
        <p:nvSpPr>
          <p:cNvPr id="108620" name="AutoShape 76"/>
          <p:cNvSpPr>
            <a:spLocks noChangeArrowheads="1"/>
          </p:cNvSpPr>
          <p:nvPr/>
        </p:nvSpPr>
        <p:spPr bwMode="auto">
          <a:xfrm>
            <a:off x="3276600" y="5181600"/>
            <a:ext cx="685800" cy="533400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k</a:t>
            </a:r>
          </a:p>
        </p:txBody>
      </p:sp>
      <p:sp>
        <p:nvSpPr>
          <p:cNvPr id="108621" name="AutoShape 77"/>
          <p:cNvSpPr>
            <a:spLocks noChangeArrowheads="1"/>
          </p:cNvSpPr>
          <p:nvPr/>
        </p:nvSpPr>
        <p:spPr bwMode="auto">
          <a:xfrm>
            <a:off x="3962400" y="5181600"/>
            <a:ext cx="990600" cy="533400"/>
          </a:xfrm>
          <a:prstGeom prst="parallelogram">
            <a:avLst>
              <a:gd name="adj" fmla="val 464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1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8" grpId="0"/>
      <p:bldP spid="108619" grpId="0"/>
      <p:bldP spid="108620" grpId="0" animBg="1"/>
      <p:bldP spid="10862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Cloud Computing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Ability to rent computing by the hour</a:t>
            </a:r>
          </a:p>
          <a:p>
            <a:pPr lvl="1"/>
            <a:r>
              <a:rPr lang="en-US" dirty="0"/>
              <a:t>Additional services e.g., persistent storage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Amazon’s </a:t>
            </a:r>
            <a:r>
              <a:rPr lang="en-US" dirty="0"/>
              <a:t>“Elastic Compute Cloud” (EC2)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Aster </a:t>
            </a:r>
            <a:r>
              <a:rPr lang="en-US" dirty="0"/>
              <a:t>Data and Hadoop can both be run on </a:t>
            </a:r>
            <a:r>
              <a:rPr lang="en-US" dirty="0" smtClean="0"/>
              <a:t>EC2</a:t>
            </a:r>
          </a:p>
          <a:p>
            <a:pPr marL="2048256" lvl="8" indent="0"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8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Jeffrey Dean and Sanjay </a:t>
            </a:r>
            <a:r>
              <a:rPr lang="en-US" dirty="0" err="1" smtClean="0"/>
              <a:t>Ghemawat</a:t>
            </a:r>
            <a:r>
              <a:rPr lang="en-US" dirty="0" smtClean="0"/>
              <a:t>: </a:t>
            </a:r>
            <a:r>
              <a:rPr lang="en-US" dirty="0" err="1" smtClean="0"/>
              <a:t>MapReduce</a:t>
            </a:r>
            <a:r>
              <a:rPr lang="en-US" dirty="0" smtClean="0"/>
              <a:t>: Simplified Data Processing   on Large Clusters</a:t>
            </a:r>
          </a:p>
          <a:p>
            <a:pPr lvl="1"/>
            <a:r>
              <a:rPr lang="en-US" dirty="0" smtClean="0">
                <a:hlinkClick r:id="rId2"/>
              </a:rPr>
              <a:t>http://labs.google.com/papers/mapreduce.html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Sanjay </a:t>
            </a:r>
            <a:r>
              <a:rPr lang="en-US" dirty="0" err="1" smtClean="0"/>
              <a:t>Ghemawat</a:t>
            </a:r>
            <a:r>
              <a:rPr lang="en-US" dirty="0" smtClean="0"/>
              <a:t>, Howard </a:t>
            </a:r>
            <a:r>
              <a:rPr lang="en-US" dirty="0" err="1" smtClean="0"/>
              <a:t>Gobioff</a:t>
            </a:r>
            <a:r>
              <a:rPr lang="en-US" dirty="0" smtClean="0"/>
              <a:t>, and Shun-</a:t>
            </a:r>
            <a:r>
              <a:rPr lang="en-US" dirty="0" err="1" smtClean="0"/>
              <a:t>Tak</a:t>
            </a:r>
            <a:r>
              <a:rPr lang="en-US" dirty="0" smtClean="0"/>
              <a:t> Leung: The Google File System</a:t>
            </a:r>
          </a:p>
          <a:p>
            <a:pPr lvl="1"/>
            <a:r>
              <a:rPr lang="en-US" dirty="0" smtClean="0">
                <a:hlinkClick r:id="rId3"/>
              </a:rPr>
              <a:t>http://labs.google.com/papers/gfs.html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41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Hadoop Wiki</a:t>
            </a:r>
          </a:p>
          <a:p>
            <a:pPr lvl="1"/>
            <a:r>
              <a:rPr lang="en-US" smtClean="0"/>
              <a:t> Introduction</a:t>
            </a:r>
          </a:p>
          <a:p>
            <a:pPr lvl="2"/>
            <a:r>
              <a:rPr lang="en-US" smtClean="0"/>
              <a:t> </a:t>
            </a:r>
            <a:r>
              <a:rPr lang="en-US" smtClean="0">
                <a:hlinkClick r:id="rId2"/>
              </a:rPr>
              <a:t>http://wiki.apache.org/lucene-hadoop/</a:t>
            </a:r>
            <a:endParaRPr lang="en-US" smtClean="0"/>
          </a:p>
          <a:p>
            <a:pPr lvl="1"/>
            <a:r>
              <a:rPr lang="en-US" smtClean="0"/>
              <a:t> Getting Started</a:t>
            </a:r>
          </a:p>
          <a:p>
            <a:pPr lvl="2"/>
            <a:r>
              <a:rPr lang="en-US" smtClean="0">
                <a:hlinkClick r:id="rId3"/>
              </a:rPr>
              <a:t> http://wiki.apache.org/lucene-hadoop/GettingStartedWithHadoop</a:t>
            </a:r>
            <a:endParaRPr lang="en-US" smtClean="0"/>
          </a:p>
          <a:p>
            <a:pPr lvl="1"/>
            <a:r>
              <a:rPr lang="en-US" smtClean="0"/>
              <a:t> Map/Reduce Overview </a:t>
            </a:r>
          </a:p>
          <a:p>
            <a:pPr lvl="2"/>
            <a:r>
              <a:rPr lang="en-US" smtClean="0">
                <a:hlinkClick r:id="rId4"/>
              </a:rPr>
              <a:t> http://wiki.apache.org/lucene-hadoop/HadoopMapReduce</a:t>
            </a:r>
            <a:endParaRPr lang="en-US" smtClean="0"/>
          </a:p>
          <a:p>
            <a:pPr lvl="2"/>
            <a:r>
              <a:rPr lang="en-US" smtClean="0">
                <a:hlinkClick r:id="rId5"/>
              </a:rPr>
              <a:t> http://wiki.apache.org/lucene-hadoop/HadoopMapRedClasses</a:t>
            </a:r>
            <a:endParaRPr lang="en-US" smtClean="0"/>
          </a:p>
          <a:p>
            <a:pPr lvl="1"/>
            <a:r>
              <a:rPr lang="en-US" smtClean="0"/>
              <a:t> Eclipse Environment</a:t>
            </a:r>
          </a:p>
          <a:p>
            <a:pPr lvl="2"/>
            <a:r>
              <a:rPr lang="en-US" smtClean="0">
                <a:hlinkClick r:id="rId6"/>
              </a:rPr>
              <a:t>http://wiki.apache.org/lucene-hadoop/EclipseEnvironment</a:t>
            </a:r>
            <a:endParaRPr lang="en-US" smtClean="0"/>
          </a:p>
          <a:p>
            <a:r>
              <a:rPr lang="en-US" smtClean="0"/>
              <a:t> Javadoc</a:t>
            </a:r>
          </a:p>
          <a:p>
            <a:pPr lvl="1"/>
            <a:r>
              <a:rPr lang="en-US" smtClean="0">
                <a:hlinkClick r:id="rId7"/>
              </a:rPr>
              <a:t> http://lucene.apache.org/hadoop/docs/api/</a:t>
            </a:r>
            <a:r>
              <a:rPr lang="en-US" smtClean="0"/>
              <a:t>	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Releases from Apache download mirrors</a:t>
            </a:r>
          </a:p>
          <a:p>
            <a:pPr lvl="1"/>
            <a:r>
              <a:rPr lang="en-US" dirty="0" smtClean="0">
                <a:hlinkClick r:id="rId2"/>
              </a:rPr>
              <a:t>http://www.apache.org/dyn/closer.cgi/lucene/hadoop/</a:t>
            </a:r>
            <a:endParaRPr lang="en-US" dirty="0" smtClean="0"/>
          </a:p>
          <a:p>
            <a:r>
              <a:rPr lang="en-US" dirty="0" smtClean="0"/>
              <a:t> Nightly builds of source</a:t>
            </a:r>
          </a:p>
          <a:p>
            <a:pPr lvl="1"/>
            <a:r>
              <a:rPr lang="en-US" dirty="0" smtClean="0">
                <a:hlinkClick r:id="rId3"/>
              </a:rPr>
              <a:t>http://people.apache.org/dist/lucene/hadoop/nightly/</a:t>
            </a:r>
            <a:endParaRPr lang="en-US" dirty="0" smtClean="0"/>
          </a:p>
          <a:p>
            <a:r>
              <a:rPr lang="en-US" dirty="0" smtClean="0"/>
              <a:t> Source code from subversion</a:t>
            </a:r>
          </a:p>
          <a:p>
            <a:pPr lvl="1"/>
            <a:r>
              <a:rPr lang="en-US" dirty="0" smtClean="0">
                <a:hlinkClick r:id="rId4"/>
              </a:rPr>
              <a:t>http://lucene.apache.org/hadoop/version_control.html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5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: The </a:t>
            </a:r>
            <a:r>
              <a:rPr lang="en-US" u="sng" dirty="0" smtClean="0"/>
              <a:t>Reduce </a:t>
            </a:r>
            <a:r>
              <a:rPr lang="en-US" dirty="0" smtClean="0"/>
              <a:t>Step</a:t>
            </a:r>
            <a:endParaRPr lang="en-US" dirty="0"/>
          </a:p>
        </p:txBody>
      </p:sp>
      <p:grpSp>
        <p:nvGrpSpPr>
          <p:cNvPr id="109583" name="Group 15"/>
          <p:cNvGrpSpPr>
            <a:grpSpLocks/>
          </p:cNvGrpSpPr>
          <p:nvPr/>
        </p:nvGrpSpPr>
        <p:grpSpPr bwMode="auto">
          <a:xfrm>
            <a:off x="609600" y="1828800"/>
            <a:ext cx="1873250" cy="3733800"/>
            <a:chOff x="3476" y="960"/>
            <a:chExt cx="1180" cy="2352"/>
          </a:xfrm>
        </p:grpSpPr>
        <p:grpSp>
          <p:nvGrpSpPr>
            <p:cNvPr id="109584" name="Group 16"/>
            <p:cNvGrpSpPr>
              <a:grpSpLocks/>
            </p:cNvGrpSpPr>
            <p:nvPr/>
          </p:nvGrpSpPr>
          <p:grpSpPr bwMode="auto">
            <a:xfrm>
              <a:off x="3552" y="1392"/>
              <a:ext cx="1104" cy="1920"/>
              <a:chOff x="3552" y="1392"/>
              <a:chExt cx="1104" cy="1920"/>
            </a:xfrm>
          </p:grpSpPr>
          <p:sp>
            <p:nvSpPr>
              <p:cNvPr id="109585" name="AutoShape 17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432" cy="336"/>
              </a:xfrm>
              <a:prstGeom prst="diamond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9586" name="AutoShape 18"/>
              <p:cNvSpPr>
                <a:spLocks noChangeArrowheads="1"/>
              </p:cNvSpPr>
              <p:nvPr/>
            </p:nvSpPr>
            <p:spPr bwMode="auto">
              <a:xfrm>
                <a:off x="4032" y="2976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  <p:sp>
            <p:nvSpPr>
              <p:cNvPr id="109587" name="Text Box 19"/>
              <p:cNvSpPr txBox="1">
                <a:spLocks noChangeArrowheads="1"/>
              </p:cNvSpPr>
              <p:nvPr/>
            </p:nvSpPr>
            <p:spPr bwMode="auto">
              <a:xfrm>
                <a:off x="3840" y="2592"/>
                <a:ext cx="31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/>
                  <a:t>…</a:t>
                </a:r>
              </a:p>
            </p:txBody>
          </p:sp>
          <p:grpSp>
            <p:nvGrpSpPr>
              <p:cNvPr id="109588" name="Group 20"/>
              <p:cNvGrpSpPr>
                <a:grpSpLocks/>
              </p:cNvGrpSpPr>
              <p:nvPr/>
            </p:nvGrpSpPr>
            <p:grpSpPr bwMode="auto">
              <a:xfrm>
                <a:off x="3552" y="1392"/>
                <a:ext cx="1056" cy="336"/>
                <a:chOff x="2256" y="1344"/>
                <a:chExt cx="1056" cy="336"/>
              </a:xfrm>
            </p:grpSpPr>
            <p:sp>
              <p:nvSpPr>
                <p:cNvPr id="109589" name="AutoShape 21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432" cy="336"/>
                </a:xfrm>
                <a:prstGeom prst="diamond">
                  <a:avLst/>
                </a:prstGeom>
                <a:solidFill>
                  <a:srgbClr val="99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k</a:t>
                  </a:r>
                </a:p>
              </p:txBody>
            </p:sp>
            <p:sp>
              <p:nvSpPr>
                <p:cNvPr id="109590" name="AutoShape 22"/>
                <p:cNvSpPr>
                  <a:spLocks noChangeArrowheads="1"/>
                </p:cNvSpPr>
                <p:nvPr/>
              </p:nvSpPr>
              <p:spPr bwMode="auto">
                <a:xfrm>
                  <a:off x="2688" y="1344"/>
                  <a:ext cx="624" cy="336"/>
                </a:xfrm>
                <a:prstGeom prst="parallelogram">
                  <a:avLst>
                    <a:gd name="adj" fmla="val 4642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v</a:t>
                  </a:r>
                </a:p>
              </p:txBody>
            </p:sp>
          </p:grpSp>
          <p:grpSp>
            <p:nvGrpSpPr>
              <p:cNvPr id="109591" name="Group 23"/>
              <p:cNvGrpSpPr>
                <a:grpSpLocks/>
              </p:cNvGrpSpPr>
              <p:nvPr/>
            </p:nvGrpSpPr>
            <p:grpSpPr bwMode="auto">
              <a:xfrm>
                <a:off x="3552" y="1824"/>
                <a:ext cx="1056" cy="336"/>
                <a:chOff x="2256" y="1344"/>
                <a:chExt cx="1056" cy="336"/>
              </a:xfrm>
            </p:grpSpPr>
            <p:sp>
              <p:nvSpPr>
                <p:cNvPr id="109592" name="AutoShape 24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432" cy="336"/>
                </a:xfrm>
                <a:prstGeom prst="diamond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k</a:t>
                  </a:r>
                </a:p>
              </p:txBody>
            </p:sp>
            <p:sp>
              <p:nvSpPr>
                <p:cNvPr id="109593" name="AutoShape 25"/>
                <p:cNvSpPr>
                  <a:spLocks noChangeArrowheads="1"/>
                </p:cNvSpPr>
                <p:nvPr/>
              </p:nvSpPr>
              <p:spPr bwMode="auto">
                <a:xfrm>
                  <a:off x="2688" y="1344"/>
                  <a:ext cx="624" cy="336"/>
                </a:xfrm>
                <a:prstGeom prst="parallelogram">
                  <a:avLst>
                    <a:gd name="adj" fmla="val 4642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v</a:t>
                  </a:r>
                </a:p>
              </p:txBody>
            </p:sp>
          </p:grpSp>
          <p:sp>
            <p:nvSpPr>
              <p:cNvPr id="109594" name="AutoShape 26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432" cy="336"/>
              </a:xfrm>
              <a:prstGeom prst="diamond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9595" name="AutoShape 27"/>
              <p:cNvSpPr>
                <a:spLocks noChangeArrowheads="1"/>
              </p:cNvSpPr>
              <p:nvPr/>
            </p:nvSpPr>
            <p:spPr bwMode="auto">
              <a:xfrm>
                <a:off x="3984" y="2256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  <p:sp>
          <p:nvSpPr>
            <p:cNvPr id="109596" name="Text Box 28"/>
            <p:cNvSpPr txBox="1">
              <a:spLocks noChangeArrowheads="1"/>
            </p:cNvSpPr>
            <p:nvPr/>
          </p:nvSpPr>
          <p:spPr bwMode="auto">
            <a:xfrm>
              <a:off x="3476" y="960"/>
              <a:ext cx="116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Intermediate</a:t>
              </a:r>
            </a:p>
            <a:p>
              <a:r>
                <a:rPr lang="en-US" b="1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key-value pairs</a:t>
              </a:r>
              <a:endPara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635" name="Group 67"/>
          <p:cNvGrpSpPr>
            <a:grpSpLocks/>
          </p:cNvGrpSpPr>
          <p:nvPr/>
        </p:nvGrpSpPr>
        <p:grpSpPr bwMode="auto">
          <a:xfrm>
            <a:off x="2427288" y="3087689"/>
            <a:ext cx="849312" cy="874713"/>
            <a:chOff x="1529" y="1753"/>
            <a:chExt cx="535" cy="551"/>
          </a:xfrm>
        </p:grpSpPr>
        <p:sp>
          <p:nvSpPr>
            <p:cNvPr id="109597" name="AutoShape 29"/>
            <p:cNvSpPr>
              <a:spLocks noChangeArrowheads="1"/>
            </p:cNvSpPr>
            <p:nvPr/>
          </p:nvSpPr>
          <p:spPr bwMode="auto">
            <a:xfrm>
              <a:off x="1584" y="2112"/>
              <a:ext cx="480" cy="192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Text Box 30"/>
            <p:cNvSpPr txBox="1">
              <a:spLocks noChangeArrowheads="1"/>
            </p:cNvSpPr>
            <p:nvPr/>
          </p:nvSpPr>
          <p:spPr bwMode="auto">
            <a:xfrm>
              <a:off x="1529" y="1753"/>
              <a:ext cx="52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Group</a:t>
              </a:r>
            </a:p>
            <a:p>
              <a:r>
                <a:rPr lang="en-US" b="1" dirty="0" smtClean="0"/>
                <a:t>by key</a:t>
              </a:r>
              <a:endParaRPr lang="en-US" b="1" dirty="0"/>
            </a:p>
          </p:txBody>
        </p:sp>
      </p:grpSp>
      <p:grpSp>
        <p:nvGrpSpPr>
          <p:cNvPr id="109601" name="Group 33"/>
          <p:cNvGrpSpPr>
            <a:grpSpLocks/>
          </p:cNvGrpSpPr>
          <p:nvPr/>
        </p:nvGrpSpPr>
        <p:grpSpPr bwMode="auto">
          <a:xfrm>
            <a:off x="5943600" y="2362200"/>
            <a:ext cx="1066800" cy="533400"/>
            <a:chOff x="3456" y="1296"/>
            <a:chExt cx="672" cy="336"/>
          </a:xfrm>
        </p:grpSpPr>
        <p:sp>
          <p:nvSpPr>
            <p:cNvPr id="109599" name="AutoShape 31"/>
            <p:cNvSpPr>
              <a:spLocks noChangeArrowheads="1"/>
            </p:cNvSpPr>
            <p:nvPr/>
          </p:nvSpPr>
          <p:spPr bwMode="auto">
            <a:xfrm>
              <a:off x="3504" y="1488"/>
              <a:ext cx="624" cy="144"/>
            </a:xfrm>
            <a:prstGeom prst="rightArrow">
              <a:avLst>
                <a:gd name="adj1" fmla="val 50000"/>
                <a:gd name="adj2" fmla="val 108333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0" name="Text Box 32"/>
            <p:cNvSpPr txBox="1">
              <a:spLocks noChangeArrowheads="1"/>
            </p:cNvSpPr>
            <p:nvPr/>
          </p:nvSpPr>
          <p:spPr bwMode="auto">
            <a:xfrm>
              <a:off x="3456" y="1296"/>
              <a:ext cx="5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reduce</a:t>
              </a:r>
            </a:p>
          </p:txBody>
        </p:sp>
      </p:grpSp>
      <p:grpSp>
        <p:nvGrpSpPr>
          <p:cNvPr id="109602" name="Group 34"/>
          <p:cNvGrpSpPr>
            <a:grpSpLocks/>
          </p:cNvGrpSpPr>
          <p:nvPr/>
        </p:nvGrpSpPr>
        <p:grpSpPr bwMode="auto">
          <a:xfrm>
            <a:off x="5943600" y="2971800"/>
            <a:ext cx="1066800" cy="533400"/>
            <a:chOff x="3456" y="1296"/>
            <a:chExt cx="672" cy="336"/>
          </a:xfrm>
        </p:grpSpPr>
        <p:sp>
          <p:nvSpPr>
            <p:cNvPr id="109603" name="AutoShape 35"/>
            <p:cNvSpPr>
              <a:spLocks noChangeArrowheads="1"/>
            </p:cNvSpPr>
            <p:nvPr/>
          </p:nvSpPr>
          <p:spPr bwMode="auto">
            <a:xfrm>
              <a:off x="3504" y="1488"/>
              <a:ext cx="624" cy="144"/>
            </a:xfrm>
            <a:prstGeom prst="rightArrow">
              <a:avLst>
                <a:gd name="adj1" fmla="val 50000"/>
                <a:gd name="adj2" fmla="val 108333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4" name="Text Box 36"/>
            <p:cNvSpPr txBox="1">
              <a:spLocks noChangeArrowheads="1"/>
            </p:cNvSpPr>
            <p:nvPr/>
          </p:nvSpPr>
          <p:spPr bwMode="auto">
            <a:xfrm>
              <a:off x="3456" y="1296"/>
              <a:ext cx="5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reduce</a:t>
              </a:r>
            </a:p>
          </p:txBody>
        </p:sp>
      </p:grpSp>
      <p:grpSp>
        <p:nvGrpSpPr>
          <p:cNvPr id="109610" name="Group 42"/>
          <p:cNvGrpSpPr>
            <a:grpSpLocks/>
          </p:cNvGrpSpPr>
          <p:nvPr/>
        </p:nvGrpSpPr>
        <p:grpSpPr bwMode="auto">
          <a:xfrm>
            <a:off x="7086600" y="2514600"/>
            <a:ext cx="1295400" cy="533400"/>
            <a:chOff x="4464" y="1392"/>
            <a:chExt cx="816" cy="336"/>
          </a:xfrm>
        </p:grpSpPr>
        <p:sp>
          <p:nvSpPr>
            <p:cNvPr id="109605" name="AutoShape 37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rgbClr val="99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607" name="AutoShape 39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9611" name="Group 43"/>
          <p:cNvGrpSpPr>
            <a:grpSpLocks/>
          </p:cNvGrpSpPr>
          <p:nvPr/>
        </p:nvGrpSpPr>
        <p:grpSpPr bwMode="auto">
          <a:xfrm>
            <a:off x="7086600" y="3124200"/>
            <a:ext cx="1295400" cy="533400"/>
            <a:chOff x="4464" y="1392"/>
            <a:chExt cx="816" cy="336"/>
          </a:xfrm>
        </p:grpSpPr>
        <p:sp>
          <p:nvSpPr>
            <p:cNvPr id="109612" name="AutoShape 44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/>
                <a:t>k</a:t>
              </a:r>
            </a:p>
          </p:txBody>
        </p:sp>
        <p:sp>
          <p:nvSpPr>
            <p:cNvPr id="109613" name="AutoShape 45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9614" name="Group 46"/>
          <p:cNvGrpSpPr>
            <a:grpSpLocks/>
          </p:cNvGrpSpPr>
          <p:nvPr/>
        </p:nvGrpSpPr>
        <p:grpSpPr bwMode="auto">
          <a:xfrm>
            <a:off x="7162800" y="5105400"/>
            <a:ext cx="1295400" cy="533400"/>
            <a:chOff x="4464" y="1392"/>
            <a:chExt cx="816" cy="336"/>
          </a:xfrm>
        </p:grpSpPr>
        <p:sp>
          <p:nvSpPr>
            <p:cNvPr id="109615" name="AutoShape 47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616" name="AutoShape 48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sp>
        <p:nvSpPr>
          <p:cNvPr id="109617" name="Text Box 49"/>
          <p:cNvSpPr txBox="1">
            <a:spLocks noChangeArrowheads="1"/>
          </p:cNvSpPr>
          <p:nvPr/>
        </p:nvSpPr>
        <p:spPr bwMode="auto">
          <a:xfrm>
            <a:off x="7573963" y="42672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grpSp>
        <p:nvGrpSpPr>
          <p:cNvPr id="109634" name="Group 66"/>
          <p:cNvGrpSpPr>
            <a:grpSpLocks/>
          </p:cNvGrpSpPr>
          <p:nvPr/>
        </p:nvGrpSpPr>
        <p:grpSpPr bwMode="auto">
          <a:xfrm>
            <a:off x="3276600" y="1905000"/>
            <a:ext cx="2743200" cy="3657600"/>
            <a:chOff x="2064" y="1008"/>
            <a:chExt cx="1728" cy="2304"/>
          </a:xfrm>
        </p:grpSpPr>
        <p:sp>
          <p:nvSpPr>
            <p:cNvPr id="109573" name="AutoShape 5"/>
            <p:cNvSpPr>
              <a:spLocks noChangeArrowheads="1"/>
            </p:cNvSpPr>
            <p:nvPr/>
          </p:nvSpPr>
          <p:spPr bwMode="auto">
            <a:xfrm>
              <a:off x="2112" y="2976"/>
              <a:ext cx="432" cy="33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4" name="AutoShape 6"/>
            <p:cNvSpPr>
              <a:spLocks noChangeArrowheads="1"/>
            </p:cNvSpPr>
            <p:nvPr/>
          </p:nvSpPr>
          <p:spPr bwMode="auto">
            <a:xfrm>
              <a:off x="2544" y="2976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75" name="Text Box 7"/>
            <p:cNvSpPr txBox="1">
              <a:spLocks noChangeArrowheads="1"/>
            </p:cNvSpPr>
            <p:nvPr/>
          </p:nvSpPr>
          <p:spPr bwMode="auto">
            <a:xfrm>
              <a:off x="2467" y="2496"/>
              <a:ext cx="3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…</a:t>
              </a:r>
            </a:p>
          </p:txBody>
        </p:sp>
        <p:sp>
          <p:nvSpPr>
            <p:cNvPr id="109576" name="AutoShape 8"/>
            <p:cNvSpPr>
              <a:spLocks noChangeArrowheads="1"/>
            </p:cNvSpPr>
            <p:nvPr/>
          </p:nvSpPr>
          <p:spPr bwMode="auto">
            <a:xfrm>
              <a:off x="2064" y="1392"/>
              <a:ext cx="432" cy="336"/>
            </a:xfrm>
            <a:prstGeom prst="diamond">
              <a:avLst/>
            </a:prstGeom>
            <a:solidFill>
              <a:srgbClr val="99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7" name="AutoShape 9"/>
            <p:cNvSpPr>
              <a:spLocks noChangeArrowheads="1"/>
            </p:cNvSpPr>
            <p:nvPr/>
          </p:nvSpPr>
          <p:spPr bwMode="auto">
            <a:xfrm>
              <a:off x="2496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78" name="AutoShape 10"/>
            <p:cNvSpPr>
              <a:spLocks noChangeArrowheads="1"/>
            </p:cNvSpPr>
            <p:nvPr/>
          </p:nvSpPr>
          <p:spPr bwMode="auto">
            <a:xfrm>
              <a:off x="2064" y="1824"/>
              <a:ext cx="432" cy="336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2496" y="1824"/>
              <a:ext cx="480" cy="336"/>
            </a:xfrm>
            <a:prstGeom prst="parallelogram">
              <a:avLst>
                <a:gd name="adj" fmla="val 3571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0" name="AutoShape 12"/>
            <p:cNvSpPr>
              <a:spLocks noChangeArrowheads="1"/>
            </p:cNvSpPr>
            <p:nvPr/>
          </p:nvSpPr>
          <p:spPr bwMode="auto">
            <a:xfrm>
              <a:off x="2832" y="1824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1" name="AutoShape 13"/>
            <p:cNvSpPr>
              <a:spLocks noChangeArrowheads="1"/>
            </p:cNvSpPr>
            <p:nvPr/>
          </p:nvSpPr>
          <p:spPr bwMode="auto">
            <a:xfrm>
              <a:off x="2880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2" name="AutoShape 14"/>
            <p:cNvSpPr>
              <a:spLocks noChangeArrowheads="1"/>
            </p:cNvSpPr>
            <p:nvPr/>
          </p:nvSpPr>
          <p:spPr bwMode="auto">
            <a:xfrm>
              <a:off x="3264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632" name="Rectangle 64"/>
            <p:cNvSpPr>
              <a:spLocks noChangeArrowheads="1"/>
            </p:cNvSpPr>
            <p:nvPr/>
          </p:nvSpPr>
          <p:spPr bwMode="auto">
            <a:xfrm>
              <a:off x="2160" y="1008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Key-value groups</a:t>
              </a:r>
            </a:p>
          </p:txBody>
        </p:sp>
      </p:grpSp>
      <p:sp>
        <p:nvSpPr>
          <p:cNvPr id="109633" name="Rectangle 65"/>
          <p:cNvSpPr>
            <a:spLocks noChangeArrowheads="1"/>
          </p:cNvSpPr>
          <p:nvPr/>
        </p:nvSpPr>
        <p:spPr bwMode="auto">
          <a:xfrm>
            <a:off x="6705600" y="16764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Output 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17" grpId="0"/>
      <p:bldP spid="1096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Specifically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Input:</a:t>
            </a:r>
            <a:r>
              <a:rPr lang="en-US" dirty="0"/>
              <a:t> a set of </a:t>
            </a:r>
            <a:r>
              <a:rPr lang="en-US" dirty="0" smtClean="0"/>
              <a:t>key-value </a:t>
            </a:r>
            <a:r>
              <a:rPr lang="en-US" dirty="0"/>
              <a:t>pairs</a:t>
            </a:r>
          </a:p>
          <a:p>
            <a:r>
              <a:rPr lang="en-US" dirty="0" smtClean="0"/>
              <a:t>Programmer specifies two methods:</a:t>
            </a:r>
          </a:p>
          <a:p>
            <a:pPr lvl="1"/>
            <a:r>
              <a:rPr lang="en-US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Map(k, v)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v’&gt;*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Takes a key-value pair and outputs a set of key-value pairs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E.g., key is the filename, value is a single line in the file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There is one Map call for every </a:t>
            </a:r>
            <a:r>
              <a:rPr lang="en-US" i="1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k,v</a:t>
            </a:r>
            <a:r>
              <a:rPr lang="en-US" i="1" dirty="0" smtClean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pair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Reduce(k’, &lt;v’&gt;*)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v’’&gt;*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All values </a:t>
            </a:r>
            <a:r>
              <a:rPr lang="en-US" b="1" i="1" dirty="0" smtClean="0">
                <a:sym typeface="Wingdings" pitchFamily="2" charset="2"/>
              </a:rPr>
              <a:t>v’</a:t>
            </a:r>
            <a:r>
              <a:rPr lang="en-US" b="1" dirty="0" smtClean="0">
                <a:sym typeface="Wingdings" pitchFamily="2" charset="2"/>
              </a:rPr>
              <a:t> with same key </a:t>
            </a:r>
            <a:r>
              <a:rPr lang="en-US" b="1" i="1" dirty="0" smtClean="0">
                <a:sym typeface="Wingdings" pitchFamily="2" charset="2"/>
              </a:rPr>
              <a:t>k’</a:t>
            </a:r>
            <a:r>
              <a:rPr lang="en-US" b="1" dirty="0" smtClean="0">
                <a:sym typeface="Wingdings" pitchFamily="2" charset="2"/>
              </a:rPr>
              <a:t> are reduced together </a:t>
            </a:r>
            <a:br>
              <a:rPr lang="en-US" b="1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and processed in </a:t>
            </a:r>
            <a:r>
              <a:rPr lang="en-US" b="1" i="1" dirty="0" smtClean="0">
                <a:sym typeface="Wingdings" pitchFamily="2" charset="2"/>
              </a:rPr>
              <a:t>v’</a:t>
            </a:r>
            <a:r>
              <a:rPr lang="en-US" b="1" dirty="0" smtClean="0">
                <a:sym typeface="Wingdings" pitchFamily="2" charset="2"/>
              </a:rPr>
              <a:t> order</a:t>
            </a:r>
          </a:p>
          <a:p>
            <a:pPr lvl="2"/>
            <a:r>
              <a:rPr lang="en-US" dirty="0"/>
              <a:t>There is one </a:t>
            </a:r>
            <a:r>
              <a:rPr lang="en-US" dirty="0" smtClean="0"/>
              <a:t>Reduce </a:t>
            </a:r>
            <a:r>
              <a:rPr lang="en-US" dirty="0"/>
              <a:t>function call per unique </a:t>
            </a:r>
            <a:r>
              <a:rPr lang="en-US" dirty="0" smtClean="0"/>
              <a:t>key </a:t>
            </a:r>
            <a:r>
              <a:rPr lang="en-US" i="1" dirty="0" smtClean="0"/>
              <a:t>k’</a:t>
            </a:r>
            <a:endParaRPr lang="en-US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: Word Counting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3468468"/>
            <a:ext cx="1600200" cy="2627531"/>
          </a:xfrm>
          <a:prstGeom prst="rect">
            <a:avLst/>
          </a:prstGeom>
          <a:ln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>
                <a:latin typeface="Arial Narrow" pitchFamily="34" charset="0"/>
                <a:cs typeface="Arial" pitchFamily="34" charset="0"/>
              </a:rPr>
              <a:t>The crew of the space shuttle Endeavor recently returned to Earth as ambassadors, harbingers of a new era of space exploration. Scientists at NASA are saying that the recent assembly of the </a:t>
            </a:r>
            <a:r>
              <a:rPr lang="en-US" sz="1100" dirty="0" err="1" smtClean="0">
                <a:latin typeface="Arial Narrow" pitchFamily="34" charset="0"/>
                <a:cs typeface="Arial" pitchFamily="34" charset="0"/>
              </a:rPr>
              <a:t>Dextre</a:t>
            </a:r>
            <a:r>
              <a:rPr lang="en-US" sz="1100" dirty="0" smtClean="0">
                <a:latin typeface="Arial Narrow" pitchFamily="34" charset="0"/>
                <a:cs typeface="Arial" pitchFamily="34" charset="0"/>
              </a:rPr>
              <a:t> bot is the first step in a long-term space-based man/</a:t>
            </a:r>
            <a:r>
              <a:rPr lang="en-US" sz="1100" dirty="0" err="1" smtClean="0">
                <a:latin typeface="Arial Narrow" pitchFamily="34" charset="0"/>
                <a:cs typeface="Arial" pitchFamily="34" charset="0"/>
              </a:rPr>
              <a:t>mache</a:t>
            </a:r>
            <a:r>
              <a:rPr lang="en-US" sz="1100" dirty="0" smtClean="0">
                <a:latin typeface="Arial Narrow" pitchFamily="34" charset="0"/>
                <a:cs typeface="Arial" pitchFamily="34" charset="0"/>
              </a:rPr>
              <a:t> partnership. '"The work we're doing now -- the robotics we're doing -- is what we're going to need ……………………..</a:t>
            </a:r>
            <a:endParaRPr lang="en-US" sz="11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4800" y="61076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Big document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1788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(The, 1)</a:t>
            </a:r>
          </a:p>
          <a:p>
            <a:pPr algn="ctr"/>
            <a:r>
              <a:rPr lang="en-US" dirty="0" smtClean="0"/>
              <a:t>(crew, 1)</a:t>
            </a:r>
          </a:p>
          <a:p>
            <a:pPr algn="ctr"/>
            <a:r>
              <a:rPr lang="en-US" dirty="0" smtClean="0"/>
              <a:t>(of, 1)</a:t>
            </a:r>
          </a:p>
          <a:p>
            <a:pPr algn="ctr"/>
            <a:r>
              <a:rPr lang="en-US" dirty="0" smtClean="0"/>
              <a:t>(the, 1)</a:t>
            </a:r>
          </a:p>
          <a:p>
            <a:pPr algn="ctr"/>
            <a:r>
              <a:rPr lang="en-US" dirty="0" smtClean="0"/>
              <a:t>(space, 1)</a:t>
            </a:r>
          </a:p>
          <a:p>
            <a:pPr algn="ctr"/>
            <a:r>
              <a:rPr lang="en-US" dirty="0" smtClean="0"/>
              <a:t>(shuttle, 1)</a:t>
            </a:r>
          </a:p>
          <a:p>
            <a:pPr algn="ctr"/>
            <a:r>
              <a:rPr lang="en-US" dirty="0" smtClean="0"/>
              <a:t>(Endeavor, 1)</a:t>
            </a:r>
          </a:p>
          <a:p>
            <a:pPr algn="ctr"/>
            <a:r>
              <a:rPr lang="en-US" dirty="0" smtClean="0"/>
              <a:t>(recently, 1)</a:t>
            </a:r>
          </a:p>
          <a:p>
            <a:pPr algn="ctr"/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41600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(crew, 1)</a:t>
            </a:r>
          </a:p>
          <a:p>
            <a:pPr algn="ctr"/>
            <a:r>
              <a:rPr lang="en-US" dirty="0" smtClean="0"/>
              <a:t>(crew, 1)</a:t>
            </a:r>
          </a:p>
          <a:p>
            <a:pPr algn="ctr"/>
            <a:r>
              <a:rPr lang="en-US" dirty="0" smtClean="0"/>
              <a:t>(space, 1)</a:t>
            </a:r>
          </a:p>
          <a:p>
            <a:pPr algn="ctr"/>
            <a:r>
              <a:rPr lang="en-US" dirty="0" smtClean="0"/>
              <a:t>(the, 1)</a:t>
            </a:r>
          </a:p>
          <a:p>
            <a:pPr algn="ctr"/>
            <a:r>
              <a:rPr lang="en-US" dirty="0" smtClean="0"/>
              <a:t>(the, 1)</a:t>
            </a:r>
          </a:p>
          <a:p>
            <a:pPr algn="ctr"/>
            <a:r>
              <a:rPr lang="en-US" dirty="0" smtClean="0"/>
              <a:t>(the, 1)</a:t>
            </a:r>
          </a:p>
          <a:p>
            <a:pPr algn="ctr"/>
            <a:r>
              <a:rPr lang="en-US" dirty="0" smtClean="0"/>
              <a:t>(shuttle, 1)</a:t>
            </a:r>
          </a:p>
          <a:p>
            <a:pPr algn="ctr"/>
            <a:r>
              <a:rPr lang="en-US" dirty="0" smtClean="0"/>
              <a:t>(recently, 1)</a:t>
            </a:r>
          </a:p>
          <a:p>
            <a:pPr algn="ctr"/>
            <a:r>
              <a:rPr lang="en-US" dirty="0" smtClean="0"/>
              <a:t>…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412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(crew, 2)</a:t>
            </a:r>
          </a:p>
          <a:p>
            <a:pPr algn="ctr"/>
            <a:r>
              <a:rPr lang="en-US" dirty="0" smtClean="0"/>
              <a:t>(space, 1)</a:t>
            </a:r>
          </a:p>
          <a:p>
            <a:pPr algn="ctr"/>
            <a:r>
              <a:rPr lang="en-US" dirty="0" smtClean="0"/>
              <a:t>(the, 3)</a:t>
            </a:r>
          </a:p>
          <a:p>
            <a:pPr algn="ctr"/>
            <a:r>
              <a:rPr lang="en-US" dirty="0" smtClean="0"/>
              <a:t>(shuttle, 1)</a:t>
            </a:r>
          </a:p>
          <a:p>
            <a:pPr algn="ctr"/>
            <a:r>
              <a:rPr lang="en-US" dirty="0" smtClean="0"/>
              <a:t>(recently, 1)</a:t>
            </a:r>
          </a:p>
          <a:p>
            <a:pPr algn="ctr"/>
            <a:r>
              <a:rPr lang="en-US" dirty="0" smtClean="0"/>
              <a:t>…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8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MAP:</a:t>
            </a:r>
          </a:p>
          <a:p>
            <a:pPr algn="ctr"/>
            <a:r>
              <a:rPr lang="en-US" sz="1400" dirty="0" smtClean="0"/>
              <a:t>Read input and produces a set of key-value pairs</a:t>
            </a:r>
            <a:endParaRPr lang="en-US" b="1" dirty="0"/>
          </a:p>
        </p:txBody>
      </p:sp>
      <p:sp>
        <p:nvSpPr>
          <p:cNvPr id="56" name="Rectangle 55"/>
          <p:cNvSpPr/>
          <p:nvPr/>
        </p:nvSpPr>
        <p:spPr>
          <a:xfrm>
            <a:off x="41600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Group by key:</a:t>
            </a:r>
          </a:p>
          <a:p>
            <a:pPr algn="ctr"/>
            <a:r>
              <a:rPr lang="en-US" sz="1400" dirty="0" smtClean="0"/>
              <a:t>Collect all pairs with same key</a:t>
            </a:r>
            <a:endParaRPr lang="en-US" b="1" dirty="0"/>
          </a:p>
        </p:txBody>
      </p:sp>
      <p:sp>
        <p:nvSpPr>
          <p:cNvPr id="57" name="Rectangle 56"/>
          <p:cNvSpPr/>
          <p:nvPr/>
        </p:nvSpPr>
        <p:spPr>
          <a:xfrm>
            <a:off x="61412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Reduce:</a:t>
            </a:r>
          </a:p>
          <a:p>
            <a:pPr algn="ctr"/>
            <a:r>
              <a:rPr lang="en-US" sz="1400" dirty="0" smtClean="0"/>
              <a:t>Collect all values belonging to the key and output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2362200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12196" y="1411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Provided by the programmer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19800" y="1411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Provided by the programmer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52907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43400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68"/>
          <p:cNvGrpSpPr/>
          <p:nvPr/>
        </p:nvGrpSpPr>
        <p:grpSpPr>
          <a:xfrm>
            <a:off x="8001000" y="3200400"/>
            <a:ext cx="762000" cy="3200400"/>
            <a:chOff x="8001000" y="1752600"/>
            <a:chExt cx="762000" cy="3200400"/>
          </a:xfrm>
        </p:grpSpPr>
        <p:sp>
          <p:nvSpPr>
            <p:cNvPr id="64" name="TextBox 63"/>
            <p:cNvSpPr txBox="1"/>
            <p:nvPr/>
          </p:nvSpPr>
          <p:spPr>
            <a:xfrm rot="16200000">
              <a:off x="7070789" y="2911411"/>
              <a:ext cx="2686954" cy="369332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Sequentially read the data</a:t>
              </a:r>
              <a:endParaRPr lang="en-US" dirty="0"/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8001000" y="1752600"/>
              <a:ext cx="762000" cy="3200400"/>
            </a:xfrm>
            <a:prstGeom prst="downArrow">
              <a:avLst/>
            </a:prstGeom>
            <a:ln cmpd="sng"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 rot="16200000">
              <a:off x="7119681" y="3059689"/>
              <a:ext cx="2542684" cy="369332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Only  </a:t>
              </a:r>
              <a:r>
                <a:rPr lang="en-US" dirty="0" smtClean="0">
                  <a:solidFill>
                    <a:schemeClr val="bg1"/>
                  </a:solidFill>
                </a:rPr>
                <a:t>  sequential    reads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76"/>
          <p:cNvGrpSpPr/>
          <p:nvPr/>
        </p:nvGrpSpPr>
        <p:grpSpPr>
          <a:xfrm>
            <a:off x="2102665" y="4056286"/>
            <a:ext cx="1707335" cy="1104600"/>
            <a:chOff x="179559" y="4370559"/>
            <a:chExt cx="1707335" cy="1104600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179559" y="547357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10494" y="493858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10494" y="4370559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Group 80"/>
          <p:cNvGrpSpPr/>
          <p:nvPr/>
        </p:nvGrpSpPr>
        <p:grpSpPr>
          <a:xfrm>
            <a:off x="4114800" y="4371984"/>
            <a:ext cx="1707335" cy="782628"/>
            <a:chOff x="179559" y="4627743"/>
            <a:chExt cx="1707335" cy="782628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179559" y="540878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10494" y="462774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" name="Group 84"/>
          <p:cNvGrpSpPr/>
          <p:nvPr/>
        </p:nvGrpSpPr>
        <p:grpSpPr>
          <a:xfrm>
            <a:off x="152400" y="4021245"/>
            <a:ext cx="1707335" cy="1104600"/>
            <a:chOff x="179559" y="4370559"/>
            <a:chExt cx="1707335" cy="11046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179559" y="547357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10494" y="491628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10494" y="4370559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" name="Group 97"/>
          <p:cNvGrpSpPr/>
          <p:nvPr/>
        </p:nvGrpSpPr>
        <p:grpSpPr>
          <a:xfrm>
            <a:off x="3810000" y="3886200"/>
            <a:ext cx="228600" cy="1600200"/>
            <a:chOff x="3810000" y="4114800"/>
            <a:chExt cx="228600" cy="1600200"/>
          </a:xfrm>
        </p:grpSpPr>
        <p:cxnSp>
          <p:nvCxnSpPr>
            <p:cNvPr id="90" name="Straight Connector 89"/>
            <p:cNvCxnSpPr/>
            <p:nvPr/>
          </p:nvCxnSpPr>
          <p:spPr>
            <a:xfrm rot="16200000" flipH="1">
              <a:off x="3619500" y="4381500"/>
              <a:ext cx="685800" cy="1524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3505200" y="5181600"/>
              <a:ext cx="914400" cy="1524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3657600" y="4953000"/>
              <a:ext cx="533400" cy="2286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3733800" y="4495800"/>
              <a:ext cx="381000" cy="2286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6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5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Hadoop Word Count </a:t>
            </a:r>
            <a:r>
              <a:rPr lang="en-US" dirty="0" err="1" smtClean="0"/>
              <a:t>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2"/>
            <a:ext cx="8622576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public class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WordCountMapper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extends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implements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Mapper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private final static Text word = new Text();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private final static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count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(1);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public void map(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key, Writable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throws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/* Get line from file */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String line =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values.toString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/* Split into tokens */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StringTokenizer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StringTokenizer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line.toLowerCase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				" \t.!?:()[],'&amp;-;|0123456789");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while(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itr.hasMoreTokens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word.set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itr.nextToken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/* Emit &lt;token,1&gt; as key + value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(word, count);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602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986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26204</TotalTime>
  <Words>3238</Words>
  <Application>Microsoft Office PowerPoint</Application>
  <PresentationFormat>On-screen Show (4:3)</PresentationFormat>
  <Paragraphs>1073</Paragraphs>
  <Slides>53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6" baseType="lpstr">
      <vt:lpstr>Arial</vt:lpstr>
      <vt:lpstr>Arial Narrow</vt:lpstr>
      <vt:lpstr>Arial Unicode MS</vt:lpstr>
      <vt:lpstr>Calibri</vt:lpstr>
      <vt:lpstr>Cambria Math</vt:lpstr>
      <vt:lpstr>Comic Sans MS</vt:lpstr>
      <vt:lpstr>Corbel</vt:lpstr>
      <vt:lpstr>Courier New</vt:lpstr>
      <vt:lpstr>Courier New Bold</vt:lpstr>
      <vt:lpstr>Symbol</vt:lpstr>
      <vt:lpstr>Wingdings</vt:lpstr>
      <vt:lpstr>Wingdings 2</vt:lpstr>
      <vt:lpstr>Module</vt:lpstr>
      <vt:lpstr>Map-Reduce and  the New Software Stack</vt:lpstr>
      <vt:lpstr>Programming Model: MapReduce</vt:lpstr>
      <vt:lpstr>Task: Word Count</vt:lpstr>
      <vt:lpstr>MapReduce: Overview</vt:lpstr>
      <vt:lpstr>MapReduce: The Map Step</vt:lpstr>
      <vt:lpstr>MapReduce: The Reduce Step</vt:lpstr>
      <vt:lpstr>More Specifically</vt:lpstr>
      <vt:lpstr>MapReduce: Word Counting</vt:lpstr>
      <vt:lpstr>Hadoop Word Count Mapper</vt:lpstr>
      <vt:lpstr>Hadoop Word Count Reducer</vt:lpstr>
      <vt:lpstr>Word Count Using MapReduce</vt:lpstr>
      <vt:lpstr>Map-Reduce: Environment</vt:lpstr>
      <vt:lpstr>Map-Reduce: A diagram</vt:lpstr>
      <vt:lpstr>Map-Reduce: In Parallel</vt:lpstr>
      <vt:lpstr>Map-Reduce</vt:lpstr>
      <vt:lpstr>Data Flow</vt:lpstr>
      <vt:lpstr>Coordination: Master</vt:lpstr>
      <vt:lpstr>Overview</vt:lpstr>
      <vt:lpstr>Dealing with Failures</vt:lpstr>
      <vt:lpstr>How many Map and Reduce jobs?</vt:lpstr>
      <vt:lpstr>Task Granularity &amp; Pipelining</vt:lpstr>
      <vt:lpstr>Refinements: Backup Tasks</vt:lpstr>
      <vt:lpstr>Refinement: Combiners</vt:lpstr>
      <vt:lpstr>Refinement: Combiners</vt:lpstr>
      <vt:lpstr>Refinement: Partition Function</vt:lpstr>
      <vt:lpstr>Problems Suited for  Map-Reduce</vt:lpstr>
      <vt:lpstr>Examples</vt:lpstr>
      <vt:lpstr>PowerPoint Presentation</vt:lpstr>
      <vt:lpstr>Matrix-Vector multiplication</vt:lpstr>
      <vt:lpstr>Matrix-vector multiplication</vt:lpstr>
      <vt:lpstr>Matrix-vector multiplication</vt:lpstr>
      <vt:lpstr>Example: Sparse Matrices with Map/Reduce</vt:lpstr>
      <vt:lpstr>Computing Sparse Matrix Product</vt:lpstr>
      <vt:lpstr>Phase 1 Map of Matrix Multiply</vt:lpstr>
      <vt:lpstr>Phase 1 “Reduce” of Matrix Multiply</vt:lpstr>
      <vt:lpstr>Phase 2 Map of Matrix Multiply</vt:lpstr>
      <vt:lpstr>Phase 2 Reduce of Matrix Multiply</vt:lpstr>
      <vt:lpstr>Matrix Multiply Phase 1 Mapper</vt:lpstr>
      <vt:lpstr>Matrix Multiply Phase 1 Reducer</vt:lpstr>
      <vt:lpstr>MM Phase 1 Reducer (cont.)</vt:lpstr>
      <vt:lpstr>Matrix Multiply Phase 2 Mapper</vt:lpstr>
      <vt:lpstr>Matrix Multiply Phase 2 Reducer</vt:lpstr>
      <vt:lpstr>Example: Host size</vt:lpstr>
      <vt:lpstr>More on Matrix – Matrix Multiplication</vt:lpstr>
      <vt:lpstr>Example: Language Model</vt:lpstr>
      <vt:lpstr>Example: Join By Map-Reduce</vt:lpstr>
      <vt:lpstr>Map-Reduce Join</vt:lpstr>
      <vt:lpstr> Pointers and Further Reading</vt:lpstr>
      <vt:lpstr>Implementations</vt:lpstr>
      <vt:lpstr>Cloud Computing</vt:lpstr>
      <vt:lpstr>Reading</vt:lpstr>
      <vt:lpstr>Resources</vt:lpstr>
      <vt:lpstr>Resources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Eduard</cp:lastModifiedBy>
  <cp:revision>1318</cp:revision>
  <cp:lastPrinted>2011-10-20T04:01:43Z</cp:lastPrinted>
  <dcterms:created xsi:type="dcterms:W3CDTF">2009-06-12T17:14:38Z</dcterms:created>
  <dcterms:modified xsi:type="dcterms:W3CDTF">2018-09-17T20:10:43Z</dcterms:modified>
</cp:coreProperties>
</file>