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8" r:id="rId2"/>
  </p:sldMasterIdLst>
  <p:notesMasterIdLst>
    <p:notesMasterId r:id="rId47"/>
  </p:notesMasterIdLst>
  <p:handoutMasterIdLst>
    <p:handoutMasterId r:id="rId48"/>
  </p:handoutMasterIdLst>
  <p:sldIdLst>
    <p:sldId id="352" r:id="rId3"/>
    <p:sldId id="302" r:id="rId4"/>
    <p:sldId id="349" r:id="rId5"/>
    <p:sldId id="350" r:id="rId6"/>
    <p:sldId id="351" r:id="rId7"/>
    <p:sldId id="303" r:id="rId8"/>
    <p:sldId id="344" r:id="rId9"/>
    <p:sldId id="304" r:id="rId10"/>
    <p:sldId id="305" r:id="rId11"/>
    <p:sldId id="338" r:id="rId12"/>
    <p:sldId id="306" r:id="rId13"/>
    <p:sldId id="307" r:id="rId14"/>
    <p:sldId id="341" r:id="rId15"/>
    <p:sldId id="308" r:id="rId16"/>
    <p:sldId id="309" r:id="rId17"/>
    <p:sldId id="310" r:id="rId18"/>
    <p:sldId id="311" r:id="rId19"/>
    <p:sldId id="312" r:id="rId20"/>
    <p:sldId id="347" r:id="rId21"/>
    <p:sldId id="313" r:id="rId22"/>
    <p:sldId id="314" r:id="rId23"/>
    <p:sldId id="315" r:id="rId24"/>
    <p:sldId id="339" r:id="rId25"/>
    <p:sldId id="340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342" r:id="rId45"/>
    <p:sldId id="348" r:id="rId4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0066"/>
    <a:srgbClr val="0000FF"/>
    <a:srgbClr val="008000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111" autoAdjust="0"/>
  </p:normalViewPr>
  <p:slideViewPr>
    <p:cSldViewPr>
      <p:cViewPr varScale="1">
        <p:scale>
          <a:sx n="106" d="100"/>
          <a:sy n="106" d="100"/>
        </p:scale>
        <p:origin x="17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8104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0483" indent="-273263" defTabSz="888104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3051" indent="-218610" defTabSz="888104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0271" indent="-218610" defTabSz="888104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67492" indent="-218610" defTabSz="888104"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4712" indent="-218610" defTabSz="88810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41932" indent="-218610" defTabSz="88810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9153" indent="-218610" defTabSz="88810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16373" indent="-218610" defTabSz="888104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120AAB0-0531-4BC3-B2A3-EA012053DCD9}" type="slidenum">
              <a:rPr lang="en-US" altLang="en-US" sz="1100">
                <a:solidFill>
                  <a:srgbClr val="000000"/>
                </a:solidFill>
              </a:rPr>
              <a:pPr/>
              <a:t>1</a:t>
            </a:fld>
            <a:endParaRPr lang="en-US" altLang="en-US" sz="1100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98500"/>
            <a:ext cx="4649787" cy="34861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47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</a:t>
            </a:r>
            <a:r>
              <a:rPr lang="en-US" baseline="0" dirty="0"/>
              <a:t> many of you are dual-degree with Wharton?  How many have taken courses on economic or financial forecasting?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5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a typeface="ＭＳ Ｐゴシック" pitchFamily="34" charset="-128"/>
              </a:rPr>
              <a:t>d/100</a:t>
            </a:r>
            <a:r>
              <a:rPr lang="en-US" baseline="0" dirty="0" smtClean="0">
                <a:ea typeface="ＭＳ Ｐゴシック" pitchFamily="34" charset="-128"/>
              </a:rPr>
              <a:t> appear </a:t>
            </a:r>
            <a:r>
              <a:rPr lang="en-US" baseline="0" dirty="0" err="1" smtClean="0">
                <a:ea typeface="ＭＳ Ｐゴシック" pitchFamily="34" charset="-128"/>
              </a:rPr>
              <a:t>twitece</a:t>
            </a:r>
            <a:r>
              <a:rPr lang="en-US" dirty="0" smtClean="0">
                <a:ea typeface="ＭＳ Ｐゴシック" pitchFamily="34" charset="-128"/>
              </a:rPr>
              <a:t>:</a:t>
            </a:r>
            <a:r>
              <a:rPr lang="en-US" baseline="0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1</a:t>
            </a:r>
            <a:r>
              <a:rPr lang="en-US" baseline="30000" dirty="0" smtClean="0">
                <a:ea typeface="ＭＳ Ｐゴシック" pitchFamily="34" charset="-128"/>
              </a:rPr>
              <a:t>st</a:t>
            </a:r>
            <a:r>
              <a:rPr lang="en-US" dirty="0" smtClean="0">
                <a:ea typeface="ＭＳ Ｐゴシック" pitchFamily="34" charset="-128"/>
              </a:rPr>
              <a:t> query gets sampled with prob. </a:t>
            </a:r>
            <a:r>
              <a:rPr lang="en-US" i="1" dirty="0" smtClean="0">
                <a:ea typeface="ＭＳ Ｐゴシック" pitchFamily="34" charset="-128"/>
              </a:rPr>
              <a:t>1/10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baseline="0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2</a:t>
            </a:r>
            <a:r>
              <a:rPr lang="en-US" baseline="30000" dirty="0" smtClean="0">
                <a:ea typeface="ＭＳ Ｐゴシック" pitchFamily="34" charset="-128"/>
              </a:rPr>
              <a:t>nd</a:t>
            </a:r>
            <a:r>
              <a:rPr lang="en-US" dirty="0" smtClean="0">
                <a:ea typeface="ＭＳ Ｐゴシック" pitchFamily="34" charset="-128"/>
              </a:rPr>
              <a:t> also with </a:t>
            </a:r>
            <a:r>
              <a:rPr lang="en-US" i="1" dirty="0" smtClean="0">
                <a:ea typeface="ＭＳ Ｐゴシック" pitchFamily="34" charset="-128"/>
              </a:rPr>
              <a:t>1/10</a:t>
            </a:r>
            <a:r>
              <a:rPr lang="en-US" dirty="0" smtClean="0">
                <a:ea typeface="ＭＳ Ｐゴシック" pitchFamily="34" charset="-128"/>
              </a:rPr>
              <a:t>, there are d such queries:  </a:t>
            </a:r>
            <a:r>
              <a:rPr lang="en-US" i="1" dirty="0" smtClean="0">
                <a:ea typeface="ＭＳ Ｐゴシック" pitchFamily="34" charset="-128"/>
              </a:rPr>
              <a:t>d/100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>
                <a:ea typeface="ＭＳ Ｐゴシック" pitchFamily="34" charset="-128"/>
              </a:rPr>
              <a:t>18d/100</a:t>
            </a:r>
            <a:r>
              <a:rPr lang="en-US" i="0" baseline="0" dirty="0" smtClean="0">
                <a:ea typeface="ＭＳ Ｐゴシック" pitchFamily="34" charset="-128"/>
              </a:rPr>
              <a:t> appear once. 1/10 for first to get selection and 9/10 for the second to not get selected. And the other way around so 18d/100</a:t>
            </a:r>
            <a:endParaRPr lang="en-US" i="0" dirty="0" smtClean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0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/>
              <a:t>remember -- this is a </a:t>
            </a:r>
            <a:r>
              <a:rPr lang="en-US" sz="1300" dirty="0" err="1"/>
              <a:t>strawman</a:t>
            </a:r>
            <a:r>
              <a:rPr lang="en-US" sz="1300" dirty="0"/>
              <a:t> algorithm that doesn't really work, </a:t>
            </a:r>
            <a:r>
              <a:rPr lang="en-US" sz="1300" dirty="0" smtClean="0"/>
              <a:t>so</a:t>
            </a:r>
            <a:r>
              <a:rPr lang="en-US" sz="1300" baseline="0" dirty="0" smtClean="0"/>
              <a:t> </a:t>
            </a:r>
            <a:r>
              <a:rPr lang="en-US" sz="1300" dirty="0" smtClean="0"/>
              <a:t>I </a:t>
            </a:r>
            <a:r>
              <a:rPr lang="en-US" sz="1300" dirty="0"/>
              <a:t>never spent much time worrying about it, and you shouldn't either.</a:t>
            </a:r>
            <a:br>
              <a:rPr lang="en-US" sz="1300" dirty="0"/>
            </a:br>
            <a:r>
              <a:rPr lang="en-US" sz="1300" dirty="0"/>
              <a:t>However, you don't have to worry about where the buckets begin or </a:t>
            </a:r>
            <a:r>
              <a:rPr lang="en-US" sz="1300" dirty="0" smtClean="0"/>
              <a:t>end</a:t>
            </a:r>
            <a:r>
              <a:rPr lang="en-US" sz="1300" baseline="0" dirty="0" smtClean="0"/>
              <a:t> </a:t>
            </a:r>
            <a:r>
              <a:rPr lang="en-US" sz="1300" dirty="0" smtClean="0"/>
              <a:t>in </a:t>
            </a:r>
            <a:r>
              <a:rPr lang="en-US" sz="1300" dirty="0"/>
              <a:t>this algorithm, since that is determined completely from the count</a:t>
            </a:r>
            <a:br>
              <a:rPr lang="en-US" sz="1300" dirty="0"/>
            </a:br>
            <a:r>
              <a:rPr lang="en-US" sz="1300" dirty="0"/>
              <a:t>of bits received so far.  The rule for updating is as follows.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1. when a bit comes in, create a bucket of length 1 with the </a:t>
            </a:r>
            <a:r>
              <a:rPr lang="en-US" sz="1300" dirty="0" smtClean="0"/>
              <a:t>proper</a:t>
            </a:r>
            <a:r>
              <a:rPr lang="en-US" sz="1300" baseline="0" dirty="0" smtClean="0"/>
              <a:t> </a:t>
            </a:r>
            <a:r>
              <a:rPr lang="en-US" sz="1300" dirty="0" smtClean="0"/>
              <a:t>count </a:t>
            </a:r>
            <a:r>
              <a:rPr lang="en-US" sz="1300" dirty="0"/>
              <a:t>(0 or 1).</a:t>
            </a:r>
            <a:br>
              <a:rPr lang="en-US" sz="1300" dirty="0"/>
            </a:br>
            <a:r>
              <a:rPr lang="en-US" sz="1300" dirty="0"/>
              <a:t>2. If any level has 3 buckets:</a:t>
            </a:r>
            <a:br>
              <a:rPr lang="en-US" sz="1300" dirty="0"/>
            </a:br>
            <a:r>
              <a:rPr lang="en-US" sz="1300" dirty="0"/>
              <a:t>  a) add the rightmost two and create a bucket at the next higher</a:t>
            </a:r>
            <a:br>
              <a:rPr lang="en-US" sz="1300" dirty="0"/>
            </a:br>
            <a:r>
              <a:rPr lang="en-US" sz="1300" dirty="0"/>
              <a:t>level (twice the length) with that sum.</a:t>
            </a:r>
            <a:br>
              <a:rPr lang="en-US" sz="1300" dirty="0"/>
            </a:br>
            <a:r>
              <a:rPr lang="en-US" sz="1300" dirty="0"/>
              <a:t>  b) delete the leftmost two buckets, keeping only the rightmost of the three..</a:t>
            </a:r>
            <a:br>
              <a:rPr lang="en-US" sz="1300" dirty="0"/>
            </a:br>
            <a:r>
              <a:rPr lang="en-US" sz="1300" dirty="0"/>
              <a:t>3. Repeat (2) recursively for progressively higher levels.</a:t>
            </a:r>
            <a:br>
              <a:rPr lang="en-US" sz="1300" dirty="0"/>
            </a:br>
            <a:r>
              <a:rPr lang="en-US" sz="1300" dirty="0"/>
              <a:t/>
            </a:r>
            <a:br>
              <a:rPr lang="en-US" sz="1300" dirty="0"/>
            </a:br>
            <a:r>
              <a:rPr lang="en-US" sz="1300" dirty="0"/>
              <a:t>I hope this helps.  I would really invite students to figure it out </a:t>
            </a:r>
            <a:r>
              <a:rPr lang="en-US" sz="1300" dirty="0" smtClean="0"/>
              <a:t>if</a:t>
            </a:r>
            <a:r>
              <a:rPr lang="en-US" sz="1300" baseline="0" dirty="0" smtClean="0"/>
              <a:t> </a:t>
            </a:r>
            <a:r>
              <a:rPr lang="en-US" sz="1300" dirty="0" smtClean="0"/>
              <a:t>they </a:t>
            </a:r>
            <a:r>
              <a:rPr lang="en-US" sz="1300" dirty="0"/>
              <a:t>care (they won't).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1F57D-0EF3-4713-8906-EEC17DB47EC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7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9C94-99A1-4EF1-A28A-82C66E16DC66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76877-0086-4252-BAA3-41BBFFDC478A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21C9-1670-4F5E-85B9-C13A90C04669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DB047659-430F-4EB4-A323-EBC445ADA093}" type="datetime1">
              <a:rPr lang="en-US" smtClean="0"/>
              <a:t>12/3/2018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E2D0B5-2AD1-4914-A2B7-6C75C7341326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3564" y="1380072"/>
            <a:ext cx="5373704" cy="2616199"/>
          </a:xfrm>
        </p:spPr>
        <p:txBody>
          <a:bodyPr anchor="b">
            <a:normAutofit/>
          </a:bodyPr>
          <a:lstStyle>
            <a:lvl1pPr algn="r">
              <a:defRPr sz="3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4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285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1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7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8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14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0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buClr>
                <a:srgbClr val="3085ED"/>
              </a:buClr>
            </a:pPr>
            <a:fld id="{B61BEF0D-F0BB-DE4B-95CE-6DB70DBA9567}" type="datetimeFigureOut">
              <a:rPr lang="en-US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814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6" y="191686"/>
            <a:ext cx="7514035" cy="13077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3236" y="1749291"/>
            <a:ext cx="7514035" cy="4515205"/>
          </a:xfrm>
        </p:spPr>
        <p:txBody>
          <a:bodyPr anchor="ctr">
            <a:normAutofit/>
          </a:bodyPr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9492" y="6354679"/>
            <a:ext cx="857250" cy="365125"/>
          </a:xfrm>
        </p:spPr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6" y="6338534"/>
            <a:ext cx="413375" cy="365125"/>
          </a:xfrm>
        </p:spPr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8481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1" y="2666999"/>
            <a:ext cx="6698060" cy="2110382"/>
          </a:xfrm>
        </p:spPr>
        <p:txBody>
          <a:bodyPr anchor="b"/>
          <a:lstStyle>
            <a:lvl1pPr algn="r">
              <a:defRPr sz="25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11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25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6234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6" y="168968"/>
            <a:ext cx="7514035" cy="113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8" y="1505069"/>
            <a:ext cx="3671291" cy="467991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1505069"/>
            <a:ext cx="3671292" cy="467991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99492" y="6303562"/>
            <a:ext cx="857250" cy="365125"/>
          </a:xfrm>
        </p:spPr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29213" y="6303562"/>
            <a:ext cx="5313133" cy="365125"/>
          </a:xfrm>
        </p:spPr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3896" y="6303562"/>
            <a:ext cx="413375" cy="365125"/>
          </a:xfrm>
        </p:spPr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5319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869795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1" y="1546599"/>
            <a:ext cx="3671292" cy="4528586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7" y="878262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285739" indent="0">
              <a:buNone/>
              <a:defRPr sz="1250" b="1"/>
            </a:lvl2pPr>
            <a:lvl3pPr marL="571477" indent="0">
              <a:buNone/>
              <a:defRPr sz="1125" b="1"/>
            </a:lvl3pPr>
            <a:lvl4pPr marL="857216" indent="0">
              <a:buNone/>
              <a:defRPr sz="1000" b="1"/>
            </a:lvl4pPr>
            <a:lvl5pPr marL="1142954" indent="0">
              <a:buNone/>
              <a:defRPr sz="1000" b="1"/>
            </a:lvl5pPr>
            <a:lvl6pPr marL="1428693" indent="0">
              <a:buNone/>
              <a:defRPr sz="1000" b="1"/>
            </a:lvl6pPr>
            <a:lvl7pPr marL="1714431" indent="0">
              <a:buNone/>
              <a:defRPr sz="1000" b="1"/>
            </a:lvl7pPr>
            <a:lvl8pPr marL="2000170" indent="0">
              <a:buNone/>
              <a:defRPr sz="1000" b="1"/>
            </a:lvl8pPr>
            <a:lvl9pPr marL="2285909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3" y="1546599"/>
            <a:ext cx="3671292" cy="4528586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42145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5825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C7BED-ACAA-4C66-9080-80D2C145CE57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  <a:defRPr/>
            </a:pPr>
            <a:endParaRPr lang="en-US">
              <a:solidFill>
                <a:srgbClr val="0B418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  <a:defRPr/>
            </a:pPr>
            <a:endParaRPr lang="en-US">
              <a:solidFill>
                <a:srgbClr val="0B418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  <a:defRPr/>
            </a:pPr>
            <a:fld id="{B9495505-AA8D-4EA2-BB21-59D01CA86624}" type="slidenum">
              <a:rPr lang="en-US" smtClean="0">
                <a:solidFill>
                  <a:srgbClr val="0B4183"/>
                </a:solidFill>
              </a:rPr>
              <a:pPr>
                <a:buClr>
                  <a:srgbClr val="3085ED"/>
                </a:buClr>
                <a:defRPr/>
              </a:pPr>
              <a:t>‹#›</a:t>
            </a:fld>
            <a:endParaRPr lang="en-US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97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7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8" y="685803"/>
            <a:ext cx="4680743" cy="5469671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875"/>
            </a:lvl6pPr>
            <a:lvl7pPr>
              <a:defRPr sz="875"/>
            </a:lvl7pPr>
            <a:lvl8pPr>
              <a:defRPr sz="875"/>
            </a:lvl8pPr>
            <a:lvl9pPr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7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891948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6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4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285739" indent="0">
              <a:buNone/>
              <a:defRPr sz="1000"/>
            </a:lvl2pPr>
            <a:lvl3pPr marL="571477" indent="0">
              <a:buNone/>
              <a:defRPr sz="1000"/>
            </a:lvl3pPr>
            <a:lvl4pPr marL="857216" indent="0">
              <a:buNone/>
              <a:defRPr sz="1000"/>
            </a:lvl4pPr>
            <a:lvl5pPr marL="1142954" indent="0">
              <a:buNone/>
              <a:defRPr sz="1000"/>
            </a:lvl5pPr>
            <a:lvl6pPr marL="1428693" indent="0">
              <a:buNone/>
              <a:defRPr sz="1000"/>
            </a:lvl6pPr>
            <a:lvl7pPr marL="1714431" indent="0">
              <a:buNone/>
              <a:defRPr sz="1000"/>
            </a:lvl7pPr>
            <a:lvl8pPr marL="2000170" indent="0">
              <a:buNone/>
              <a:defRPr sz="1000"/>
            </a:lvl8pPr>
            <a:lvl9pPr marL="2285909" indent="0">
              <a:buNone/>
              <a:defRPr sz="1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6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676280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7" y="4732865"/>
            <a:ext cx="7514033" cy="566738"/>
          </a:xfrm>
        </p:spPr>
        <p:txBody>
          <a:bodyPr anchor="b">
            <a:no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285739" indent="0">
              <a:buNone/>
              <a:defRPr sz="1000"/>
            </a:lvl2pPr>
            <a:lvl3pPr marL="571477" indent="0">
              <a:buNone/>
              <a:defRPr sz="1000"/>
            </a:lvl3pPr>
            <a:lvl4pPr marL="857216" indent="0">
              <a:buNone/>
              <a:defRPr sz="1000"/>
            </a:lvl4pPr>
            <a:lvl5pPr marL="1142954" indent="0">
              <a:buNone/>
              <a:defRPr sz="1000"/>
            </a:lvl5pPr>
            <a:lvl6pPr marL="1428693" indent="0">
              <a:buNone/>
              <a:defRPr sz="1000"/>
            </a:lvl6pPr>
            <a:lvl7pPr marL="1714431" indent="0">
              <a:buNone/>
              <a:defRPr sz="1000"/>
            </a:lvl7pPr>
            <a:lvl8pPr marL="2000170" indent="0">
              <a:buNone/>
              <a:defRPr sz="1000"/>
            </a:lvl8pPr>
            <a:lvl9pPr marL="2285909" indent="0">
              <a:buNone/>
              <a:defRPr sz="1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7" y="5299604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285739" indent="0">
              <a:buNone/>
              <a:defRPr sz="750"/>
            </a:lvl2pPr>
            <a:lvl3pPr marL="571477" indent="0">
              <a:buNone/>
              <a:defRPr sz="625"/>
            </a:lvl3pPr>
            <a:lvl4pPr marL="857216" indent="0">
              <a:buNone/>
              <a:defRPr sz="562"/>
            </a:lvl4pPr>
            <a:lvl5pPr marL="1142954" indent="0">
              <a:buNone/>
              <a:defRPr sz="562"/>
            </a:lvl5pPr>
            <a:lvl6pPr marL="1428693" indent="0">
              <a:buNone/>
              <a:defRPr sz="562"/>
            </a:lvl6pPr>
            <a:lvl7pPr marL="1714431" indent="0">
              <a:buNone/>
              <a:defRPr sz="562"/>
            </a:lvl7pPr>
            <a:lvl8pPr marL="2000170" indent="0">
              <a:buNone/>
              <a:defRPr sz="562"/>
            </a:lvl8pPr>
            <a:lvl9pPr marL="2285909" indent="0">
              <a:buNone/>
              <a:defRPr sz="5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2197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8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7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46069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r>
              <a:rPr lang="en-US" sz="5000" dirty="0">
                <a:solidFill>
                  <a:srgbClr val="0B4183"/>
                </a:solidFill>
                <a:effectLst/>
                <a:latin typeface="Tahoma" pitchFamily="34" charset="0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base"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r>
              <a:rPr lang="en-US" sz="5000" dirty="0">
                <a:solidFill>
                  <a:srgbClr val="0B4183"/>
                </a:solidFill>
                <a:effectLst/>
                <a:latin typeface="Tahoma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62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6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12" y="3428999"/>
            <a:ext cx="639961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00"/>
            </a:lvl1pPr>
            <a:lvl2pPr marL="285739" indent="0">
              <a:buFontTx/>
              <a:buNone/>
              <a:defRPr/>
            </a:lvl2pPr>
            <a:lvl3pPr marL="571477" indent="0">
              <a:buFontTx/>
              <a:buNone/>
              <a:defRPr/>
            </a:lvl3pPr>
            <a:lvl4pPr marL="857216" indent="0">
              <a:buFontTx/>
              <a:buNone/>
              <a:defRPr/>
            </a:lvl4pPr>
            <a:lvl5pPr marL="11429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7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94906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7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65631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fontAlgn="base"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r>
              <a:rPr lang="en-US" sz="5000" dirty="0">
                <a:solidFill>
                  <a:srgbClr val="0B4183"/>
                </a:solidFill>
                <a:effectLst/>
                <a:latin typeface="Tahoma" pitchFamily="34" charset="0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base"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r>
              <a:rPr lang="en-US" sz="5000" dirty="0">
                <a:solidFill>
                  <a:srgbClr val="0B4183"/>
                </a:solidFill>
                <a:effectLst/>
                <a:latin typeface="Tahoma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62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6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8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7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40050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4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4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7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7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28573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47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16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2954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693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431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17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5909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5562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151399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93D7-FCCC-410D-96FE-19E674DCD752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5" y="685800"/>
            <a:ext cx="1327777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7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B61BEF0D-F0BB-DE4B-95CE-6DB70DBA9567}" type="datetimeFigureOut">
              <a:rPr lang="en-US" dirty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736052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515" y="1990726"/>
            <a:ext cx="7793037" cy="990600"/>
          </a:xfrm>
        </p:spPr>
        <p:txBody>
          <a:bodyPr/>
          <a:lstStyle>
            <a:lvl1pPr>
              <a:defRPr sz="333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>
                <a:buClr>
                  <a:srgbClr val="3085ED"/>
                </a:buClr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3085ED"/>
              </a:buClr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>
              <a:solidFill>
                <a:srgbClr val="0B4183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63663" y="3944938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flipV="1">
            <a:off x="201613" y="3011488"/>
            <a:ext cx="8693150" cy="555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endParaRPr lang="en-US" sz="1667">
              <a:solidFill>
                <a:srgbClr val="0B4183"/>
              </a:solidFill>
              <a:latin typeface="Tahoma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1" y="6605589"/>
            <a:ext cx="2829261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defTabSz="7619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750">
                <a:solidFill>
                  <a:srgbClr val="0B4183"/>
                </a:solidFill>
                <a:latin typeface="Tahoma" pitchFamily="34" charset="0"/>
              </a:rPr>
              <a:t>© 2013 A. Haeberlen, Z. Ives</a:t>
            </a:r>
            <a:endParaRPr lang="en-GB" sz="750">
              <a:solidFill>
                <a:srgbClr val="0B4183"/>
              </a:solidFill>
              <a:latin typeface="Tahoma" pitchFamily="34" charset="0"/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01601" y="1"/>
            <a:ext cx="1515326" cy="6858001"/>
            <a:chOff x="1320800" y="0"/>
            <a:chExt cx="2436813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7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8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9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20" name="Picture 19" descr="Penn shield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92203" y="157609"/>
            <a:ext cx="659107" cy="92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171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1" y="1600200"/>
            <a:ext cx="40132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buClr>
                <a:srgbClr val="3085ED"/>
              </a:buClr>
              <a:defRPr/>
            </a:pPr>
            <a:endParaRPr lang="en-US">
              <a:solidFill>
                <a:srgbClr val="0B4183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3085ED"/>
              </a:buClr>
              <a:defRPr/>
            </a:pPr>
            <a:endParaRPr lang="en-US">
              <a:solidFill>
                <a:srgbClr val="0B4183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buClr>
                <a:srgbClr val="3085ED"/>
              </a:buClr>
              <a:defRPr/>
            </a:pPr>
            <a:fld id="{C8D38D02-C476-964E-81C9-8DB7D5950834}" type="slidenum">
              <a:rPr lang="en-US">
                <a:solidFill>
                  <a:srgbClr val="0B4183"/>
                </a:solidFill>
              </a:rPr>
              <a:pPr>
                <a:buClr>
                  <a:srgbClr val="3085ED"/>
                </a:buClr>
                <a:defRPr/>
              </a:pPr>
              <a:t>‹#›</a:t>
            </a:fld>
            <a:endParaRPr lang="en-US">
              <a:solidFill>
                <a:srgbClr val="0B41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84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BCC3-5B7D-40B2-85F3-907BC8C93C8A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B6ED-D621-43CA-BAD8-0A4D9900C5CB}" type="datetime1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9B97-C26F-4565-8ED2-ED0779B9F116}" type="datetime1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4802-CC52-44A3-A3CB-517ECD60D4C8}" type="datetime1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8ADD-7F0B-457E-8F54-C1E44EB66CE5}" type="datetime1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59BAF7D-8C66-431F-898D-0C4E41C64E38}" type="datetime1">
              <a:rPr lang="en-US" smtClean="0"/>
              <a:t>12/3/2018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23000A7D-8B00-4DF1-AB98-778194024BA3}" type="datetime1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938" y="157609"/>
            <a:ext cx="8176332" cy="71218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938" y="1083899"/>
            <a:ext cx="8176332" cy="5170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1" y="6310317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fld id="{B61BEF0D-F0BB-DE4B-95CE-6DB70DBA9567}" type="datetimeFigureOut">
              <a:rPr lang="en-US" smtClean="0">
                <a:solidFill>
                  <a:srgbClr val="0B4183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3085ED"/>
                </a:buClr>
                <a:buSzPct val="55000"/>
                <a:buFont typeface="Wingdings" pitchFamily="2" charset="2"/>
                <a:buNone/>
              </a:pPr>
              <a:t>12/3/2018</a:t>
            </a:fld>
            <a:endParaRPr lang="en-US" dirty="0">
              <a:solidFill>
                <a:srgbClr val="0B418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0939" y="6310317"/>
            <a:ext cx="67914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r>
              <a:rPr lang="de-DE">
                <a:solidFill>
                  <a:srgbClr val="0B4183"/>
                </a:solidFill>
              </a:rPr>
              <a:t>University of Pennsylvania</a:t>
            </a:r>
            <a:endParaRPr lang="en-GB" dirty="0">
              <a:solidFill>
                <a:srgbClr val="0B418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5" y="6310317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085ED"/>
              </a:buClr>
              <a:buSzPct val="55000"/>
              <a:buFont typeface="Wingdings" pitchFamily="2" charset="2"/>
              <a:buNone/>
            </a:pPr>
            <a:fld id="{05072F42-4DFA-4725-86F9-7594E4AB4EB5}" type="slidenum">
              <a:rPr lang="en-GB" smtClean="0">
                <a:solidFill>
                  <a:srgbClr val="0B4183"/>
                </a:solidFill>
              </a:rPr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3085ED"/>
                </a:buClr>
                <a:buSzPct val="55000"/>
                <a:buFont typeface="Wingdings" pitchFamily="2" charset="2"/>
                <a:buNone/>
              </a:pPr>
              <a:t>‹#›</a:t>
            </a:fld>
            <a:endParaRPr lang="en-GB">
              <a:solidFill>
                <a:srgbClr val="0B4183"/>
              </a:solidFill>
            </a:endParaRPr>
          </a:p>
        </p:txBody>
      </p:sp>
      <p:sp>
        <p:nvSpPr>
          <p:cNvPr id="15" name="Rectangle 32"/>
          <p:cNvSpPr>
            <a:spLocks noChangeArrowheads="1"/>
          </p:cNvSpPr>
          <p:nvPr userDrawn="1"/>
        </p:nvSpPr>
        <p:spPr bwMode="auto">
          <a:xfrm>
            <a:off x="4384007" y="6366671"/>
            <a:ext cx="2764716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7619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750" dirty="0">
                <a:solidFill>
                  <a:srgbClr val="0B4183"/>
                </a:solidFill>
                <a:latin typeface="Tahoma" pitchFamily="34" charset="0"/>
              </a:rPr>
              <a:t>© 2017-8 Z. Ives, S. Davidson, L. Ungar, C. Greenberg</a:t>
            </a:r>
            <a:endParaRPr lang="en-GB" sz="750" dirty="0">
              <a:solidFill>
                <a:srgbClr val="0B4183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51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</p:sldLayoutIdLst>
  <p:hf hdr="0" dt="0"/>
  <p:txStyles>
    <p:titleStyle>
      <a:lvl1pPr algn="ctr" defTabSz="285739" rtl="0" eaLnBrk="1" latinLnBrk="0" hangingPunct="1">
        <a:spcBef>
          <a:spcPct val="0"/>
        </a:spcBef>
        <a:buNone/>
        <a:defRPr sz="3200" kern="1200" cap="none">
          <a:ln w="3175" cmpd="sng">
            <a:noFill/>
          </a:ln>
          <a:solidFill>
            <a:schemeClr val="tx1"/>
          </a:solidFill>
          <a:effectLst/>
          <a:latin typeface="Franklin Gothic Demi" charset="0"/>
          <a:ea typeface="Franklin Gothic Demi" charset="0"/>
          <a:cs typeface="Franklin Gothic Demi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8587" indent="-178587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Constantia" charset="0"/>
          <a:ea typeface="Constantia" charset="0"/>
          <a:cs typeface="Constantia" charset="0"/>
        </a:defRPr>
      </a:lvl1pPr>
      <a:lvl2pPr marL="464326" indent="-178587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Constantia" charset="0"/>
          <a:ea typeface="Constantia" charset="0"/>
          <a:cs typeface="Constantia" charset="0"/>
        </a:defRPr>
      </a:lvl2pPr>
      <a:lvl3pPr marL="750064" indent="-178587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Constantia" charset="0"/>
          <a:ea typeface="Constantia" charset="0"/>
          <a:cs typeface="Constantia" charset="0"/>
        </a:defRPr>
      </a:lvl3pPr>
      <a:lvl4pPr marL="964368" indent="-107152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Constantia" charset="0"/>
          <a:ea typeface="Constantia" charset="0"/>
          <a:cs typeface="Constantia" charset="0"/>
        </a:defRPr>
      </a:lvl4pPr>
      <a:lvl5pPr marL="1250107" indent="-107152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Constantia" charset="0"/>
          <a:ea typeface="Constantia" charset="0"/>
          <a:cs typeface="Constantia" charset="0"/>
        </a:defRPr>
      </a:lvl5pPr>
      <a:lvl6pPr marL="1571562" indent="-142869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7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857301" indent="-142869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7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143039" indent="-142869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7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428778" indent="-142869" algn="l" defTabSz="285739" rtl="0" eaLnBrk="1" latinLnBrk="0" hangingPunct="1">
        <a:spcBef>
          <a:spcPct val="20000"/>
        </a:spcBef>
        <a:spcAft>
          <a:spcPts val="375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87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39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477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16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2954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693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431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170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5909" algn="l" defTabSz="285739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4037" y="1721560"/>
            <a:ext cx="8133232" cy="2180166"/>
          </a:xfrm>
        </p:spPr>
        <p:txBody>
          <a:bodyPr anchor="ctr">
            <a:noAutofit/>
          </a:bodyPr>
          <a:lstStyle/>
          <a:p>
            <a:pPr algn="ctr"/>
            <a:r>
              <a:rPr lang="en-US" sz="3600" dirty="0"/>
              <a:t>Data Intensive and Cloud Computing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800" dirty="0" smtClean="0"/>
              <a:t>Data Streams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400" dirty="0"/>
              <a:t>Lecture </a:t>
            </a:r>
            <a:r>
              <a:rPr lang="en-US" sz="2400" dirty="0" smtClean="0"/>
              <a:t>10</a:t>
            </a:r>
            <a:endParaRPr lang="en-US" altLang="en-US" sz="28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800600" y="3996267"/>
            <a:ext cx="3826668" cy="1388534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Slides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based on Chapter 4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 Mining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Streams </a:t>
            </a:r>
          </a:p>
        </p:txBody>
      </p:sp>
    </p:spTree>
    <p:extLst>
      <p:ext uri="{BB962C8B-B14F-4D97-AF65-F5344CB8AC3E}">
        <p14:creationId xmlns:p14="http://schemas.microsoft.com/office/powerpoint/2010/main" val="172644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Problems on </a:t>
            </a:r>
            <a:r>
              <a:rPr lang="en-US" dirty="0" smtClean="0"/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Types of queries one wants on answer on </a:t>
            </a:r>
            <a:r>
              <a:rPr lang="en-US" b="1" dirty="0" smtClean="0">
                <a:solidFill>
                  <a:srgbClr val="D60093"/>
                </a:solidFill>
              </a:rPr>
              <a:t/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a data stream: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Filtering a data stream</a:t>
            </a:r>
          </a:p>
          <a:p>
            <a:pPr lvl="2"/>
            <a:r>
              <a:rPr lang="en-US" dirty="0" smtClean="0"/>
              <a:t>Select </a:t>
            </a:r>
            <a:r>
              <a:rPr lang="en-US" dirty="0"/>
              <a:t>elements with property </a:t>
            </a:r>
            <a:r>
              <a:rPr lang="en-US" b="1" i="1" dirty="0"/>
              <a:t>x</a:t>
            </a:r>
            <a:r>
              <a:rPr lang="en-US" dirty="0"/>
              <a:t> from the stream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Counting distinct elements</a:t>
            </a:r>
          </a:p>
          <a:p>
            <a:pPr lvl="2"/>
            <a:r>
              <a:rPr lang="en-US" dirty="0" smtClean="0"/>
              <a:t>Number of distinct elements in the last </a:t>
            </a:r>
            <a:r>
              <a:rPr lang="en-US" b="1" i="1" dirty="0" smtClean="0"/>
              <a:t>k</a:t>
            </a:r>
            <a:r>
              <a:rPr lang="en-US" dirty="0" smtClean="0"/>
              <a:t> elements </a:t>
            </a:r>
            <a:br>
              <a:rPr lang="en-US" dirty="0" smtClean="0"/>
            </a:br>
            <a:r>
              <a:rPr lang="en-US" dirty="0" smtClean="0"/>
              <a:t>of the stream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Estimating moments</a:t>
            </a:r>
          </a:p>
          <a:p>
            <a:pPr lvl="2"/>
            <a:r>
              <a:rPr lang="en-US" dirty="0" smtClean="0"/>
              <a:t>Estimate avg./std. dev. of last </a:t>
            </a:r>
            <a:r>
              <a:rPr lang="en-US" b="1" i="1" dirty="0" smtClean="0"/>
              <a:t>k</a:t>
            </a:r>
            <a:r>
              <a:rPr lang="en-US" b="1" dirty="0" smtClean="0"/>
              <a:t> </a:t>
            </a:r>
            <a:r>
              <a:rPr lang="en-US" dirty="0" smtClean="0"/>
              <a:t>elements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Finding frequent elements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2EB16-7E4B-4BDE-B59F-4A8D30124568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3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Applications </a:t>
            </a:r>
            <a:r>
              <a:rPr lang="en-US" dirty="0">
                <a:ea typeface="+mj-ea"/>
              </a:rPr>
              <a:t>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60093"/>
                </a:solidFill>
              </a:rPr>
              <a:t>Mining query streams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Google wants to know what queries are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more frequent today than yesterday</a:t>
            </a:r>
          </a:p>
          <a:p>
            <a:pPr lvl="8"/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Mining click streams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Yahoo wants to know which of its pages are getting an unusual number of hits in the past hour</a:t>
            </a:r>
          </a:p>
          <a:p>
            <a:pPr lvl="8"/>
            <a:endParaRPr lang="en-US" b="1" dirty="0" smtClean="0">
              <a:solidFill>
                <a:srgbClr val="008000"/>
              </a:solidFill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Mining social network news feeds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E.g., look for trending topics on Twitter, Facebook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1474B1-2C23-4DD1-A052-9C111C8A70D6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</a:t>
            </a:r>
            <a:r>
              <a:rPr lang="en-US" dirty="0" smtClean="0">
                <a:ea typeface="+mj-ea"/>
              </a:rPr>
              <a:t>(</a:t>
            </a:r>
            <a:r>
              <a:rPr lang="en-US" dirty="0">
                <a:ea typeface="+mj-ea"/>
              </a:rPr>
              <a:t>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8000"/>
                </a:solidFill>
              </a:rPr>
              <a:t>Sensor Networks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Many sensors feeding into a central controller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Telephone call records 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Data feeds into customer bills as well as settlements between telephone companies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IP packets monitored at a switch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Gather information for optimal routing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Detect denial-of-service attacks</a:t>
            </a:r>
          </a:p>
          <a:p>
            <a:endParaRPr lang="en-US" dirty="0" smtClean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0EA4DB-B5B1-4175-A080-027CCD24F19D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from a Data Stream:</a:t>
            </a:r>
            <a:br>
              <a:rPr lang="en-US" dirty="0" smtClean="0"/>
            </a:br>
            <a:r>
              <a:rPr lang="en-US" dirty="0" smtClean="0"/>
              <a:t>Sampling a fixed proportion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As the stream grows the sample </a:t>
            </a:r>
            <a:br>
              <a:rPr lang="en-US" sz="3600" b="1" dirty="0" smtClean="0"/>
            </a:br>
            <a:r>
              <a:rPr lang="en-US" sz="3600" b="1" dirty="0" smtClean="0"/>
              <a:t>also gets bigger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504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Sampling from a Data Stream</a:t>
            </a:r>
            <a:endParaRPr lang="en-US" dirty="0">
              <a:ea typeface="+mj-ea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Since </a:t>
            </a:r>
            <a:r>
              <a:rPr lang="en-US" b="1" dirty="0" smtClean="0"/>
              <a:t>we can not store the entire stream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one obvious approach is to store a </a:t>
            </a:r>
            <a:r>
              <a:rPr lang="en-US" b="1" dirty="0" smtClean="0">
                <a:solidFill>
                  <a:srgbClr val="0000FF"/>
                </a:solidFill>
              </a:rPr>
              <a:t>sample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Two different problems:</a:t>
            </a:r>
          </a:p>
          <a:p>
            <a:pPr lvl="1"/>
            <a:r>
              <a:rPr lang="en-US" b="1" dirty="0" smtClean="0">
                <a:ea typeface="ＭＳ Ｐゴシック" pitchFamily="34" charset="-128"/>
              </a:rPr>
              <a:t>(1)</a:t>
            </a:r>
            <a:r>
              <a:rPr lang="en-US" dirty="0" smtClean="0">
                <a:ea typeface="ＭＳ Ｐゴシック" pitchFamily="34" charset="-128"/>
              </a:rPr>
              <a:t> Sample a </a:t>
            </a:r>
            <a:r>
              <a:rPr lang="en-US" b="1" dirty="0" smtClean="0">
                <a:solidFill>
                  <a:srgbClr val="008000"/>
                </a:solidFill>
                <a:ea typeface="ＭＳ Ｐゴシック" pitchFamily="34" charset="-128"/>
              </a:rPr>
              <a:t>fixed proportion</a:t>
            </a:r>
            <a:r>
              <a:rPr lang="en-US" dirty="0" smtClean="0">
                <a:ea typeface="ＭＳ Ｐゴシック" pitchFamily="34" charset="-128"/>
              </a:rPr>
              <a:t> of elements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in the stream (say 1 in 10)</a:t>
            </a:r>
          </a:p>
          <a:p>
            <a:pPr lvl="1"/>
            <a:r>
              <a:rPr lang="en-US" b="1" dirty="0" smtClean="0"/>
              <a:t>(2)</a:t>
            </a:r>
            <a:r>
              <a:rPr lang="en-US" dirty="0" smtClean="0"/>
              <a:t> Maintain </a:t>
            </a:r>
            <a:r>
              <a:rPr lang="en-US" dirty="0"/>
              <a:t>a </a:t>
            </a:r>
            <a:r>
              <a:rPr lang="en-US" b="1" dirty="0">
                <a:solidFill>
                  <a:srgbClr val="008000"/>
                </a:solidFill>
              </a:rPr>
              <a:t>random sample of fixed size </a:t>
            </a:r>
            <a:r>
              <a:rPr lang="en-US" b="1" dirty="0" smtClean="0">
                <a:solidFill>
                  <a:srgbClr val="008000"/>
                </a:solidFill>
              </a:rPr>
              <a:t/>
            </a:r>
            <a:br>
              <a:rPr lang="en-US" b="1" dirty="0" smtClean="0">
                <a:solidFill>
                  <a:srgbClr val="008000"/>
                </a:solidFill>
              </a:rPr>
            </a:br>
            <a:r>
              <a:rPr lang="en-US" dirty="0" smtClean="0"/>
              <a:t>over </a:t>
            </a:r>
            <a:r>
              <a:rPr lang="en-US" dirty="0"/>
              <a:t>a potentially infinite stream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At any “time” </a:t>
            </a:r>
            <a:r>
              <a:rPr lang="en-US" b="1" i="1" dirty="0" smtClean="0">
                <a:solidFill>
                  <a:srgbClr val="D60093"/>
                </a:solidFill>
              </a:rPr>
              <a:t>k,</a:t>
            </a:r>
            <a:r>
              <a:rPr lang="en-US" dirty="0" smtClean="0">
                <a:solidFill>
                  <a:srgbClr val="D60093"/>
                </a:solidFill>
              </a:rPr>
              <a:t> we keep a random sample of </a:t>
            </a:r>
            <a:r>
              <a:rPr lang="en-US" b="1" i="1" dirty="0" smtClean="0">
                <a:solidFill>
                  <a:srgbClr val="D60093"/>
                </a:solidFill>
              </a:rPr>
              <a:t>s</a:t>
            </a:r>
            <a:r>
              <a:rPr lang="en-US" dirty="0" smtClean="0">
                <a:solidFill>
                  <a:srgbClr val="D60093"/>
                </a:solidFill>
              </a:rPr>
              <a:t> elements</a:t>
            </a:r>
          </a:p>
          <a:p>
            <a:pPr lvl="3"/>
            <a:r>
              <a:rPr lang="en-US" b="1" dirty="0" smtClean="0"/>
              <a:t>What is the property of the sample we want to maintain?</a:t>
            </a:r>
            <a:br>
              <a:rPr lang="en-US" b="1" dirty="0" smtClean="0"/>
            </a:br>
            <a:r>
              <a:rPr lang="en-US" dirty="0" smtClean="0"/>
              <a:t>For all time steps </a:t>
            </a:r>
            <a:r>
              <a:rPr lang="en-US" b="1" i="1" dirty="0" smtClean="0"/>
              <a:t>k</a:t>
            </a:r>
            <a:r>
              <a:rPr lang="en-US" dirty="0" smtClean="0"/>
              <a:t>, each of the </a:t>
            </a:r>
            <a:r>
              <a:rPr lang="en-US" b="1" i="1" dirty="0"/>
              <a:t>s</a:t>
            </a:r>
            <a:r>
              <a:rPr lang="en-US" dirty="0" smtClean="0"/>
              <a:t> elements seen so far has </a:t>
            </a:r>
            <a:br>
              <a:rPr lang="en-US" dirty="0" smtClean="0"/>
            </a:br>
            <a:r>
              <a:rPr lang="en-US" dirty="0" smtClean="0"/>
              <a:t>equal prob. of being sampled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20F55C-4A6D-46CD-9BD6-781AD4E03E79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Sampling a Fixed Proportion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D60093"/>
                </a:solidFill>
              </a:rPr>
              <a:t>Problem 1: Sampling fixed proportion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Scenario:</a:t>
            </a:r>
            <a:r>
              <a:rPr lang="en-US" dirty="0" smtClean="0"/>
              <a:t> Search engine query stream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  <a:ea typeface="ＭＳ Ｐゴシック" pitchFamily="34" charset="-128"/>
              </a:rPr>
              <a:t>Stream of </a:t>
            </a:r>
            <a:r>
              <a:rPr lang="en-US" b="1" dirty="0" err="1" smtClean="0">
                <a:solidFill>
                  <a:srgbClr val="008000"/>
                </a:solidFill>
                <a:ea typeface="ＭＳ Ｐゴシック" pitchFamily="34" charset="-128"/>
              </a:rPr>
              <a:t>tuples</a:t>
            </a:r>
            <a:r>
              <a:rPr lang="en-US" b="1" dirty="0" smtClean="0">
                <a:solidFill>
                  <a:srgbClr val="008000"/>
                </a:solidFill>
                <a:ea typeface="ＭＳ Ｐゴシック" pitchFamily="34" charset="-128"/>
              </a:rPr>
              <a:t>:</a:t>
            </a:r>
            <a:r>
              <a:rPr lang="en-US" dirty="0" smtClean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(user, query, time)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  <a:ea typeface="ＭＳ Ｐゴシック" pitchFamily="34" charset="-128"/>
              </a:rPr>
              <a:t>Answer questions such as:</a:t>
            </a:r>
            <a:r>
              <a:rPr lang="en-US" dirty="0" smtClean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b="1" dirty="0" smtClean="0">
                <a:ea typeface="ＭＳ Ｐゴシック" pitchFamily="34" charset="-128"/>
              </a:rPr>
              <a:t>How often did a user run the same query in a single days?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Have space to store </a:t>
            </a:r>
            <a:r>
              <a:rPr lang="en-US" b="1" dirty="0" smtClean="0">
                <a:ea typeface="ＭＳ Ｐゴシック" pitchFamily="34" charset="-128"/>
              </a:rPr>
              <a:t>1/10</a:t>
            </a:r>
            <a:r>
              <a:rPr lang="en-US" b="1" baseline="30000" dirty="0" smtClean="0">
                <a:ea typeface="ＭＳ Ｐゴシック" pitchFamily="34" charset="-128"/>
              </a:rPr>
              <a:t>th</a:t>
            </a:r>
            <a:r>
              <a:rPr lang="en-US" dirty="0" smtClean="0">
                <a:ea typeface="ＭＳ Ｐゴシック" pitchFamily="34" charset="-128"/>
              </a:rPr>
              <a:t> of query stream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Naïve solution: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Generate a random integer in </a:t>
            </a:r>
            <a:r>
              <a:rPr lang="en-US" b="1" dirty="0" smtClean="0">
                <a:ea typeface="ＭＳ Ｐゴシック" pitchFamily="34" charset="-128"/>
              </a:rPr>
              <a:t>[0..9]</a:t>
            </a:r>
            <a:r>
              <a:rPr lang="en-US" dirty="0" smtClean="0">
                <a:ea typeface="ＭＳ Ｐゴシック" pitchFamily="34" charset="-128"/>
              </a:rPr>
              <a:t> for each query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Store the query if the integer is </a:t>
            </a:r>
            <a:r>
              <a:rPr lang="en-US" b="1" dirty="0" smtClean="0">
                <a:ea typeface="ＭＳ Ｐゴシック" pitchFamily="34" charset="-128"/>
              </a:rPr>
              <a:t>0</a:t>
            </a:r>
            <a:r>
              <a:rPr lang="en-US" dirty="0" smtClean="0">
                <a:ea typeface="ＭＳ Ｐゴシック" pitchFamily="34" charset="-128"/>
              </a:rPr>
              <a:t>, otherwise discard  </a:t>
            </a:r>
          </a:p>
          <a:p>
            <a:endParaRPr lang="en-US" dirty="0" smtClean="0"/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71D2B-DD3B-423F-828A-39E9CD946191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Problem with Naïve </a:t>
            </a:r>
            <a:r>
              <a:rPr lang="en-US" dirty="0" smtClean="0"/>
              <a:t>A</a:t>
            </a:r>
            <a:r>
              <a:rPr lang="en-US" dirty="0" smtClean="0">
                <a:ea typeface="+mj-ea"/>
              </a:rPr>
              <a:t>pproach</a:t>
            </a:r>
            <a:endParaRPr lang="en-US" dirty="0"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 smtClean="0">
                    <a:solidFill>
                      <a:srgbClr val="FF0066"/>
                    </a:solidFill>
                  </a:rPr>
                  <a:t>Simple question: </a:t>
                </a:r>
                <a:r>
                  <a:rPr lang="en-US" b="1" dirty="0" smtClean="0">
                    <a:solidFill>
                      <a:srgbClr val="0000FF"/>
                    </a:solidFill>
                  </a:rPr>
                  <a:t>What fraction of queries by an average search engine user are duplicates?</a:t>
                </a:r>
              </a:p>
              <a:p>
                <a:pPr lvl="1"/>
                <a:r>
                  <a:rPr lang="en-US" dirty="0" smtClean="0">
                    <a:solidFill>
                      <a:srgbClr val="008000"/>
                    </a:solidFill>
                  </a:rPr>
                  <a:t>Suppose each user issues </a:t>
                </a:r>
                <a:r>
                  <a:rPr lang="en-US" b="1" i="1" dirty="0" smtClean="0">
                    <a:solidFill>
                      <a:srgbClr val="008000"/>
                    </a:solidFill>
                  </a:rPr>
                  <a:t>x</a:t>
                </a:r>
                <a:r>
                  <a:rPr lang="en-US" dirty="0" smtClean="0">
                    <a:solidFill>
                      <a:srgbClr val="008000"/>
                    </a:solidFill>
                  </a:rPr>
                  <a:t> queries once and </a:t>
                </a:r>
                <a:r>
                  <a:rPr lang="en-US" b="1" i="1" dirty="0" smtClean="0">
                    <a:solidFill>
                      <a:srgbClr val="008000"/>
                    </a:solidFill>
                  </a:rPr>
                  <a:t>d</a:t>
                </a:r>
                <a:r>
                  <a:rPr lang="en-US" dirty="0" smtClean="0">
                    <a:solidFill>
                      <a:srgbClr val="008000"/>
                    </a:solidFill>
                  </a:rPr>
                  <a:t> queries twice (total of </a:t>
                </a:r>
                <a:r>
                  <a:rPr lang="en-US" b="1" i="1" dirty="0" smtClean="0">
                    <a:solidFill>
                      <a:srgbClr val="00800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8000"/>
                    </a:solidFill>
                  </a:rPr>
                  <a:t>+2</a:t>
                </a:r>
                <a:r>
                  <a:rPr lang="en-US" b="1" i="1" dirty="0" smtClean="0">
                    <a:solidFill>
                      <a:srgbClr val="008000"/>
                    </a:solidFill>
                  </a:rPr>
                  <a:t>d</a:t>
                </a:r>
                <a:r>
                  <a:rPr lang="en-US" dirty="0" smtClean="0">
                    <a:solidFill>
                      <a:srgbClr val="008000"/>
                    </a:solidFill>
                  </a:rPr>
                  <a:t> queries)</a:t>
                </a:r>
              </a:p>
              <a:p>
                <a:pPr lvl="2"/>
                <a:r>
                  <a:rPr lang="en-US" b="1" dirty="0" smtClean="0">
                    <a:solidFill>
                      <a:srgbClr val="0000FF"/>
                    </a:solidFill>
                    <a:ea typeface="ＭＳ Ｐゴシック" pitchFamily="34" charset="-128"/>
                  </a:rPr>
                  <a:t>Correct answer:</a:t>
                </a:r>
                <a:r>
                  <a:rPr lang="en-US" dirty="0" smtClean="0">
                    <a:solidFill>
                      <a:srgbClr val="0000FF"/>
                    </a:solidFill>
                    <a:ea typeface="ＭＳ Ｐゴシック" pitchFamily="34" charset="-128"/>
                  </a:rPr>
                  <a:t> </a:t>
                </a:r>
                <a:r>
                  <a:rPr lang="en-US" b="1" i="1" dirty="0" smtClean="0">
                    <a:ea typeface="ＭＳ Ｐゴシック" pitchFamily="34" charset="-128"/>
                  </a:rPr>
                  <a:t>d</a:t>
                </a:r>
                <a:r>
                  <a:rPr lang="en-US" b="1" dirty="0" smtClean="0">
                    <a:ea typeface="ＭＳ Ｐゴシック" pitchFamily="34" charset="-128"/>
                  </a:rPr>
                  <a:t>/(</a:t>
                </a:r>
                <a:r>
                  <a:rPr lang="en-US" b="1" i="1" dirty="0" err="1" smtClean="0">
                    <a:ea typeface="ＭＳ Ｐゴシック" pitchFamily="34" charset="-128"/>
                  </a:rPr>
                  <a:t>x</a:t>
                </a:r>
                <a:r>
                  <a:rPr lang="en-US" b="1" dirty="0" err="1" smtClean="0">
                    <a:ea typeface="ＭＳ Ｐゴシック" pitchFamily="34" charset="-128"/>
                  </a:rPr>
                  <a:t>+</a:t>
                </a:r>
                <a:r>
                  <a:rPr lang="en-US" b="1" i="1" dirty="0" err="1" smtClean="0">
                    <a:ea typeface="ＭＳ Ｐゴシック" pitchFamily="34" charset="-128"/>
                  </a:rPr>
                  <a:t>d</a:t>
                </a:r>
                <a:r>
                  <a:rPr lang="en-US" b="1" dirty="0" smtClean="0">
                    <a:ea typeface="ＭＳ Ｐゴシック" pitchFamily="34" charset="-128"/>
                  </a:rPr>
                  <a:t>)</a:t>
                </a:r>
              </a:p>
              <a:p>
                <a:pPr lvl="1"/>
                <a:r>
                  <a:rPr lang="en-US" b="1" dirty="0" smtClean="0">
                    <a:ea typeface="ＭＳ Ｐゴシック" pitchFamily="34" charset="-128"/>
                  </a:rPr>
                  <a:t>Proposed solution: </a:t>
                </a:r>
                <a:r>
                  <a:rPr lang="en-US" b="1" dirty="0" smtClean="0">
                    <a:solidFill>
                      <a:srgbClr val="FF0066"/>
                    </a:solidFill>
                    <a:ea typeface="ＭＳ Ｐゴシック" pitchFamily="34" charset="-128"/>
                  </a:rPr>
                  <a:t>We keep 10% of the queries</a:t>
                </a:r>
              </a:p>
              <a:p>
                <a:pPr lvl="2"/>
                <a:r>
                  <a:rPr lang="en-US" dirty="0" smtClean="0">
                    <a:ea typeface="ＭＳ Ｐゴシック" pitchFamily="34" charset="-128"/>
                  </a:rPr>
                  <a:t>Sample will contain </a:t>
                </a:r>
                <a:r>
                  <a:rPr lang="en-US" b="1" i="1" dirty="0" smtClean="0">
                    <a:ea typeface="ＭＳ Ｐゴシック" pitchFamily="34" charset="-128"/>
                  </a:rPr>
                  <a:t>x</a:t>
                </a:r>
                <a:r>
                  <a:rPr lang="en-US" b="1" dirty="0" smtClean="0">
                    <a:ea typeface="ＭＳ Ｐゴシック" pitchFamily="34" charset="-128"/>
                  </a:rPr>
                  <a:t>/10</a:t>
                </a:r>
                <a:r>
                  <a:rPr lang="en-US" dirty="0" smtClean="0">
                    <a:ea typeface="ＭＳ Ｐゴシック" pitchFamily="34" charset="-128"/>
                  </a:rPr>
                  <a:t> of the singleton queries and </a:t>
                </a:r>
                <a:br>
                  <a:rPr lang="en-US" dirty="0" smtClean="0">
                    <a:ea typeface="ＭＳ Ｐゴシック" pitchFamily="34" charset="-128"/>
                  </a:rPr>
                </a:br>
                <a:r>
                  <a:rPr lang="en-US" b="1" dirty="0" smtClean="0">
                    <a:ea typeface="ＭＳ Ｐゴシック" pitchFamily="34" charset="-128"/>
                  </a:rPr>
                  <a:t>2</a:t>
                </a:r>
                <a:r>
                  <a:rPr lang="en-US" b="1" i="1" dirty="0" smtClean="0">
                    <a:ea typeface="ＭＳ Ｐゴシック" pitchFamily="34" charset="-128"/>
                  </a:rPr>
                  <a:t>d</a:t>
                </a:r>
                <a:r>
                  <a:rPr lang="en-US" b="1" dirty="0" smtClean="0">
                    <a:ea typeface="ＭＳ Ｐゴシック" pitchFamily="34" charset="-128"/>
                  </a:rPr>
                  <a:t>/10</a:t>
                </a:r>
                <a:r>
                  <a:rPr lang="en-US" dirty="0" smtClean="0">
                    <a:ea typeface="ＭＳ Ｐゴシック" pitchFamily="34" charset="-128"/>
                  </a:rPr>
                  <a:t> of the duplicate queries at least once</a:t>
                </a:r>
              </a:p>
              <a:p>
                <a:pPr lvl="2"/>
                <a:r>
                  <a:rPr lang="en-US" dirty="0" smtClean="0">
                    <a:ea typeface="ＭＳ Ｐゴシック" pitchFamily="34" charset="-128"/>
                  </a:rPr>
                  <a:t>But only </a:t>
                </a:r>
                <a:r>
                  <a:rPr lang="en-US" b="1" i="1" dirty="0" smtClean="0">
                    <a:ea typeface="ＭＳ Ｐゴシック" pitchFamily="34" charset="-128"/>
                  </a:rPr>
                  <a:t>d</a:t>
                </a:r>
                <a:r>
                  <a:rPr lang="en-US" b="1" dirty="0" smtClean="0">
                    <a:ea typeface="ＭＳ Ｐゴシック" pitchFamily="34" charset="-128"/>
                  </a:rPr>
                  <a:t>/100</a:t>
                </a:r>
                <a:r>
                  <a:rPr lang="en-US" dirty="0" smtClean="0">
                    <a:ea typeface="ＭＳ Ｐゴシック" pitchFamily="34" charset="-128"/>
                  </a:rPr>
                  <a:t> pairs of duplicates</a:t>
                </a:r>
              </a:p>
              <a:p>
                <a:pPr lvl="3"/>
                <a:r>
                  <a:rPr lang="en-US" b="1" dirty="0" smtClean="0">
                    <a:ea typeface="ＭＳ Ｐゴシック" pitchFamily="34" charset="-128"/>
                  </a:rPr>
                  <a:t>d/100</a:t>
                </a:r>
                <a:r>
                  <a:rPr lang="en-US" dirty="0" smtClean="0">
                    <a:ea typeface="ＭＳ Ｐゴシック" pitchFamily="34" charset="-128"/>
                  </a:rPr>
                  <a:t> = </a:t>
                </a:r>
                <a:r>
                  <a:rPr lang="en-US" b="1" dirty="0" smtClean="0">
                    <a:ea typeface="ＭＳ Ｐゴシック" pitchFamily="34" charset="-128"/>
                  </a:rPr>
                  <a:t>1/10 ∙ 1/10 ∙ d</a:t>
                </a:r>
              </a:p>
              <a:p>
                <a:pPr lvl="2"/>
                <a:r>
                  <a:rPr lang="en-US" dirty="0" smtClean="0">
                    <a:ea typeface="ＭＳ Ｐゴシック" pitchFamily="34" charset="-128"/>
                  </a:rPr>
                  <a:t>Of </a:t>
                </a:r>
                <a:r>
                  <a:rPr lang="en-US" b="1" i="1" dirty="0" smtClean="0">
                    <a:ea typeface="ＭＳ Ｐゴシック" pitchFamily="34" charset="-128"/>
                  </a:rPr>
                  <a:t>d</a:t>
                </a:r>
                <a:r>
                  <a:rPr lang="en-US" dirty="0" smtClean="0">
                    <a:ea typeface="ＭＳ Ｐゴシック" pitchFamily="34" charset="-128"/>
                  </a:rPr>
                  <a:t> “duplicates” </a:t>
                </a:r>
                <a:r>
                  <a:rPr lang="en-US" b="1" i="1" dirty="0" smtClean="0">
                    <a:ea typeface="ＭＳ Ｐゴシック" pitchFamily="34" charset="-128"/>
                  </a:rPr>
                  <a:t>18d/100</a:t>
                </a:r>
                <a:r>
                  <a:rPr lang="en-US" dirty="0" smtClean="0">
                    <a:ea typeface="ＭＳ Ｐゴシック" pitchFamily="34" charset="-128"/>
                  </a:rPr>
                  <a:t> appear exactly once</a:t>
                </a:r>
              </a:p>
              <a:p>
                <a:pPr lvl="3"/>
                <a:r>
                  <a:rPr lang="en-US" b="1" dirty="0" smtClean="0">
                    <a:ea typeface="ＭＳ Ｐゴシック" pitchFamily="34" charset="-128"/>
                  </a:rPr>
                  <a:t>18d/100 = ((</a:t>
                </a:r>
                <a:r>
                  <a:rPr lang="en-US" b="1" dirty="0">
                    <a:ea typeface="ＭＳ Ｐゴシック" pitchFamily="34" charset="-128"/>
                  </a:rPr>
                  <a:t>1/10 ∙ 9/10</a:t>
                </a:r>
                <a:r>
                  <a:rPr lang="en-US" b="1" dirty="0" smtClean="0">
                    <a:ea typeface="ＭＳ Ｐゴシック" pitchFamily="34" charset="-128"/>
                  </a:rPr>
                  <a:t>)+(</a:t>
                </a:r>
                <a:r>
                  <a:rPr lang="en-US" b="1" dirty="0">
                    <a:ea typeface="ＭＳ Ｐゴシック" pitchFamily="34" charset="-128"/>
                  </a:rPr>
                  <a:t>9/10 ∙ 1/10)) ∙ d</a:t>
                </a:r>
                <a:endParaRPr lang="en-US" b="1" dirty="0" smtClean="0">
                  <a:ea typeface="ＭＳ Ｐゴシック" pitchFamily="34" charset="-128"/>
                </a:endParaRPr>
              </a:p>
              <a:p>
                <a:pPr lvl="1"/>
                <a:r>
                  <a:rPr lang="en-US" b="1" dirty="0" smtClean="0">
                    <a:solidFill>
                      <a:srgbClr val="D60093"/>
                    </a:solidFill>
                    <a:ea typeface="ＭＳ Ｐゴシック" pitchFamily="34" charset="-128"/>
                  </a:rPr>
                  <a:t>So the sample-based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18</m:t>
                            </m:r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den>
                    </m:f>
                    <m:r>
                      <a:rPr lang="en-US" b="0" i="0" dirty="0" smtClean="0">
                        <a:solidFill>
                          <a:srgbClr val="0000FF"/>
                        </a:solidFill>
                        <a:latin typeface="Cambria Math"/>
                        <a:ea typeface="ＭＳ Ｐゴシック" pitchFamily="34" charset="-128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𝟏𝟎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𝟏𝟗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den>
                    </m:f>
                  </m:oMath>
                </a14:m>
                <a:endParaRPr lang="en-US" b="1" dirty="0" smtClean="0">
                  <a:solidFill>
                    <a:srgbClr val="0000FF"/>
                  </a:solidFill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  <a:blipFill rotWithShape="1">
                <a:blip r:embed="rId3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E6BFDC-6A93-4FDB-88E4-222467317FCC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Solution: Sample Users</a:t>
            </a:r>
            <a:endParaRPr lang="en-US" dirty="0">
              <a:ea typeface="+mj-ea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 smtClean="0">
                <a:solidFill>
                  <a:srgbClr val="008000"/>
                </a:solidFill>
              </a:rPr>
              <a:t>Solution:</a:t>
            </a:r>
          </a:p>
          <a:p>
            <a:r>
              <a:rPr lang="en-US" dirty="0" smtClean="0"/>
              <a:t>Pick </a:t>
            </a:r>
            <a:r>
              <a:rPr lang="en-US" b="1" dirty="0" smtClean="0"/>
              <a:t>1/10</a:t>
            </a:r>
            <a:r>
              <a:rPr lang="en-US" b="1" baseline="30000" dirty="0" smtClean="0"/>
              <a:t>th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D60093"/>
                </a:solidFill>
              </a:rPr>
              <a:t>users</a:t>
            </a:r>
            <a:r>
              <a:rPr lang="en-US" dirty="0" smtClean="0">
                <a:solidFill>
                  <a:srgbClr val="D60093"/>
                </a:solidFill>
              </a:rPr>
              <a:t> </a:t>
            </a:r>
            <a:r>
              <a:rPr lang="en-US" dirty="0" smtClean="0"/>
              <a:t>and take all their </a:t>
            </a:r>
            <a:br>
              <a:rPr lang="en-US" dirty="0" smtClean="0"/>
            </a:br>
            <a:r>
              <a:rPr lang="en-US" dirty="0" smtClean="0"/>
              <a:t>searches in the sample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Use a hash function that hashes the </a:t>
            </a:r>
            <a:br>
              <a:rPr lang="en-US" dirty="0" smtClean="0"/>
            </a:br>
            <a:r>
              <a:rPr lang="en-US" dirty="0" smtClean="0"/>
              <a:t>user name or user id uniformly into 10 buckets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4319D2-5152-45DB-A712-F2C46AA8F53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Generalized Solution</a:t>
            </a:r>
            <a:endParaRPr lang="en-US" dirty="0">
              <a:ea typeface="+mj-ea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of tuples with keys: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Key is some subset of each </a:t>
            </a:r>
            <a:r>
              <a:rPr lang="en-US" dirty="0" err="1" smtClean="0">
                <a:ea typeface="ＭＳ Ｐゴシック" pitchFamily="34" charset="-128"/>
              </a:rPr>
              <a:t>tuple’s</a:t>
            </a:r>
            <a:r>
              <a:rPr lang="en-US" dirty="0" smtClean="0">
                <a:ea typeface="ＭＳ Ｐゴシック" pitchFamily="34" charset="-128"/>
              </a:rPr>
              <a:t> components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e.g., </a:t>
            </a:r>
            <a:r>
              <a:rPr lang="en-US" dirty="0" err="1" smtClean="0">
                <a:ea typeface="ＭＳ Ｐゴシック" pitchFamily="34" charset="-128"/>
              </a:rPr>
              <a:t>tuple</a:t>
            </a:r>
            <a:r>
              <a:rPr lang="en-US" dirty="0" smtClean="0">
                <a:ea typeface="ＭＳ Ｐゴシック" pitchFamily="34" charset="-128"/>
              </a:rPr>
              <a:t> is (user, search, time); key is </a:t>
            </a:r>
            <a:r>
              <a:rPr lang="en-US" b="1" dirty="0" smtClean="0">
                <a:solidFill>
                  <a:srgbClr val="0000FF"/>
                </a:solidFill>
                <a:ea typeface="ＭＳ Ｐゴシック" pitchFamily="34" charset="-128"/>
              </a:rPr>
              <a:t>user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Choice of key depends on application</a:t>
            </a: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solidFill>
                  <a:srgbClr val="FF0066"/>
                </a:solidFill>
              </a:rPr>
              <a:t>To get a sample of </a:t>
            </a:r>
            <a:r>
              <a:rPr lang="en-US" b="1" i="1" dirty="0" smtClean="0">
                <a:solidFill>
                  <a:srgbClr val="FF0066"/>
                </a:solidFill>
              </a:rPr>
              <a:t>a/b </a:t>
            </a:r>
            <a:r>
              <a:rPr lang="en-US" b="1" dirty="0" smtClean="0">
                <a:solidFill>
                  <a:srgbClr val="FF0066"/>
                </a:solidFill>
              </a:rPr>
              <a:t>fraction of the stream: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Hash each </a:t>
            </a:r>
            <a:r>
              <a:rPr lang="en-US" dirty="0" err="1" smtClean="0">
                <a:ea typeface="ＭＳ Ｐゴシック" pitchFamily="34" charset="-128"/>
              </a:rPr>
              <a:t>tuple’s</a:t>
            </a:r>
            <a:r>
              <a:rPr lang="en-US" dirty="0" smtClean="0">
                <a:ea typeface="ＭＳ Ｐゴシック" pitchFamily="34" charset="-128"/>
              </a:rPr>
              <a:t> key uniformly into </a:t>
            </a:r>
            <a:r>
              <a:rPr lang="en-US" b="1" i="1" dirty="0" smtClean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 buckets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Pick the </a:t>
            </a:r>
            <a:r>
              <a:rPr lang="en-US" dirty="0" err="1" smtClean="0">
                <a:ea typeface="ＭＳ Ｐゴシック" pitchFamily="34" charset="-128"/>
              </a:rPr>
              <a:t>tuple</a:t>
            </a:r>
            <a:r>
              <a:rPr lang="en-US" dirty="0" smtClean="0">
                <a:ea typeface="ＭＳ Ｐゴシック" pitchFamily="34" charset="-128"/>
              </a:rPr>
              <a:t> if its hash value is at most </a:t>
            </a:r>
            <a:r>
              <a:rPr lang="en-US" b="1" i="1" dirty="0" smtClean="0">
                <a:ea typeface="ＭＳ Ｐゴシック" pitchFamily="34" charset="-128"/>
              </a:rPr>
              <a:t>a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 lvl="1"/>
            <a:endParaRPr lang="en-US" i="1" dirty="0" smtClean="0">
              <a:ea typeface="ＭＳ Ｐゴシック" pitchFamily="34" charset="-128"/>
            </a:endParaRP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27432-9684-4190-96C7-F87A95A6C6BC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60038"/>
              </p:ext>
            </p:extLst>
          </p:nvPr>
        </p:nvGraphicFramePr>
        <p:xfrm>
          <a:off x="914400" y="5325070"/>
          <a:ext cx="6096000" cy="3708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57822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table with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buckets, pick the tuple if its hash value is at most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a.</a:t>
            </a:r>
          </a:p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generate a 30% sample?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into b=10 buckets, take the tuple if it hashes to one of the first 3 buckets</a:t>
            </a:r>
          </a:p>
        </p:txBody>
      </p:sp>
    </p:spTree>
    <p:extLst>
      <p:ext uri="{BB962C8B-B14F-4D97-AF65-F5344CB8AC3E}">
        <p14:creationId xmlns:p14="http://schemas.microsoft.com/office/powerpoint/2010/main" val="40239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from a Data Stream:</a:t>
            </a:r>
            <a:br>
              <a:rPr lang="en-US" dirty="0" smtClean="0"/>
            </a:br>
            <a:r>
              <a:rPr lang="en-US" dirty="0" smtClean="0"/>
              <a:t>Sampling a fixed-size sample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 smtClean="0"/>
              <a:t>As the stream grows, the sample is of fixed size</a:t>
            </a:r>
            <a:endParaRPr lang="en-US" sz="3600" b="1" dirty="0"/>
          </a:p>
        </p:txBody>
      </p:sp>
      <p:sp>
        <p:nvSpPr>
          <p:cNvPr id="2" name="Rectangle 1"/>
          <p:cNvSpPr/>
          <p:nvPr/>
        </p:nvSpPr>
        <p:spPr>
          <a:xfrm>
            <a:off x="5257800" y="6019800"/>
            <a:ext cx="2667000" cy="304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00800"/>
            <a:ext cx="3352800" cy="304800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+mj-ea"/>
              </a:rPr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 many data mining situations, we do not know the entire data set in advance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Stream Management</a:t>
            </a:r>
            <a:r>
              <a:rPr lang="en-US" dirty="0" smtClean="0"/>
              <a:t> is important when the input rate is controlled </a:t>
            </a:r>
            <a:r>
              <a:rPr lang="en-US" b="1" dirty="0" smtClean="0">
                <a:solidFill>
                  <a:srgbClr val="0000FF"/>
                </a:solidFill>
              </a:rPr>
              <a:t>externally:</a:t>
            </a:r>
            <a:endParaRPr lang="en-US" dirty="0" smtClean="0">
              <a:solidFill>
                <a:schemeClr val="accent3"/>
              </a:solidFill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Google queries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Twitter or Facebook status updates</a:t>
            </a:r>
          </a:p>
          <a:p>
            <a:r>
              <a:rPr lang="en-US" dirty="0" smtClean="0">
                <a:ea typeface="ＭＳ Ｐゴシック" pitchFamily="34" charset="-128"/>
              </a:rPr>
              <a:t>We can think of the </a:t>
            </a:r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data</a:t>
            </a:r>
            <a:r>
              <a:rPr lang="en-US" dirty="0" smtClean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as </a:t>
            </a:r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infinite</a:t>
            </a:r>
            <a:r>
              <a:rPr lang="en-US" dirty="0" smtClean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non-stationary</a:t>
            </a:r>
            <a:r>
              <a:rPr lang="en-US" dirty="0" smtClean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(the distribution changes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over time)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77DA49-2CF9-4B83-8117-D43327F1DE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Maintaining a fixed-size sample</a:t>
            </a:r>
            <a:endParaRPr lang="en-US" dirty="0">
              <a:ea typeface="+mj-ea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6868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Problem </a:t>
            </a:r>
            <a:r>
              <a:rPr lang="en-US" b="1" dirty="0" smtClean="0">
                <a:solidFill>
                  <a:srgbClr val="FF0066"/>
                </a:solidFill>
              </a:rPr>
              <a:t>2: Fixed-size sample</a:t>
            </a:r>
            <a:endParaRPr lang="en-US" b="1" dirty="0">
              <a:solidFill>
                <a:srgbClr val="FF0066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Suppose we need to maintain a random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sample </a:t>
            </a:r>
            <a:r>
              <a:rPr lang="en-US" b="1" i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 of size exactly </a:t>
            </a:r>
            <a:r>
              <a:rPr lang="en-US" b="1" i="1" dirty="0" smtClean="0">
                <a:solidFill>
                  <a:srgbClr val="0000FF"/>
                </a:solidFill>
              </a:rPr>
              <a:t>s </a:t>
            </a:r>
            <a:r>
              <a:rPr lang="en-US" b="1" dirty="0" smtClean="0">
                <a:solidFill>
                  <a:srgbClr val="0000FF"/>
                </a:solidFill>
              </a:rPr>
              <a:t>tuples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E.g., main memory size constraint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Why?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Don’t know length of stream in advance</a:t>
            </a:r>
          </a:p>
          <a:p>
            <a:r>
              <a:rPr lang="en-US" b="1" dirty="0" smtClean="0">
                <a:solidFill>
                  <a:srgbClr val="D60093"/>
                </a:solidFill>
              </a:rPr>
              <a:t>Suppose at time </a:t>
            </a:r>
            <a:r>
              <a:rPr lang="en-US" b="1" i="1" dirty="0" smtClean="0">
                <a:solidFill>
                  <a:srgbClr val="D60093"/>
                </a:solidFill>
              </a:rPr>
              <a:t>n</a:t>
            </a:r>
            <a:r>
              <a:rPr lang="en-US" b="1" dirty="0" smtClean="0">
                <a:solidFill>
                  <a:srgbClr val="D60093"/>
                </a:solidFill>
              </a:rPr>
              <a:t> we have seen </a:t>
            </a:r>
            <a:r>
              <a:rPr lang="en-US" b="1" i="1" dirty="0" smtClean="0">
                <a:solidFill>
                  <a:srgbClr val="D60093"/>
                </a:solidFill>
              </a:rPr>
              <a:t>n</a:t>
            </a:r>
            <a:r>
              <a:rPr lang="en-US" b="1" dirty="0" smtClean="0">
                <a:solidFill>
                  <a:srgbClr val="D60093"/>
                </a:solidFill>
              </a:rPr>
              <a:t> items</a:t>
            </a:r>
          </a:p>
          <a:p>
            <a:pPr lvl="1"/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Each item is in the sample </a:t>
            </a:r>
            <a:r>
              <a:rPr lang="en-US" b="1" i="1" dirty="0" smtClean="0">
                <a:solidFill>
                  <a:srgbClr val="D60093"/>
                </a:solidFill>
                <a:ea typeface="ＭＳ Ｐゴシック" pitchFamily="34" charset="-128"/>
              </a:rPr>
              <a:t>S</a:t>
            </a:r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 with equal prob. </a:t>
            </a:r>
            <a:r>
              <a:rPr lang="en-US" b="1" i="1" dirty="0" smtClean="0">
                <a:solidFill>
                  <a:srgbClr val="D60093"/>
                </a:solidFill>
                <a:ea typeface="ＭＳ Ｐゴシック" pitchFamily="34" charset="-128"/>
              </a:rPr>
              <a:t>s/n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436852-1965-4142-AF0B-7B66A910AA29}" type="slidenum">
              <a:rPr lang="en-US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819471"/>
            <a:ext cx="80137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think about the problem: say s = 2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Stream: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x c y z k c d e g…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n= 5,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each of the first 5 tuples is included in the sample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n= 7,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each </a:t>
            </a:r>
            <a:r>
              <a:rPr lang="en-US" dirty="0">
                <a:latin typeface="Arial" pitchFamily="34" charset="0"/>
                <a:cs typeface="Arial" pitchFamily="34" charset="0"/>
              </a:rPr>
              <a:t>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first 7 tuples </a:t>
            </a:r>
            <a:r>
              <a:rPr lang="en-US" dirty="0">
                <a:latin typeface="Arial" pitchFamily="34" charset="0"/>
                <a:cs typeface="Arial" pitchFamily="34" charset="0"/>
              </a:rPr>
              <a:t>is included in the sample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en-US" dirty="0">
                <a:latin typeface="Arial" pitchFamily="34" charset="0"/>
                <a:cs typeface="Arial" pitchFamily="34" charset="0"/>
              </a:rPr>
              <a:t>equal prob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Impractical solution would be to store all the </a:t>
            </a:r>
            <a:r>
              <a:rPr lang="en-US" sz="2400" b="1" i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n</a:t>
            </a:r>
            <a:r>
              <a:rPr lang="en-US" sz="24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tuples seen </a:t>
            </a:r>
            <a:br>
              <a:rPr lang="en-US" sz="24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so far and out of them pick </a:t>
            </a:r>
            <a:r>
              <a:rPr lang="en-US" sz="2400" b="1" i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at random</a:t>
            </a:r>
          </a:p>
        </p:txBody>
      </p:sp>
      <p:sp>
        <p:nvSpPr>
          <p:cNvPr id="8" name="Right Bracket 7"/>
          <p:cNvSpPr/>
          <p:nvPr/>
        </p:nvSpPr>
        <p:spPr>
          <a:xfrm rot="5400000">
            <a:off x="2178843" y="4852698"/>
            <a:ext cx="185738" cy="914400"/>
          </a:xfrm>
          <a:prstGeom prst="rightBracket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ight Bracket 8"/>
          <p:cNvSpPr/>
          <p:nvPr/>
        </p:nvSpPr>
        <p:spPr>
          <a:xfrm rot="5400000">
            <a:off x="2320527" y="4715886"/>
            <a:ext cx="185738" cy="1269208"/>
          </a:xfrm>
          <a:prstGeom prst="righ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905000"/>
            <a:ext cx="78486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Solution: Fixed Size Sample</a:t>
            </a:r>
            <a:endParaRPr lang="en-US" dirty="0">
              <a:ea typeface="+mj-ea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D60093"/>
                </a:solidFill>
              </a:rPr>
              <a:t>Algorithm </a:t>
            </a:r>
            <a:r>
              <a:rPr lang="en-US" b="1" dirty="0" smtClean="0">
                <a:solidFill>
                  <a:srgbClr val="0000FF"/>
                </a:solidFill>
              </a:rPr>
              <a:t>(a.k.a. Reservoir Sampling)</a:t>
            </a:r>
            <a:endParaRPr lang="en-US" b="1" dirty="0" smtClean="0">
              <a:solidFill>
                <a:srgbClr val="D60093"/>
              </a:solidFill>
            </a:endParaRPr>
          </a:p>
          <a:p>
            <a:pPr lvl="1"/>
            <a:r>
              <a:rPr lang="en-US" dirty="0" smtClean="0"/>
              <a:t>Store all the first </a:t>
            </a:r>
            <a:r>
              <a:rPr lang="en-US" b="1" i="1" dirty="0" smtClean="0"/>
              <a:t>s</a:t>
            </a:r>
            <a:r>
              <a:rPr lang="en-US" dirty="0" smtClean="0"/>
              <a:t> elements of the stream to </a:t>
            </a:r>
            <a:r>
              <a:rPr lang="en-US" b="1" i="1" dirty="0" smtClean="0"/>
              <a:t>S</a:t>
            </a:r>
          </a:p>
          <a:p>
            <a:pPr lvl="1"/>
            <a:r>
              <a:rPr lang="en-US" dirty="0" smtClean="0"/>
              <a:t>Suppose we have seen </a:t>
            </a:r>
            <a:r>
              <a:rPr lang="en-US" b="1" i="1" dirty="0" smtClean="0"/>
              <a:t>n-1</a:t>
            </a:r>
            <a:r>
              <a:rPr lang="en-US" dirty="0" smtClean="0"/>
              <a:t> elements, and now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i="1" dirty="0" smtClean="0"/>
              <a:t>n</a:t>
            </a:r>
            <a:r>
              <a:rPr lang="en-US" b="1" i="1" baseline="30000" dirty="0" smtClean="0"/>
              <a:t>th</a:t>
            </a:r>
            <a:r>
              <a:rPr lang="en-US" dirty="0" smtClean="0"/>
              <a:t> element arrives (</a:t>
            </a:r>
            <a:r>
              <a:rPr lang="en-US" b="1" i="1" dirty="0" smtClean="0"/>
              <a:t>n</a:t>
            </a:r>
            <a:r>
              <a:rPr lang="en-US" b="1" dirty="0" smtClean="0"/>
              <a:t> &gt; </a:t>
            </a:r>
            <a:r>
              <a:rPr lang="en-US" b="1" i="1" dirty="0" smtClean="0"/>
              <a:t>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With probability </a:t>
            </a:r>
            <a:r>
              <a:rPr lang="en-US" b="1" i="1" dirty="0" smtClean="0">
                <a:ea typeface="ＭＳ Ｐゴシック" pitchFamily="34" charset="-128"/>
              </a:rPr>
              <a:t>s/n</a:t>
            </a:r>
            <a:r>
              <a:rPr lang="en-US" dirty="0" smtClean="0">
                <a:ea typeface="ＭＳ Ｐゴシック" pitchFamily="34" charset="-128"/>
              </a:rPr>
              <a:t>, keep the </a:t>
            </a:r>
            <a:r>
              <a:rPr lang="en-US" b="1" i="1" dirty="0" smtClean="0">
                <a:ea typeface="ＭＳ Ｐゴシック" pitchFamily="34" charset="-128"/>
              </a:rPr>
              <a:t>n</a:t>
            </a:r>
            <a:r>
              <a:rPr lang="en-US" b="1" i="1" baseline="30000" dirty="0" smtClean="0">
                <a:ea typeface="ＭＳ Ｐゴシック" pitchFamily="34" charset="-128"/>
              </a:rPr>
              <a:t>th</a:t>
            </a:r>
            <a:r>
              <a:rPr lang="en-US" dirty="0" smtClean="0">
                <a:ea typeface="ＭＳ Ｐゴシック" pitchFamily="34" charset="-128"/>
              </a:rPr>
              <a:t> element, else discard it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If we picked the </a:t>
            </a:r>
            <a:r>
              <a:rPr lang="en-US" b="1" i="1" dirty="0" smtClean="0">
                <a:ea typeface="ＭＳ Ｐゴシック" pitchFamily="34" charset="-128"/>
              </a:rPr>
              <a:t>n</a:t>
            </a:r>
            <a:r>
              <a:rPr lang="en-US" b="1" i="1" baseline="30000" dirty="0" smtClean="0">
                <a:ea typeface="ＭＳ Ｐゴシック" pitchFamily="34" charset="-128"/>
              </a:rPr>
              <a:t>th</a:t>
            </a:r>
            <a:r>
              <a:rPr lang="en-US" dirty="0" smtClean="0">
                <a:ea typeface="ＭＳ Ｐゴシック" pitchFamily="34" charset="-128"/>
              </a:rPr>
              <a:t> element, then it replaces one of the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b="1" i="1" dirty="0" smtClean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 elements in the sample </a:t>
            </a:r>
            <a:r>
              <a:rPr lang="en-US" b="1" i="1" dirty="0" smtClean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, picked uniformly at random</a:t>
            </a: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Claim: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  <a:r>
              <a:rPr lang="en-US" dirty="0" smtClean="0"/>
              <a:t>This algorithm maintains a sample </a:t>
            </a:r>
            <a:r>
              <a:rPr lang="en-US" b="1" i="1" dirty="0" smtClean="0"/>
              <a:t>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the desired property:</a:t>
            </a:r>
          </a:p>
          <a:p>
            <a:pPr lvl="1"/>
            <a:r>
              <a:rPr lang="en-US" dirty="0" smtClean="0"/>
              <a:t>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 smtClean="0"/>
              <a:t>s/n</a:t>
            </a:r>
            <a:endParaRPr lang="en-US" dirty="0" smtClean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05299-F8A3-4ADC-8E8C-9EC7592EFD99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Proof: By Induction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We prove this by induction:</a:t>
            </a:r>
          </a:p>
          <a:p>
            <a:pPr lvl="1"/>
            <a:r>
              <a:rPr lang="en-US" dirty="0" smtClean="0"/>
              <a:t>Assume that after </a:t>
            </a:r>
            <a:r>
              <a:rPr lang="en-US" b="1" i="1" dirty="0" smtClean="0"/>
              <a:t>n</a:t>
            </a:r>
            <a:r>
              <a:rPr lang="en-US" dirty="0" smtClean="0"/>
              <a:t> elements, the sample contains each element seen so far with probability </a:t>
            </a:r>
            <a:r>
              <a:rPr lang="en-US" b="1" i="1" dirty="0" smtClean="0"/>
              <a:t>s/n</a:t>
            </a:r>
          </a:p>
          <a:p>
            <a:pPr lvl="1"/>
            <a:r>
              <a:rPr lang="en-US" dirty="0" smtClean="0"/>
              <a:t>We need to show that after seeing element </a:t>
            </a:r>
            <a:r>
              <a:rPr lang="en-US" b="1" i="1" dirty="0" smtClean="0"/>
              <a:t>n+1 </a:t>
            </a:r>
            <a:r>
              <a:rPr lang="en-US" dirty="0" smtClean="0"/>
              <a:t>the sample maintains the property</a:t>
            </a:r>
          </a:p>
          <a:p>
            <a:pPr lvl="2"/>
            <a:r>
              <a:rPr lang="en-US" dirty="0" smtClean="0"/>
              <a:t>Sample contains each </a:t>
            </a:r>
            <a:r>
              <a:rPr lang="en-US" dirty="0"/>
              <a:t>element seen so far with probability </a:t>
            </a:r>
            <a:r>
              <a:rPr lang="en-US" b="1" i="1" dirty="0"/>
              <a:t>s</a:t>
            </a:r>
            <a:r>
              <a:rPr lang="en-US" b="1" i="1" dirty="0" smtClean="0"/>
              <a:t>/(n+1)</a:t>
            </a:r>
            <a:endParaRPr lang="en-US" b="1" dirty="0" smtClean="0"/>
          </a:p>
          <a:p>
            <a:r>
              <a:rPr lang="en-US" b="1" dirty="0" smtClean="0">
                <a:solidFill>
                  <a:srgbClr val="D60093"/>
                </a:solidFill>
              </a:rPr>
              <a:t>Base case:</a:t>
            </a:r>
          </a:p>
          <a:p>
            <a:pPr lvl="1"/>
            <a:r>
              <a:rPr lang="en-US" dirty="0" smtClean="0"/>
              <a:t>After we see </a:t>
            </a:r>
            <a:r>
              <a:rPr lang="en-US" b="1" dirty="0" smtClean="0"/>
              <a:t>n=s</a:t>
            </a:r>
            <a:r>
              <a:rPr lang="en-US" dirty="0" smtClean="0"/>
              <a:t> elements the sample </a:t>
            </a:r>
            <a:r>
              <a:rPr lang="en-US" b="1" dirty="0" smtClean="0"/>
              <a:t>S</a:t>
            </a:r>
            <a:r>
              <a:rPr lang="en-US" dirty="0" smtClean="0"/>
              <a:t> has the desired property</a:t>
            </a:r>
          </a:p>
          <a:p>
            <a:pPr lvl="2"/>
            <a:r>
              <a:rPr lang="en-US" dirty="0" smtClean="0"/>
              <a:t>Each out of </a:t>
            </a:r>
            <a:r>
              <a:rPr lang="en-US" b="1" dirty="0" smtClean="0"/>
              <a:t>n=s</a:t>
            </a:r>
            <a:r>
              <a:rPr lang="en-US" dirty="0" smtClean="0"/>
              <a:t> elements is in the sample with probability </a:t>
            </a:r>
            <a:r>
              <a:rPr lang="en-US" b="1" i="1" dirty="0" smtClean="0"/>
              <a:t>s/s = 1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Proof: By Induction</a:t>
            </a:r>
            <a:endParaRPr lang="en-US" dirty="0"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 smtClean="0">
                    <a:solidFill>
                      <a:srgbClr val="D60093"/>
                    </a:solidFill>
                  </a:rPr>
                  <a:t>Inductive hypothesis:</a:t>
                </a:r>
                <a:r>
                  <a:rPr lang="en-US" dirty="0" smtClean="0"/>
                  <a:t> After </a:t>
                </a:r>
                <a:r>
                  <a:rPr lang="en-US" b="1" i="1" dirty="0"/>
                  <a:t>n</a:t>
                </a:r>
                <a:r>
                  <a:rPr lang="en-US" dirty="0"/>
                  <a:t> elements, the sample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 contains </a:t>
                </a:r>
                <a:r>
                  <a:rPr lang="en-US" dirty="0"/>
                  <a:t>each element seen so far with </a:t>
                </a:r>
                <a:r>
                  <a:rPr lang="en-US" dirty="0" smtClean="0"/>
                  <a:t>prob. </a:t>
                </a:r>
                <a:r>
                  <a:rPr lang="en-US" b="1" i="1" dirty="0"/>
                  <a:t>s/n</a:t>
                </a:r>
              </a:p>
              <a:p>
                <a:r>
                  <a:rPr lang="en-US" b="1" dirty="0" smtClean="0">
                    <a:solidFill>
                      <a:srgbClr val="008000"/>
                    </a:solidFill>
                  </a:rPr>
                  <a:t>Now element </a:t>
                </a:r>
                <a:r>
                  <a:rPr lang="en-US" b="1" i="1" dirty="0" smtClean="0">
                    <a:solidFill>
                      <a:srgbClr val="008000"/>
                    </a:solidFill>
                  </a:rPr>
                  <a:t>n+1</a:t>
                </a:r>
                <a:r>
                  <a:rPr lang="en-US" b="1" dirty="0" smtClean="0">
                    <a:solidFill>
                      <a:srgbClr val="008000"/>
                    </a:solidFill>
                  </a:rPr>
                  <a:t> arrives</a:t>
                </a:r>
              </a:p>
              <a:p>
                <a:r>
                  <a:rPr lang="en-US" b="1" dirty="0" smtClean="0">
                    <a:solidFill>
                      <a:srgbClr val="D60093"/>
                    </a:solidFill>
                  </a:rPr>
                  <a:t>Inductive step:</a:t>
                </a:r>
                <a:r>
                  <a:rPr lang="en-US" dirty="0" smtClean="0"/>
                  <a:t> For elements already in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, probability that the algorithm keeps it in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 is:</a:t>
                </a:r>
              </a:p>
              <a:p>
                <a:pPr lvl="3"/>
                <a:endParaRPr lang="en-US" dirty="0"/>
              </a:p>
              <a:p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So, at time </a:t>
                </a:r>
                <a:r>
                  <a:rPr lang="en-US" b="1" i="1" dirty="0" smtClean="0"/>
                  <a:t>n</a:t>
                </a:r>
                <a:r>
                  <a:rPr lang="en-US" i="1" dirty="0" smtClean="0"/>
                  <a:t>,</a:t>
                </a:r>
                <a:r>
                  <a:rPr lang="en-US" dirty="0" smtClean="0"/>
                  <a:t> tuples in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 were there with prob. </a:t>
                </a:r>
                <a:r>
                  <a:rPr lang="en-US" b="1" dirty="0" smtClean="0"/>
                  <a:t>s/n</a:t>
                </a:r>
              </a:p>
              <a:p>
                <a:r>
                  <a:rPr lang="en-US" dirty="0" smtClean="0"/>
                  <a:t>Time </a:t>
                </a:r>
                <a:r>
                  <a:rPr lang="en-US" b="1" i="1" dirty="0" smtClean="0"/>
                  <a:t>n</a:t>
                </a:r>
                <a:r>
                  <a:rPr lang="en-US" b="1" dirty="0" smtClean="0">
                    <a:sym typeface="Symbol"/>
                  </a:rPr>
                  <a:t></a:t>
                </a:r>
                <a:r>
                  <a:rPr lang="en-US" b="1" i="1" dirty="0" smtClean="0"/>
                  <a:t>n+1</a:t>
                </a:r>
                <a:r>
                  <a:rPr lang="en-US" i="1" dirty="0" smtClean="0"/>
                  <a:t>, </a:t>
                </a:r>
                <a:r>
                  <a:rPr lang="en-US" dirty="0" smtClean="0"/>
                  <a:t>tuple stayed in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 with prob. </a:t>
                </a:r>
                <a:r>
                  <a:rPr lang="en-US" b="1" dirty="0" smtClean="0"/>
                  <a:t>n/(n+1)</a:t>
                </a:r>
              </a:p>
              <a:p>
                <a:r>
                  <a:rPr lang="en-US" dirty="0" smtClean="0"/>
                  <a:t>So prob. tuple is in </a:t>
                </a:r>
                <a:r>
                  <a:rPr lang="en-US" b="1" i="1" dirty="0" smtClean="0"/>
                  <a:t>S</a:t>
                </a:r>
                <a:r>
                  <a:rPr lang="en-US" dirty="0" smtClean="0"/>
                  <a:t> at time </a:t>
                </a:r>
                <a:r>
                  <a:rPr lang="en-US" b="1" i="1" dirty="0" smtClean="0"/>
                  <a:t>n+1</a:t>
                </a:r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b="1" dirty="0" smtClean="0">
                  <a:solidFill>
                    <a:srgbClr val="0000FF"/>
                  </a:solidFill>
                </a:endParaRP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  <a:blipFill rotWithShape="1">
                <a:blip r:embed="rId3"/>
                <a:stretch>
                  <a:fillRect t="-564" r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23</a:t>
            </a:fld>
            <a:endParaRPr lang="en-US"/>
          </a:p>
        </p:txBody>
      </p:sp>
      <p:graphicFrame>
        <p:nvGraphicFramePr>
          <p:cNvPr id="19046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857583"/>
              </p:ext>
            </p:extLst>
          </p:nvPr>
        </p:nvGraphicFramePr>
        <p:xfrm>
          <a:off x="1219200" y="3547253"/>
          <a:ext cx="5715000" cy="118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Equation" r:id="rId4" imgW="2082600" imgH="431640" progId="Equation.3">
                  <p:embed/>
                </p:oleObj>
              </mc:Choice>
              <mc:Fallback>
                <p:oleObj name="Equation" r:id="rId4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47253"/>
                        <a:ext cx="5715000" cy="11850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1101" y="4645223"/>
            <a:ext cx="2020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discarded</a:t>
            </a:r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458218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 discarded</a:t>
            </a:r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6525" y="4572000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in the </a:t>
            </a:r>
            <a:b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sample not picked</a:t>
            </a:r>
            <a:endParaRPr lang="en-US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2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Queries over a </a:t>
            </a:r>
            <a:br>
              <a:rPr lang="en-US" dirty="0" smtClean="0"/>
            </a:br>
            <a:r>
              <a:rPr lang="en-US" dirty="0" smtClean="0"/>
              <a:t>(long) Sliding Window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Sliding Windows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useful model of stream processing is that queries are about a </a:t>
            </a:r>
            <a:r>
              <a:rPr lang="en-US" b="1" i="1" dirty="0" smtClean="0">
                <a:solidFill>
                  <a:srgbClr val="FF0066"/>
                </a:solidFill>
              </a:rPr>
              <a:t>window</a:t>
            </a:r>
            <a:r>
              <a:rPr lang="en-US" dirty="0" smtClean="0"/>
              <a:t> of length </a:t>
            </a:r>
            <a:r>
              <a:rPr lang="en-US" b="1" i="1" dirty="0" smtClean="0"/>
              <a:t>N</a:t>
            </a:r>
            <a:r>
              <a:rPr lang="en-US" dirty="0"/>
              <a:t>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i="1" dirty="0" smtClean="0"/>
              <a:t>N</a:t>
            </a:r>
            <a:r>
              <a:rPr lang="en-US" dirty="0" smtClean="0"/>
              <a:t> most recent elements received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Interesting case:</a:t>
            </a:r>
            <a:r>
              <a:rPr lang="en-US" b="1" dirty="0" smtClean="0"/>
              <a:t> </a:t>
            </a:r>
            <a:r>
              <a:rPr lang="en-US" b="1" i="1" dirty="0" smtClean="0"/>
              <a:t>N</a:t>
            </a:r>
            <a:r>
              <a:rPr lang="en-US" dirty="0" smtClean="0"/>
              <a:t> is so large that the data cannot be stored in memory, or even on disk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Or, there are so many streams that windows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for all cannot be stored</a:t>
            </a:r>
          </a:p>
          <a:p>
            <a:r>
              <a:rPr lang="en-US" b="1" dirty="0">
                <a:solidFill>
                  <a:srgbClr val="FF0066"/>
                </a:solidFill>
              </a:rPr>
              <a:t>Amazon example: </a:t>
            </a:r>
            <a:endParaRPr lang="en-US" b="1" dirty="0" smtClean="0">
              <a:solidFill>
                <a:srgbClr val="FF0066"/>
              </a:solidFill>
            </a:endParaRPr>
          </a:p>
          <a:p>
            <a:pPr lvl="1"/>
            <a:r>
              <a:rPr lang="en-US" dirty="0" smtClean="0"/>
              <a:t>For </a:t>
            </a:r>
            <a:r>
              <a:rPr lang="en-US" dirty="0"/>
              <a:t>every product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smtClean="0"/>
              <a:t>we </a:t>
            </a:r>
            <a:r>
              <a:rPr lang="en-US" dirty="0"/>
              <a:t>keep 0/1 stream of whether that product was sold in the </a:t>
            </a:r>
            <a:r>
              <a:rPr lang="en-US" b="1" dirty="0"/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smtClean="0"/>
              <a:t>transaction</a:t>
            </a:r>
            <a:endParaRPr lang="en-US" dirty="0"/>
          </a:p>
          <a:p>
            <a:pPr lvl="1"/>
            <a:r>
              <a:rPr lang="en-US" dirty="0" smtClean="0"/>
              <a:t>We </a:t>
            </a:r>
            <a:r>
              <a:rPr lang="en-US" dirty="0"/>
              <a:t>want answer queries, how many times have </a:t>
            </a:r>
            <a:r>
              <a:rPr lang="en-US" dirty="0" smtClean="0"/>
              <a:t>we </a:t>
            </a:r>
            <a:r>
              <a:rPr lang="en-US" dirty="0"/>
              <a:t>sold </a:t>
            </a:r>
            <a:r>
              <a:rPr lang="en-US" b="1" dirty="0"/>
              <a:t>X</a:t>
            </a:r>
            <a:r>
              <a:rPr lang="en-US" dirty="0"/>
              <a:t> in the last </a:t>
            </a:r>
            <a:r>
              <a:rPr lang="en-US" b="1" dirty="0"/>
              <a:t>k</a:t>
            </a:r>
            <a:r>
              <a:rPr lang="en-US" dirty="0"/>
              <a:t> </a:t>
            </a:r>
            <a:r>
              <a:rPr lang="en-US" dirty="0" smtClean="0"/>
              <a:t>sales?</a:t>
            </a:r>
            <a:endParaRPr lang="en-US" dirty="0"/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C84513-8575-4D6B-8F8F-5BE12483FB4D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Window: 1 Stream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Sliding window on a single stream: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B45C78-772F-436B-B4B0-DD8DEC933A27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1910411" y="1998663"/>
            <a:ext cx="4878388" cy="381000"/>
            <a:chOff x="1200" y="528"/>
            <a:chExt cx="3073" cy="240"/>
          </a:xfrm>
        </p:grpSpPr>
        <p:sp>
          <p:nvSpPr>
            <p:cNvPr id="33808" name="Text Box 1026"/>
            <p:cNvSpPr txBox="1">
              <a:spLocks noChangeArrowheads="1"/>
            </p:cNvSpPr>
            <p:nvPr/>
          </p:nvSpPr>
          <p:spPr bwMode="auto">
            <a:xfrm>
              <a:off x="1200" y="528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9" name="Rectangle 1027"/>
            <p:cNvSpPr>
              <a:spLocks noChangeArrowheads="1"/>
            </p:cNvSpPr>
            <p:nvPr/>
          </p:nvSpPr>
          <p:spPr bwMode="auto">
            <a:xfrm>
              <a:off x="2338" y="528"/>
              <a:ext cx="665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1903412" y="2831042"/>
            <a:ext cx="4878388" cy="381000"/>
            <a:chOff x="1200" y="1152"/>
            <a:chExt cx="3073" cy="240"/>
          </a:xfrm>
        </p:grpSpPr>
        <p:sp>
          <p:nvSpPr>
            <p:cNvPr id="33806" name="Text Box 1028"/>
            <p:cNvSpPr txBox="1">
              <a:spLocks noChangeArrowheads="1"/>
            </p:cNvSpPr>
            <p:nvPr/>
          </p:nvSpPr>
          <p:spPr bwMode="auto">
            <a:xfrm>
              <a:off x="1200" y="1152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7" name="Rectangle 1031"/>
            <p:cNvSpPr>
              <a:spLocks noChangeArrowheads="1"/>
            </p:cNvSpPr>
            <p:nvPr/>
          </p:nvSpPr>
          <p:spPr bwMode="auto">
            <a:xfrm>
              <a:off x="2452" y="1152"/>
              <a:ext cx="624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905000" y="3663421"/>
            <a:ext cx="4878388" cy="381000"/>
            <a:chOff x="1200" y="1776"/>
            <a:chExt cx="3073" cy="240"/>
          </a:xfrm>
        </p:grpSpPr>
        <p:sp>
          <p:nvSpPr>
            <p:cNvPr id="33804" name="Text Box 1029"/>
            <p:cNvSpPr txBox="1">
              <a:spLocks noChangeArrowheads="1"/>
            </p:cNvSpPr>
            <p:nvPr/>
          </p:nvSpPr>
          <p:spPr bwMode="auto">
            <a:xfrm>
              <a:off x="1200" y="1776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5" name="Rectangle 1032"/>
            <p:cNvSpPr>
              <a:spLocks noChangeArrowheads="1"/>
            </p:cNvSpPr>
            <p:nvPr/>
          </p:nvSpPr>
          <p:spPr bwMode="auto">
            <a:xfrm>
              <a:off x="2556" y="1776"/>
              <a:ext cx="648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1905000" y="4495800"/>
            <a:ext cx="4878388" cy="381000"/>
            <a:chOff x="1200" y="2400"/>
            <a:chExt cx="3073" cy="240"/>
          </a:xfrm>
        </p:grpSpPr>
        <p:sp>
          <p:nvSpPr>
            <p:cNvPr id="33802" name="Text Box 1030"/>
            <p:cNvSpPr txBox="1">
              <a:spLocks noChangeArrowheads="1"/>
            </p:cNvSpPr>
            <p:nvPr/>
          </p:nvSpPr>
          <p:spPr bwMode="auto">
            <a:xfrm>
              <a:off x="1200" y="2400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3" name="Rectangle 1033"/>
            <p:cNvSpPr>
              <a:spLocks noChangeArrowheads="1"/>
            </p:cNvSpPr>
            <p:nvPr/>
          </p:nvSpPr>
          <p:spPr bwMode="auto">
            <a:xfrm>
              <a:off x="2691" y="2400"/>
              <a:ext cx="573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799" name="Text Box 1034"/>
          <p:cNvSpPr txBox="1">
            <a:spLocks noChangeArrowheads="1"/>
          </p:cNvSpPr>
          <p:nvPr/>
        </p:nvSpPr>
        <p:spPr bwMode="auto">
          <a:xfrm>
            <a:off x="3032125" y="5105400"/>
            <a:ext cx="2531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Future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Line 1035"/>
          <p:cNvSpPr>
            <a:spLocks noChangeShapeType="1"/>
          </p:cNvSpPr>
          <p:nvPr/>
        </p:nvSpPr>
        <p:spPr bwMode="auto">
          <a:xfrm flipH="1">
            <a:off x="2286000" y="5302250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Line 1036"/>
          <p:cNvSpPr>
            <a:spLocks noChangeShapeType="1"/>
          </p:cNvSpPr>
          <p:nvPr/>
        </p:nvSpPr>
        <p:spPr bwMode="auto">
          <a:xfrm>
            <a:off x="5486400" y="5302250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0" y="14478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 = 6</a:t>
            </a:r>
          </a:p>
        </p:txBody>
      </p:sp>
    </p:spTree>
    <p:extLst>
      <p:ext uri="{BB962C8B-B14F-4D97-AF65-F5344CB8AC3E}">
        <p14:creationId xmlns:p14="http://schemas.microsoft.com/office/powerpoint/2010/main" val="42336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153400" y="6583680"/>
            <a:ext cx="733864" cy="27432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C712AB2-8114-4FCB-B7A2-38C7CC5158C4}" type="slidenum">
              <a:rPr lang="en-US"/>
              <a:pPr/>
              <a:t>27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</a:t>
            </a:r>
            <a:r>
              <a:rPr lang="en-US" dirty="0" smtClean="0">
                <a:ea typeface="+mj-ea"/>
              </a:rPr>
              <a:t>(</a:t>
            </a:r>
            <a:r>
              <a:rPr lang="en-US" dirty="0">
                <a:ea typeface="+mj-ea"/>
              </a:rPr>
              <a:t>1)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Problem: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Given a stream of </a:t>
            </a:r>
            <a:r>
              <a:rPr lang="en-US" b="1" dirty="0" smtClean="0"/>
              <a:t>0</a:t>
            </a:r>
            <a:r>
              <a:rPr lang="en-US" dirty="0" smtClean="0"/>
              <a:t>s and </a:t>
            </a:r>
            <a:r>
              <a:rPr lang="en-US" b="1" dirty="0" smtClean="0"/>
              <a:t>1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Be prepared to answer queries of the form </a:t>
            </a:r>
            <a:br>
              <a:rPr lang="en-US" dirty="0" smtClean="0"/>
            </a:br>
            <a:r>
              <a:rPr lang="en-US" b="1" dirty="0" smtClean="0">
                <a:solidFill>
                  <a:srgbClr val="D60093"/>
                </a:solidFill>
              </a:rPr>
              <a:t>How many 1s are in the last </a:t>
            </a:r>
            <a:r>
              <a:rPr lang="en-US" b="1" i="1" dirty="0" smtClean="0">
                <a:solidFill>
                  <a:srgbClr val="D60093"/>
                </a:solidFill>
              </a:rPr>
              <a:t>k </a:t>
            </a:r>
            <a:r>
              <a:rPr lang="en-US" b="1" dirty="0" smtClean="0">
                <a:solidFill>
                  <a:srgbClr val="D60093"/>
                </a:solidFill>
              </a:rPr>
              <a:t>bits?</a:t>
            </a:r>
            <a:r>
              <a:rPr lang="en-US" dirty="0" smtClean="0"/>
              <a:t> where </a:t>
            </a:r>
            <a:r>
              <a:rPr lang="en-US" b="1" i="1" dirty="0" smtClean="0"/>
              <a:t>k</a:t>
            </a:r>
            <a:r>
              <a:rPr lang="en-US" b="1" dirty="0" smtClean="0"/>
              <a:t> </a:t>
            </a:r>
            <a:r>
              <a:rPr lang="en-US" b="1" dirty="0" smtClean="0">
                <a:latin typeface="Lucida Sans Unicode" pitchFamily="34" charset="0"/>
              </a:rPr>
              <a:t>≤</a:t>
            </a:r>
            <a:r>
              <a:rPr lang="en-US" b="1" dirty="0" smtClean="0">
                <a:latin typeface="MS Shell Dlg" charset="0"/>
              </a:rPr>
              <a:t> </a:t>
            </a:r>
            <a:r>
              <a:rPr lang="en-US" b="1" i="1" dirty="0" smtClean="0"/>
              <a:t>N</a:t>
            </a:r>
            <a:endParaRPr lang="en-US" b="1" dirty="0" smtClean="0"/>
          </a:p>
          <a:p>
            <a:pPr lvl="8"/>
            <a:endParaRPr lang="en-US" dirty="0" smtClean="0">
              <a:solidFill>
                <a:srgbClr val="60B5CC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Obvious solution: 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dirty="0" smtClean="0"/>
              <a:t>Store the most recent </a:t>
            </a:r>
            <a:r>
              <a:rPr lang="en-US" b="1" i="1" dirty="0" smtClean="0"/>
              <a:t>N</a:t>
            </a:r>
            <a:r>
              <a:rPr lang="en-US" dirty="0" smtClean="0"/>
              <a:t> bits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When new bit comes in, discard the </a:t>
            </a:r>
            <a:r>
              <a:rPr lang="en-US" b="1" i="1" dirty="0" smtClean="0">
                <a:ea typeface="ＭＳ Ｐゴシック" pitchFamily="34" charset="-128"/>
              </a:rPr>
              <a:t>N</a:t>
            </a:r>
            <a:r>
              <a:rPr lang="en-US" b="1" dirty="0" smtClean="0">
                <a:ea typeface="ＭＳ Ｐゴシック" pitchFamily="34" charset="-128"/>
              </a:rPr>
              <a:t>+1</a:t>
            </a:r>
            <a:r>
              <a:rPr lang="en-US" b="1" baseline="30000" dirty="0" smtClean="0">
                <a:ea typeface="ＭＳ Ｐゴシック" pitchFamily="34" charset="-128"/>
              </a:rPr>
              <a:t>st</a:t>
            </a:r>
            <a:r>
              <a:rPr lang="en-US" dirty="0" smtClean="0">
                <a:ea typeface="ＭＳ Ｐゴシック" pitchFamily="34" charset="-128"/>
              </a:rPr>
              <a:t>  bit</a:t>
            </a:r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1524000" y="5410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2422525" y="5805487"/>
            <a:ext cx="323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     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Future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1035"/>
          <p:cNvSpPr>
            <a:spLocks noChangeShapeType="1"/>
          </p:cNvSpPr>
          <p:nvPr/>
        </p:nvSpPr>
        <p:spPr bwMode="auto">
          <a:xfrm flipH="1">
            <a:off x="1676400" y="6002337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1036"/>
          <p:cNvSpPr>
            <a:spLocks noChangeShapeType="1"/>
          </p:cNvSpPr>
          <p:nvPr/>
        </p:nvSpPr>
        <p:spPr bwMode="auto">
          <a:xfrm>
            <a:off x="5715000" y="6002337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27"/>
          <p:cNvSpPr>
            <a:spLocks noChangeArrowheads="1"/>
          </p:cNvSpPr>
          <p:nvPr/>
        </p:nvSpPr>
        <p:spPr bwMode="auto">
          <a:xfrm>
            <a:off x="5127044" y="5404366"/>
            <a:ext cx="1197556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5404366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Suppose N=6</a:t>
            </a:r>
          </a:p>
        </p:txBody>
      </p:sp>
    </p:spTree>
    <p:extLst>
      <p:ext uri="{BB962C8B-B14F-4D97-AF65-F5344CB8AC3E}">
        <p14:creationId xmlns:p14="http://schemas.microsoft.com/office/powerpoint/2010/main" val="417647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</a:t>
            </a:r>
            <a:r>
              <a:rPr lang="en-US" dirty="0" smtClean="0">
                <a:ea typeface="+mj-ea"/>
              </a:rPr>
              <a:t>(</a:t>
            </a:r>
            <a:r>
              <a:rPr lang="en-US" dirty="0">
                <a:ea typeface="+mj-ea"/>
              </a:rPr>
              <a:t>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You cannot get an exact answer without storing the entire window</a:t>
            </a:r>
          </a:p>
          <a:p>
            <a:pPr lvl="8"/>
            <a:endParaRPr lang="en-US" dirty="0" smtClean="0">
              <a:solidFill>
                <a:srgbClr val="CC3300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Real Problem: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What if we cannot afford to store </a:t>
            </a:r>
            <a:r>
              <a:rPr lang="en-US" b="1" i="1" dirty="0" smtClean="0">
                <a:solidFill>
                  <a:srgbClr val="D60093"/>
                </a:solidFill>
              </a:rPr>
              <a:t>N</a:t>
            </a:r>
            <a:r>
              <a:rPr lang="en-US" b="1" dirty="0" smtClean="0">
                <a:solidFill>
                  <a:srgbClr val="D60093"/>
                </a:solidFill>
              </a:rPr>
              <a:t> bits?</a:t>
            </a:r>
          </a:p>
          <a:p>
            <a:pPr lvl="1"/>
            <a:r>
              <a:rPr lang="en-US" b="1" dirty="0" smtClean="0">
                <a:ea typeface="ＭＳ Ｐゴシック" pitchFamily="34" charset="-128"/>
              </a:rPr>
              <a:t>E.g.</a:t>
            </a:r>
            <a:r>
              <a:rPr lang="en-US" dirty="0" smtClean="0">
                <a:ea typeface="ＭＳ Ｐゴシック" pitchFamily="34" charset="-128"/>
              </a:rPr>
              <a:t>, we’re processing 1 billion streams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b="1" i="1" dirty="0" smtClean="0">
                <a:ea typeface="ＭＳ Ｐゴシック" pitchFamily="34" charset="-128"/>
              </a:rPr>
              <a:t>N </a:t>
            </a:r>
            <a:r>
              <a:rPr lang="en-US" b="1" dirty="0" smtClean="0">
                <a:ea typeface="ＭＳ Ｐゴシック" pitchFamily="34" charset="-128"/>
              </a:rPr>
              <a:t> = 1 billion</a:t>
            </a: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r>
              <a:rPr lang="en-US" b="1" dirty="0" smtClean="0">
                <a:solidFill>
                  <a:srgbClr val="008000"/>
                </a:solidFill>
              </a:rPr>
              <a:t>But we are happy with an approximate answer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BF1368-EA64-46CF-9A7F-3017837BBD43}" type="slidenum">
              <a:rPr lang="en-US"/>
              <a:pPr/>
              <a:t>28</a:t>
            </a:fld>
            <a:endParaRPr lang="en-US"/>
          </a:p>
        </p:txBody>
      </p:sp>
      <p:sp>
        <p:nvSpPr>
          <p:cNvPr id="7" name="Text Box 1026"/>
          <p:cNvSpPr txBox="1">
            <a:spLocks noChangeArrowheads="1"/>
          </p:cNvSpPr>
          <p:nvPr/>
        </p:nvSpPr>
        <p:spPr bwMode="auto">
          <a:xfrm>
            <a:off x="3505200" y="4267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 Box 1034"/>
          <p:cNvSpPr txBox="1">
            <a:spLocks noChangeArrowheads="1"/>
          </p:cNvSpPr>
          <p:nvPr/>
        </p:nvSpPr>
        <p:spPr bwMode="auto">
          <a:xfrm>
            <a:off x="4403725" y="4662487"/>
            <a:ext cx="2284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</a:t>
            </a:r>
            <a:r>
              <a:rPr lang="en-US" sz="1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Future</a:t>
            </a:r>
          </a:p>
        </p:txBody>
      </p:sp>
      <p:sp>
        <p:nvSpPr>
          <p:cNvPr id="9" name="Line 1035"/>
          <p:cNvSpPr>
            <a:spLocks noChangeShapeType="1"/>
          </p:cNvSpPr>
          <p:nvPr/>
        </p:nvSpPr>
        <p:spPr bwMode="auto">
          <a:xfrm flipH="1">
            <a:off x="3810000" y="4843104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600"/>
          </a:p>
        </p:txBody>
      </p:sp>
      <p:sp>
        <p:nvSpPr>
          <p:cNvPr id="10" name="Line 1036"/>
          <p:cNvSpPr>
            <a:spLocks noChangeShapeType="1"/>
          </p:cNvSpPr>
          <p:nvPr/>
        </p:nvSpPr>
        <p:spPr bwMode="auto">
          <a:xfrm>
            <a:off x="6553200" y="4843104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27"/>
          <p:cNvSpPr>
            <a:spLocks noChangeArrowheads="1"/>
          </p:cNvSpPr>
          <p:nvPr/>
        </p:nvSpPr>
        <p:spPr bwMode="auto">
          <a:xfrm>
            <a:off x="7105888" y="4267200"/>
            <a:ext cx="1187118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036377" y="4223082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36377" y="4223082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attempt: Simple solution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u="sng" dirty="0" smtClean="0">
                    <a:solidFill>
                      <a:srgbClr val="0000FF"/>
                    </a:solidFill>
                  </a:rPr>
                  <a:t>Q:</a:t>
                </a:r>
                <a:r>
                  <a:rPr lang="en-US" b="1" dirty="0" smtClean="0">
                    <a:solidFill>
                      <a:srgbClr val="0000FF"/>
                    </a:solidFill>
                  </a:rPr>
                  <a:t> How many 1s are in the last </a:t>
                </a:r>
                <a:r>
                  <a:rPr lang="en-US" b="1" i="1" dirty="0" smtClean="0">
                    <a:solidFill>
                      <a:srgbClr val="0000FF"/>
                    </a:solidFill>
                  </a:rPr>
                  <a:t>N</a:t>
                </a:r>
                <a:r>
                  <a:rPr lang="en-US" b="1" dirty="0" smtClean="0">
                    <a:solidFill>
                      <a:srgbClr val="0000FF"/>
                    </a:solidFill>
                  </a:rPr>
                  <a:t> bits?</a:t>
                </a:r>
              </a:p>
              <a:p>
                <a:r>
                  <a:rPr lang="en-US" dirty="0" smtClean="0"/>
                  <a:t>A simple solution that does not really solve our problem: </a:t>
                </a:r>
                <a:r>
                  <a:rPr lang="en-US" b="1" dirty="0" smtClean="0">
                    <a:solidFill>
                      <a:srgbClr val="D60093"/>
                    </a:solidFill>
                  </a:rPr>
                  <a:t>Uniformity assumption</a:t>
                </a:r>
              </a:p>
              <a:p>
                <a:endParaRPr lang="en-US" dirty="0" smtClean="0">
                  <a:solidFill>
                    <a:schemeClr val="accent2"/>
                  </a:solidFill>
                </a:endParaRPr>
              </a:p>
              <a:p>
                <a:endParaRPr lang="en-US" dirty="0" smtClean="0">
                  <a:solidFill>
                    <a:schemeClr val="accent2"/>
                  </a:solidFill>
                </a:endParaRPr>
              </a:p>
              <a:p>
                <a:r>
                  <a:rPr lang="en-US" b="1" dirty="0" smtClean="0">
                    <a:solidFill>
                      <a:srgbClr val="008000"/>
                    </a:solidFill>
                  </a:rPr>
                  <a:t>Maintain 2 counters: </a:t>
                </a:r>
              </a:p>
              <a:p>
                <a:pPr lvl="1"/>
                <a:r>
                  <a:rPr lang="en-US" b="1" i="1" dirty="0" smtClean="0"/>
                  <a:t>S</a:t>
                </a:r>
                <a:r>
                  <a:rPr lang="en-US" dirty="0" smtClean="0"/>
                  <a:t>: number of 1s </a:t>
                </a:r>
                <a:r>
                  <a:rPr lang="en-US" dirty="0"/>
                  <a:t>from the beginning of the stream</a:t>
                </a:r>
                <a:endParaRPr lang="en-US" dirty="0" smtClean="0"/>
              </a:p>
              <a:p>
                <a:pPr lvl="1"/>
                <a:r>
                  <a:rPr lang="en-US" b="1" i="1" dirty="0" smtClean="0"/>
                  <a:t>Z</a:t>
                </a:r>
                <a:r>
                  <a:rPr lang="en-US" dirty="0" smtClean="0"/>
                  <a:t>: number of 0s from the beginning of the stream</a:t>
                </a:r>
              </a:p>
              <a:p>
                <a:r>
                  <a:rPr lang="en-US" b="1" dirty="0" smtClean="0"/>
                  <a:t>How many 1s are in the last N bits?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𝒁</m:t>
                        </m:r>
                      </m:den>
                    </m:f>
                  </m:oMath>
                </a14:m>
                <a:endParaRPr lang="en-US" b="1" dirty="0" smtClean="0">
                  <a:solidFill>
                    <a:srgbClr val="0000FF"/>
                  </a:solidFill>
                </a:endParaRPr>
              </a:p>
              <a:p>
                <a:r>
                  <a:rPr lang="en-US" b="1" dirty="0" smtClean="0">
                    <a:solidFill>
                      <a:srgbClr val="D60093"/>
                    </a:solidFill>
                  </a:rPr>
                  <a:t>But, what if stream is non-uniform?</a:t>
                </a:r>
              </a:p>
              <a:p>
                <a:pPr lvl="1"/>
                <a:r>
                  <a:rPr lang="en-US" dirty="0" smtClean="0">
                    <a:solidFill>
                      <a:srgbClr val="D60093"/>
                    </a:solidFill>
                  </a:rPr>
                  <a:t>What if distribution changes over time?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  <a:blipFill rotWithShape="1">
                <a:blip r:embed="rId2"/>
                <a:stretch>
                  <a:fillRect t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996783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50388" y="2723733"/>
            <a:ext cx="5410200" cy="369332"/>
            <a:chOff x="3429000" y="3443287"/>
            <a:chExt cx="5410200" cy="369332"/>
          </a:xfrm>
        </p:grpSpPr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5622925" y="344328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3429000" y="364013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6019800" y="3640137"/>
              <a:ext cx="28194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43624" y="3242846"/>
            <a:ext cx="3395576" cy="338554"/>
            <a:chOff x="125499" y="3505200"/>
            <a:chExt cx="3395576" cy="338554"/>
          </a:xfrm>
        </p:grpSpPr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284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Past              </a:t>
              </a:r>
              <a:r>
                <a:rPr lang="en-US" sz="1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Future</a:t>
              </a:r>
            </a:p>
          </p:txBody>
        </p:sp>
        <p:sp>
          <p:nvSpPr>
            <p:cNvPr id="13" name="Line 1035"/>
            <p:cNvSpPr>
              <a:spLocks noChangeShapeType="1"/>
            </p:cNvSpPr>
            <p:nvPr/>
          </p:nvSpPr>
          <p:spPr bwMode="auto">
            <a:xfrm flipH="1">
              <a:off x="125499" y="3678988"/>
              <a:ext cx="6858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" name="Line 1036"/>
            <p:cNvSpPr>
              <a:spLocks noChangeShapeType="1"/>
            </p:cNvSpPr>
            <p:nvPr/>
          </p:nvSpPr>
          <p:spPr bwMode="auto">
            <a:xfrm>
              <a:off x="2911475" y="3702050"/>
              <a:ext cx="6096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79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time series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that is observed or measured at points in time</a:t>
            </a:r>
          </a:p>
          <a:p>
            <a:pPr lvl="1"/>
            <a:r>
              <a:rPr lang="en-US" dirty="0"/>
              <a:t>Timestamp</a:t>
            </a:r>
          </a:p>
          <a:p>
            <a:pPr lvl="1"/>
            <a:r>
              <a:rPr lang="en-US" dirty="0"/>
              <a:t>Fixed periods</a:t>
            </a:r>
          </a:p>
          <a:p>
            <a:pPr lvl="2"/>
            <a:r>
              <a:rPr lang="en-US" dirty="0"/>
              <a:t>e.g. hours, days, months or years</a:t>
            </a:r>
          </a:p>
          <a:p>
            <a:pPr lvl="1"/>
            <a:r>
              <a:rPr lang="en-US" dirty="0"/>
              <a:t>Or unevenly spaced</a:t>
            </a:r>
          </a:p>
          <a:p>
            <a:r>
              <a:rPr lang="en-US" sz="2800" dirty="0"/>
              <a:t>Goal is usually prediction</a:t>
            </a:r>
          </a:p>
          <a:p>
            <a:pPr lvl="1"/>
            <a:r>
              <a:rPr lang="en-US" dirty="0"/>
              <a:t>P(x</a:t>
            </a:r>
            <a:r>
              <a:rPr lang="en-US" baseline="-25000" dirty="0"/>
              <a:t>t+1</a:t>
            </a:r>
            <a:r>
              <a:rPr lang="en-US" dirty="0"/>
              <a:t>|x</a:t>
            </a:r>
            <a:r>
              <a:rPr lang="en-US" baseline="-25000" dirty="0"/>
              <a:t>t</a:t>
            </a:r>
            <a:r>
              <a:rPr lang="en-US" dirty="0"/>
              <a:t>, x</a:t>
            </a:r>
            <a:r>
              <a:rPr lang="en-US" baseline="-25000" dirty="0"/>
              <a:t>t-1</a:t>
            </a:r>
            <a:r>
              <a:rPr lang="en-US" dirty="0"/>
              <a:t>, x</a:t>
            </a:r>
            <a:r>
              <a:rPr lang="en-US" baseline="-25000" dirty="0"/>
              <a:t>t-2</a:t>
            </a:r>
            <a:r>
              <a:rPr lang="en-US" dirty="0"/>
              <a:t>…)</a:t>
            </a:r>
          </a:p>
          <a:p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2F42-4DFA-4725-86F9-7594E4AB4EB5}" type="slidenum">
              <a:rPr lang="en-GB" smtClean="0"/>
              <a:pPr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368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83"/>
    </mc:Choice>
    <mc:Fallback xmlns="">
      <p:transition xmlns:p14="http://schemas.microsoft.com/office/powerpoint/2010/main" spd="slow" advTm="48083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DGIM </a:t>
            </a:r>
            <a:r>
              <a:rPr lang="en-US" dirty="0">
                <a:ea typeface="+mj-ea"/>
              </a:rPr>
              <a:t>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8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solidFill>
                      <a:srgbClr val="D60093"/>
                    </a:solidFill>
                  </a:rPr>
                  <a:t>DGIM solution that does </a:t>
                </a:r>
                <a:r>
                  <a:rPr lang="en-US" b="1" u="sng" dirty="0" smtClean="0">
                    <a:solidFill>
                      <a:srgbClr val="D60093"/>
                    </a:solidFill>
                  </a:rPr>
                  <a:t>not</a:t>
                </a:r>
                <a:r>
                  <a:rPr lang="en-US" b="1" dirty="0" smtClean="0">
                    <a:solidFill>
                      <a:srgbClr val="D60093"/>
                    </a:solidFill>
                  </a:rPr>
                  <a:t> assume uniformity</a:t>
                </a:r>
              </a:p>
              <a:p>
                <a:pPr lvl="8"/>
                <a:endParaRPr lang="en-US" dirty="0" smtClean="0"/>
              </a:p>
              <a:p>
                <a:r>
                  <a:rPr lang="en-US" dirty="0" smtClean="0"/>
                  <a:t>We store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baseline="30000" dirty="0" smtClean="0">
                        <a:latin typeface="Cambria Math"/>
                      </a:rPr>
                      <m:t>𝟐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bits per stream</a:t>
                </a:r>
              </a:p>
              <a:p>
                <a:pPr lvl="8"/>
                <a:endParaRPr lang="en-US" dirty="0" smtClean="0"/>
              </a:p>
              <a:p>
                <a:r>
                  <a:rPr lang="en-US" b="1" dirty="0" smtClean="0">
                    <a:solidFill>
                      <a:srgbClr val="0000FF"/>
                    </a:solidFill>
                  </a:rPr>
                  <a:t>Solution gives approximate answer, </a:t>
                </a:r>
                <a:br>
                  <a:rPr lang="en-US" b="1" dirty="0" smtClean="0">
                    <a:solidFill>
                      <a:srgbClr val="0000FF"/>
                    </a:solidFill>
                  </a:rPr>
                </a:br>
                <a:r>
                  <a:rPr lang="en-US" b="1" dirty="0" smtClean="0">
                    <a:solidFill>
                      <a:srgbClr val="0000FF"/>
                    </a:solidFill>
                  </a:rPr>
                  <a:t>never off by more than 50%</a:t>
                </a:r>
              </a:p>
              <a:p>
                <a:pPr lvl="1"/>
                <a:r>
                  <a:rPr lang="en-US" dirty="0" smtClean="0">
                    <a:ea typeface="ＭＳ Ｐゴシック" pitchFamily="34" charset="-128"/>
                  </a:rPr>
                  <a:t>Error factor can be reduced to any fraction &gt; 0, with more complicated algorithm and proportionally more stored bits</a:t>
                </a:r>
              </a:p>
            </p:txBody>
          </p:sp>
        </mc:Choice>
        <mc:Fallback xmlns="">
          <p:sp>
            <p:nvSpPr>
              <p:cNvPr id="3686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F6139A-3E36-447F-BBA2-E04EE5A11927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en-US" dirty="0" err="1" smtClean="0">
                <a:solidFill>
                  <a:schemeClr val="bg1"/>
                </a:solidFill>
              </a:rPr>
              <a:t>Datar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Gionis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Indyk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Motwani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1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ea typeface="+mj-ea"/>
              </a:rPr>
              <a:t>Idea: Exponential Windows</a:t>
            </a:r>
            <a:endParaRPr lang="en-US" dirty="0">
              <a:ea typeface="+mj-ea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60093"/>
                </a:solidFill>
              </a:rPr>
              <a:t>Solution that doesn’t (quite) work:</a:t>
            </a:r>
          </a:p>
          <a:p>
            <a:pPr lvl="1"/>
            <a:r>
              <a:rPr lang="en-US" dirty="0" smtClean="0"/>
              <a:t>Summarize </a:t>
            </a:r>
            <a:r>
              <a:rPr lang="en-US" b="1" dirty="0" smtClean="0"/>
              <a:t>exponentially increasing </a:t>
            </a:r>
            <a:r>
              <a:rPr lang="en-US" dirty="0" smtClean="0"/>
              <a:t>regions </a:t>
            </a:r>
            <a:br>
              <a:rPr lang="en-US" dirty="0" smtClean="0"/>
            </a:br>
            <a:r>
              <a:rPr lang="en-US" dirty="0" smtClean="0"/>
              <a:t>of the stream, looking backward</a:t>
            </a:r>
          </a:p>
          <a:p>
            <a:pPr lvl="1"/>
            <a:r>
              <a:rPr lang="en-US" dirty="0" smtClean="0"/>
              <a:t>Drop small regions if they begin at the same point as a larger region</a:t>
            </a: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93C58E-F09B-43A6-900F-988651215D97}" type="slidenum">
              <a:rPr lang="en-US"/>
              <a:pPr/>
              <a:t>31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468937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622925" y="57292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3429000" y="5926137"/>
            <a:ext cx="22098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019800" y="5926136"/>
            <a:ext cx="2895600" cy="1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295400" y="4267200"/>
            <a:ext cx="2057400" cy="461665"/>
            <a:chOff x="1295400" y="3815411"/>
            <a:chExt cx="2057400" cy="461665"/>
          </a:xfrm>
        </p:grpSpPr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H="1" flipV="1">
              <a:off x="1295400" y="4018905"/>
              <a:ext cx="838200" cy="22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2667000" y="4021137"/>
              <a:ext cx="685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2000" b="1"/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2209800" y="3815411"/>
              <a:ext cx="3225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008000"/>
                  </a:solidFill>
                </a:rPr>
                <a:t>?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295400" y="3944937"/>
            <a:ext cx="7620000" cy="1524000"/>
            <a:chOff x="1295400" y="3487737"/>
            <a:chExt cx="7620000" cy="152400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87630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8534400" y="4706937"/>
              <a:ext cx="1524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8348634" y="4402137"/>
              <a:ext cx="338166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942834" y="4402137"/>
              <a:ext cx="341322" cy="3048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537034" y="4097337"/>
              <a:ext cx="747121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781800" y="4097337"/>
              <a:ext cx="685800" cy="304800"/>
            </a:xfrm>
            <a:prstGeom prst="rect">
              <a:avLst/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943600" y="3792537"/>
              <a:ext cx="1524000" cy="304800"/>
            </a:xfrm>
            <a:prstGeom prst="rect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>
                  <a:latin typeface="Arial" pitchFamily="34" charset="0"/>
                  <a:cs typeface="Arial" pitchFamily="34" charset="0"/>
                </a:rPr>
                <a:t>4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44196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1295400" y="3487737"/>
              <a:ext cx="3048000" cy="304800"/>
            </a:xfrm>
            <a:prstGeom prst="rect">
              <a:avLst/>
            </a:prstGeom>
            <a:solidFill>
              <a:srgbClr val="FFCC00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6</a:t>
              </a:r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04261" y="6059269"/>
            <a:ext cx="63775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can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reconstruct 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the count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of the 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last </a:t>
            </a:r>
            <a:r>
              <a:rPr lang="en-US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bits, except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we are not 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sure how many of the 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last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1s</a:t>
            </a: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are included in the </a:t>
            </a:r>
            <a:r>
              <a:rPr lang="en-US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48859" y="3436203"/>
            <a:ext cx="1219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Window of width 16 has 6 1s</a:t>
            </a:r>
            <a:endParaRPr lang="en-US" sz="16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90600" y="3851701"/>
            <a:ext cx="1752600" cy="245636"/>
          </a:xfrm>
          <a:prstGeom prst="straightConnector1">
            <a:avLst/>
          </a:prstGeom>
          <a:ln w="12700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3401080" y="42672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08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 animBg="1"/>
      <p:bldP spid="16" grpId="0" animBg="1"/>
      <p:bldP spid="21" grpId="0"/>
      <p:bldP spid="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</a:t>
            </a:r>
            <a:r>
              <a:rPr lang="en-US" dirty="0"/>
              <a:t>Good?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solidFill>
                      <a:srgbClr val="008000"/>
                    </a:solidFill>
                  </a:rPr>
                  <a:t>Stores only O(log</a:t>
                </a:r>
                <a:r>
                  <a:rPr lang="en-US" b="1" baseline="30000" dirty="0">
                    <a:solidFill>
                      <a:srgbClr val="008000"/>
                    </a:solidFill>
                  </a:rPr>
                  <a:t>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</a:t>
                </a:r>
                <a:r>
                  <a:rPr lang="en-US" b="1" dirty="0">
                    <a:solidFill>
                      <a:srgbClr val="008000"/>
                    </a:solidFill>
                  </a:rPr>
                  <a:t> ) </a:t>
                </a:r>
                <a:r>
                  <a:rPr lang="en-US" b="1" dirty="0" smtClean="0">
                    <a:solidFill>
                      <a:srgbClr val="008000"/>
                    </a:solidFill>
                  </a:rPr>
                  <a:t>bits</a:t>
                </a:r>
                <a:endParaRPr lang="en-US" b="1" dirty="0">
                  <a:solidFill>
                    <a:srgbClr val="008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⁡</m:t>
                    </m:r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counts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>
                        <a:latin typeface="Cambria Math"/>
                      </a:rPr>
                      <m:t>𝑵</m:t>
                    </m:r>
                  </m:oMath>
                </a14:m>
                <a:r>
                  <a:rPr lang="en-US" dirty="0"/>
                  <a:t>  bits </a:t>
                </a:r>
                <a:r>
                  <a:rPr lang="en-US" dirty="0" smtClean="0"/>
                  <a:t>each</a:t>
                </a:r>
              </a:p>
              <a:p>
                <a:pPr lvl="8"/>
                <a:endParaRPr lang="en-US" dirty="0" smtClean="0"/>
              </a:p>
              <a:p>
                <a:r>
                  <a:rPr lang="en-US" b="1" dirty="0" smtClean="0">
                    <a:solidFill>
                      <a:srgbClr val="008000"/>
                    </a:solidFill>
                  </a:rPr>
                  <a:t>Easy </a:t>
                </a:r>
                <a:r>
                  <a:rPr lang="en-US" b="1" dirty="0">
                    <a:solidFill>
                      <a:srgbClr val="008000"/>
                    </a:solidFill>
                  </a:rPr>
                  <a:t>update as more bits </a:t>
                </a:r>
                <a:r>
                  <a:rPr lang="en-US" b="1" dirty="0" smtClean="0">
                    <a:solidFill>
                      <a:srgbClr val="008000"/>
                    </a:solidFill>
                  </a:rPr>
                  <a:t>enter</a:t>
                </a:r>
              </a:p>
              <a:p>
                <a:pPr lvl="8"/>
                <a:endParaRPr lang="en-US" dirty="0" smtClean="0"/>
              </a:p>
              <a:p>
                <a:r>
                  <a:rPr lang="en-US" dirty="0" smtClean="0"/>
                  <a:t>Error </a:t>
                </a:r>
                <a:r>
                  <a:rPr lang="en-US" dirty="0"/>
                  <a:t>in count no greater than the number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of </a:t>
                </a:r>
                <a:r>
                  <a:rPr lang="en-US" b="1" dirty="0" smtClean="0"/>
                  <a:t>1s</a:t>
                </a:r>
                <a:r>
                  <a:rPr lang="en-US" dirty="0" smtClean="0"/>
                  <a:t> </a:t>
                </a:r>
                <a:r>
                  <a:rPr lang="en-US" dirty="0"/>
                  <a:t>in the “</a:t>
                </a:r>
                <a:r>
                  <a:rPr lang="en-US" b="1" dirty="0"/>
                  <a:t>unknown</a:t>
                </a:r>
                <a:r>
                  <a:rPr lang="en-US" dirty="0"/>
                  <a:t>” </a:t>
                </a:r>
                <a:r>
                  <a:rPr lang="en-US" dirty="0" smtClean="0"/>
                  <a:t>area</a:t>
                </a:r>
                <a:endParaRPr lang="en-US" dirty="0"/>
              </a:p>
            </p:txBody>
          </p:sp>
        </mc:Choice>
        <mc:Fallback xmlns="">
          <p:sp>
            <p:nvSpPr>
              <p:cNvPr id="348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ECAC8-D4C0-4FDF-ADD7-3ED0EC052452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70106-F273-4E89-BE42-DB66D66EE188}" type="slidenum">
              <a:rPr lang="en-US"/>
              <a:pPr/>
              <a:t>33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Not So Good?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long as the </a:t>
            </a:r>
            <a:r>
              <a:rPr lang="en-US" b="1" dirty="0" smtClean="0"/>
              <a:t>1s</a:t>
            </a:r>
            <a:r>
              <a:rPr lang="en-US" dirty="0" smtClean="0"/>
              <a:t> </a:t>
            </a:r>
            <a:r>
              <a:rPr lang="en-US" dirty="0"/>
              <a:t>are fairly evenly distributed, the error due to the unknown region is small – </a:t>
            </a:r>
            <a:r>
              <a:rPr lang="en-US" b="1" dirty="0">
                <a:solidFill>
                  <a:srgbClr val="008000"/>
                </a:solidFill>
              </a:rPr>
              <a:t>no more than 50</a:t>
            </a:r>
            <a:r>
              <a:rPr lang="en-US" b="1" dirty="0" smtClean="0">
                <a:solidFill>
                  <a:srgbClr val="008000"/>
                </a:solidFill>
              </a:rPr>
              <a:t>%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But </a:t>
            </a:r>
            <a:r>
              <a:rPr lang="en-US" dirty="0">
                <a:solidFill>
                  <a:srgbClr val="0000FF"/>
                </a:solidFill>
              </a:rPr>
              <a:t>it could be that all the </a:t>
            </a:r>
            <a:r>
              <a:rPr lang="en-US" b="1" dirty="0" smtClean="0">
                <a:solidFill>
                  <a:srgbClr val="0000FF"/>
                </a:solidFill>
              </a:rPr>
              <a:t>1s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are in the unknown area at the </a:t>
            </a:r>
            <a:r>
              <a:rPr lang="en-US" dirty="0" smtClean="0">
                <a:solidFill>
                  <a:srgbClr val="0000FF"/>
                </a:solidFill>
              </a:rPr>
              <a:t>end</a:t>
            </a:r>
          </a:p>
          <a:p>
            <a:r>
              <a:rPr lang="en-US" dirty="0" smtClean="0"/>
              <a:t>In </a:t>
            </a:r>
            <a:r>
              <a:rPr lang="en-US" dirty="0"/>
              <a:t>that case, </a:t>
            </a:r>
            <a:r>
              <a:rPr lang="en-US" b="1" dirty="0">
                <a:solidFill>
                  <a:srgbClr val="FF0066"/>
                </a:solidFill>
              </a:rPr>
              <a:t>the error is </a:t>
            </a:r>
            <a:r>
              <a:rPr lang="en-US" b="1" dirty="0" smtClean="0">
                <a:solidFill>
                  <a:srgbClr val="FF0066"/>
                </a:solidFill>
              </a:rPr>
              <a:t>unbounded!</a:t>
            </a:r>
            <a:endParaRPr lang="en-US" b="1" dirty="0">
              <a:solidFill>
                <a:srgbClr val="FF00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0" y="4572000"/>
            <a:ext cx="8970963" cy="2164139"/>
            <a:chOff x="0" y="4572000"/>
            <a:chExt cx="8970963" cy="2164139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0" y="6096000"/>
              <a:ext cx="89709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0 1 0 0 1 1 1 0 0 0 1 0 1 0 0 1 0 0 0 1 0 1 1 0 1 1 0 1 1 1 0 0 1 0 1 0 1 1 0 0 1 1 0 1 0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295400" y="4572000"/>
              <a:ext cx="7620000" cy="1524000"/>
              <a:chOff x="1295400" y="3487737"/>
              <a:chExt cx="7620000" cy="152400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87630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8534400" y="4706937"/>
                <a:ext cx="152400" cy="3048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8348634" y="4402137"/>
                <a:ext cx="338166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/>
            </p:nvSpPr>
            <p:spPr bwMode="auto">
              <a:xfrm>
                <a:off x="7942834" y="4402137"/>
                <a:ext cx="341322" cy="304800"/>
              </a:xfrm>
              <a:prstGeom prst="rect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7537034" y="4097337"/>
                <a:ext cx="747121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6781800" y="4097337"/>
                <a:ext cx="685800" cy="304800"/>
              </a:xfrm>
              <a:prstGeom prst="rect">
                <a:avLst/>
              </a:prstGeom>
              <a:solidFill>
                <a:srgbClr val="CC99FF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22" name="Rectangle 12"/>
              <p:cNvSpPr>
                <a:spLocks noChangeArrowheads="1"/>
              </p:cNvSpPr>
              <p:nvPr/>
            </p:nvSpPr>
            <p:spPr bwMode="auto">
              <a:xfrm>
                <a:off x="5943600" y="3792537"/>
                <a:ext cx="1524000" cy="304800"/>
              </a:xfrm>
              <a:prstGeom prst="rect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>
                    <a:latin typeface="Arial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23" name="Rectangle 15"/>
              <p:cNvSpPr>
                <a:spLocks noChangeArrowheads="1"/>
              </p:cNvSpPr>
              <p:nvPr/>
            </p:nvSpPr>
            <p:spPr bwMode="auto">
              <a:xfrm>
                <a:off x="44196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295400" y="3487737"/>
                <a:ext cx="3048000" cy="304800"/>
              </a:xfrm>
              <a:prstGeom prst="rect">
                <a:avLst/>
              </a:prstGeom>
              <a:solidFill>
                <a:srgbClr val="FFCC00">
                  <a:alpha val="5000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dirty="0">
                    <a:latin typeface="Arial" pitchFamily="34" charset="0"/>
                    <a:cs typeface="Arial" pitchFamily="34" charset="0"/>
                  </a:rPr>
                  <a:t>6</a:t>
                </a:r>
              </a:p>
            </p:txBody>
          </p:sp>
        </p:grpSp>
        <p:sp>
          <p:nvSpPr>
            <p:cNvPr id="33" name="Text Box 16"/>
            <p:cNvSpPr txBox="1">
              <a:spLocks noChangeArrowheads="1"/>
            </p:cNvSpPr>
            <p:nvPr/>
          </p:nvSpPr>
          <p:spPr bwMode="auto">
            <a:xfrm>
              <a:off x="5622925" y="6366807"/>
              <a:ext cx="3449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</a:rPr>
                <a:t>N</a:t>
              </a:r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 flipH="1">
              <a:off x="3429000" y="656365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8"/>
            <p:cNvSpPr>
              <a:spLocks noChangeShapeType="1"/>
            </p:cNvSpPr>
            <p:nvPr/>
          </p:nvSpPr>
          <p:spPr bwMode="auto">
            <a:xfrm>
              <a:off x="6019800" y="6563657"/>
              <a:ext cx="28956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1295400" y="4904720"/>
              <a:ext cx="2057400" cy="461665"/>
              <a:chOff x="1295400" y="3815411"/>
              <a:chExt cx="2057400" cy="461665"/>
            </a:xfrm>
          </p:grpSpPr>
          <p:sp>
            <p:nvSpPr>
              <p:cNvPr id="37" name="Line 21"/>
              <p:cNvSpPr>
                <a:spLocks noChangeShapeType="1"/>
              </p:cNvSpPr>
              <p:nvPr/>
            </p:nvSpPr>
            <p:spPr bwMode="auto">
              <a:xfrm flipH="1">
                <a:off x="1295400" y="4021137"/>
                <a:ext cx="8382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8" name="Line 22"/>
              <p:cNvSpPr>
                <a:spLocks noChangeShapeType="1"/>
              </p:cNvSpPr>
              <p:nvPr/>
            </p:nvSpPr>
            <p:spPr bwMode="auto">
              <a:xfrm>
                <a:off x="2667000" y="4021137"/>
                <a:ext cx="685800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2209800" y="3815411"/>
                <a:ext cx="32252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solidFill>
                      <a:srgbClr val="008000"/>
                    </a:solidFill>
                  </a:rPr>
                  <a:t>?</a:t>
                </a:r>
              </a:p>
            </p:txBody>
          </p:sp>
        </p:grpSp>
      </p:grpSp>
      <p:cxnSp>
        <p:nvCxnSpPr>
          <p:cNvPr id="26" name="Straight Connector 25"/>
          <p:cNvCxnSpPr/>
          <p:nvPr/>
        </p:nvCxnSpPr>
        <p:spPr>
          <a:xfrm flipV="1">
            <a:off x="3401080" y="4953000"/>
            <a:ext cx="0" cy="1658938"/>
          </a:xfrm>
          <a:prstGeom prst="line">
            <a:avLst/>
          </a:prstGeom>
          <a:ln w="28575">
            <a:solidFill>
              <a:srgbClr val="0000FF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56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Fixup</a:t>
            </a:r>
            <a:r>
              <a:rPr lang="en-US" dirty="0" smtClean="0"/>
              <a:t>: DGIM method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Idea:</a:t>
            </a:r>
            <a:r>
              <a:rPr lang="en-US" dirty="0" smtClean="0"/>
              <a:t> Instead </a:t>
            </a:r>
            <a:r>
              <a:rPr lang="en-US" dirty="0"/>
              <a:t>of summarizing fixed-length blocks, summarize blocks with specific </a:t>
            </a:r>
            <a:r>
              <a:rPr lang="en-US" dirty="0" smtClean="0"/>
              <a:t>number of </a:t>
            </a:r>
            <a:r>
              <a:rPr lang="en-US" b="1" dirty="0" smtClean="0"/>
              <a:t>1s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Let the block </a:t>
            </a:r>
            <a:r>
              <a:rPr lang="en-US" b="1" i="1" dirty="0" smtClean="0">
                <a:solidFill>
                  <a:srgbClr val="FF0066"/>
                </a:solidFill>
              </a:rPr>
              <a:t>sizes</a:t>
            </a:r>
            <a:r>
              <a:rPr lang="en-US" dirty="0" smtClean="0"/>
              <a:t> </a:t>
            </a:r>
            <a:r>
              <a:rPr lang="en-US" dirty="0"/>
              <a:t>(number of </a:t>
            </a:r>
            <a:r>
              <a:rPr lang="en-US" b="1" dirty="0" smtClean="0"/>
              <a:t>1s</a:t>
            </a:r>
            <a:r>
              <a:rPr lang="en-US" dirty="0"/>
              <a:t>) increase </a:t>
            </a:r>
            <a:r>
              <a:rPr lang="en-US" dirty="0" smtClean="0"/>
              <a:t>exponentially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When there are few </a:t>
            </a:r>
            <a:r>
              <a:rPr lang="en-US" b="1" dirty="0" smtClean="0">
                <a:solidFill>
                  <a:srgbClr val="D60093"/>
                </a:solidFill>
              </a:rPr>
              <a:t>1s </a:t>
            </a:r>
            <a:r>
              <a:rPr lang="en-US" b="1" dirty="0">
                <a:solidFill>
                  <a:srgbClr val="D60093"/>
                </a:solidFill>
              </a:rPr>
              <a:t>in the window, block sizes stay small, so errors are </a:t>
            </a:r>
            <a:r>
              <a:rPr lang="en-US" b="1" dirty="0" smtClean="0">
                <a:solidFill>
                  <a:srgbClr val="D60093"/>
                </a:solidFill>
              </a:rPr>
              <a:t>small</a:t>
            </a:r>
            <a:endParaRPr lang="en-US" b="1" dirty="0">
              <a:solidFill>
                <a:srgbClr val="D60093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3A1E-7015-4257-A584-04E87D87572B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345112"/>
            <a:ext cx="9112255" cy="369888"/>
            <a:chOff x="-6" y="2400"/>
            <a:chExt cx="5740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34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5702414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58674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58674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[</a:t>
            </a:r>
            <a:r>
              <a:rPr lang="en-US" dirty="0" err="1" smtClean="0">
                <a:solidFill>
                  <a:schemeClr val="bg1"/>
                </a:solidFill>
              </a:rPr>
              <a:t>Datar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Gionis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Indyk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Motwani</a:t>
            </a:r>
            <a:r>
              <a:rPr lang="en-US" dirty="0" smtClean="0">
                <a:solidFill>
                  <a:schemeClr val="bg1"/>
                </a:solidFill>
              </a:rPr>
              <a:t>]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8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222E59-ECD0-4669-8E55-349CD20D228F}" type="slidenum">
              <a:rPr lang="en-US"/>
              <a:pPr/>
              <a:t>35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DGIM: Timestamps</a:t>
            </a:r>
            <a:endParaRPr lang="en-US" dirty="0">
              <a:ea typeface="+mj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4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Each bit in the stream has a </a:t>
                </a:r>
                <a:r>
                  <a:rPr lang="en-US" b="1" i="1" dirty="0" smtClean="0">
                    <a:solidFill>
                      <a:srgbClr val="FF0066"/>
                    </a:solidFill>
                  </a:rPr>
                  <a:t>timestamp</a:t>
                </a:r>
                <a:r>
                  <a:rPr lang="en-US" dirty="0" smtClean="0"/>
                  <a:t>, starting </a:t>
                </a:r>
                <a:r>
                  <a:rPr lang="en-US" b="1" dirty="0" smtClean="0"/>
                  <a:t>1</a:t>
                </a:r>
                <a:r>
                  <a:rPr lang="en-US" dirty="0" smtClean="0"/>
                  <a:t>, </a:t>
                </a:r>
                <a:r>
                  <a:rPr lang="en-US" b="1" dirty="0" smtClean="0"/>
                  <a:t>2,</a:t>
                </a:r>
                <a:r>
                  <a:rPr lang="en-US" dirty="0" smtClean="0"/>
                  <a:t> …</a:t>
                </a:r>
              </a:p>
              <a:p>
                <a:pPr lvl="8"/>
                <a:endParaRPr lang="en-US" dirty="0" smtClean="0"/>
              </a:p>
              <a:p>
                <a:r>
                  <a:rPr lang="en-US" dirty="0" smtClean="0"/>
                  <a:t>Record timestamps modulo </a:t>
                </a:r>
                <a:r>
                  <a:rPr lang="en-US" b="1" i="1" dirty="0" smtClean="0"/>
                  <a:t>N</a:t>
                </a:r>
                <a:r>
                  <a:rPr lang="en-US" dirty="0" smtClean="0"/>
                  <a:t>  (</a:t>
                </a:r>
                <a:r>
                  <a:rPr lang="en-US" b="1" dirty="0" smtClean="0">
                    <a:solidFill>
                      <a:srgbClr val="0000FF"/>
                    </a:solidFill>
                  </a:rPr>
                  <a:t>the window size</a:t>
                </a:r>
                <a:r>
                  <a:rPr lang="en-US" dirty="0" smtClean="0"/>
                  <a:t>), so we can represent any </a:t>
                </a:r>
                <a:r>
                  <a:rPr lang="en-US" b="1" dirty="0" smtClean="0">
                    <a:solidFill>
                      <a:srgbClr val="FF0066"/>
                    </a:solidFill>
                  </a:rPr>
                  <a:t>relevant</a:t>
                </a:r>
                <a:r>
                  <a:rPr lang="en-US" dirty="0" smtClean="0">
                    <a:solidFill>
                      <a:srgbClr val="FF0066"/>
                    </a:solidFill>
                  </a:rPr>
                  <a:t> </a:t>
                </a:r>
                <a:r>
                  <a:rPr lang="en-US" dirty="0" smtClean="0"/>
                  <a:t>timestamp 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𝑶</m:t>
                    </m:r>
                    <m:r>
                      <a:rPr lang="en-US" b="1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latin typeface="Cambria Math"/>
                      </a:rPr>
                      <m:t>𝒍𝒐</m:t>
                    </m:r>
                    <m:sSub>
                      <m:sSub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/>
                          </a:rPr>
                          <m:t>𝒈</m:t>
                        </m:r>
                      </m:e>
                      <m:sub>
                        <m:r>
                          <a:rPr lang="en-US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bits</a:t>
                </a:r>
              </a:p>
            </p:txBody>
          </p:sp>
        </mc:Choice>
        <mc:Fallback xmlns="">
          <p:sp>
            <p:nvSpPr>
              <p:cNvPr id="4096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DGIM: Buckets</a:t>
            </a:r>
            <a:endParaRPr lang="en-US" dirty="0">
              <a:ea typeface="+mj-ea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A </a:t>
            </a:r>
            <a:r>
              <a:rPr lang="en-US" b="1" i="1" dirty="0" smtClean="0">
                <a:solidFill>
                  <a:srgbClr val="FF0066"/>
                </a:solidFill>
              </a:rPr>
              <a:t>bucket</a:t>
            </a:r>
            <a:r>
              <a:rPr lang="en-US" dirty="0" smtClean="0"/>
              <a:t> in the DGIM method is a record consisting of:</a:t>
            </a:r>
          </a:p>
          <a:p>
            <a:pPr lvl="1"/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(A)</a:t>
            </a:r>
            <a:r>
              <a:rPr lang="en-US" b="1" dirty="0" smtClean="0">
                <a:ea typeface="ＭＳ Ｐゴシック" pitchFamily="34" charset="-128"/>
              </a:rPr>
              <a:t> The timestamp of its end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lvl="1"/>
            <a:r>
              <a:rPr lang="en-US" b="1" dirty="0" smtClean="0">
                <a:solidFill>
                  <a:srgbClr val="D60093"/>
                </a:solidFill>
              </a:rPr>
              <a:t>(B)</a:t>
            </a:r>
            <a:r>
              <a:rPr lang="en-US" b="1" dirty="0" smtClean="0"/>
              <a:t> </a:t>
            </a:r>
            <a:r>
              <a:rPr lang="en-US" b="1" dirty="0" smtClean="0">
                <a:ea typeface="ＭＳ Ｐゴシック" pitchFamily="34" charset="-128"/>
              </a:rPr>
              <a:t>The number of 1s between its beginning and end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log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marL="2490216" lvl="8" indent="-533400">
              <a:buFont typeface="Monotype Sorts" pitchFamily="-107" charset="2"/>
              <a:buAutoNum type="arabicPeriod"/>
            </a:pPr>
            <a:endParaRPr lang="en-US" dirty="0" smtClean="0">
              <a:ea typeface="ＭＳ Ｐゴシック" pitchFamily="34" charset="-128"/>
            </a:endParaRPr>
          </a:p>
          <a:p>
            <a:pPr marL="609600" indent="-609600"/>
            <a:r>
              <a:rPr lang="en-US" b="1" dirty="0" smtClean="0">
                <a:solidFill>
                  <a:srgbClr val="0000FF"/>
                </a:solidFill>
              </a:rPr>
              <a:t>Constraint on buckets: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Number of </a:t>
            </a:r>
            <a:r>
              <a:rPr lang="en-US" b="1" dirty="0" smtClean="0"/>
              <a:t>1s</a:t>
            </a:r>
            <a:r>
              <a:rPr lang="en-US" dirty="0" smtClean="0"/>
              <a:t> must be a power of </a:t>
            </a:r>
            <a:r>
              <a:rPr lang="en-US" b="1" dirty="0" smtClean="0"/>
              <a:t>2</a:t>
            </a:r>
          </a:p>
          <a:p>
            <a:pPr marL="902208" lvl="1" indent="-609600"/>
            <a:r>
              <a:rPr lang="en-US" dirty="0" smtClean="0">
                <a:ea typeface="ＭＳ Ｐゴシック" pitchFamily="34" charset="-128"/>
              </a:rPr>
              <a:t>That explains the </a:t>
            </a:r>
            <a:r>
              <a:rPr lang="en-US" b="1" dirty="0" smtClean="0">
                <a:ea typeface="ＭＳ Ｐゴシック" pitchFamily="34" charset="-128"/>
              </a:rPr>
              <a:t>O(log </a:t>
            </a:r>
            <a:r>
              <a:rPr lang="en-US" b="1" dirty="0" err="1" smtClean="0">
                <a:ea typeface="ＭＳ Ｐゴシック" pitchFamily="34" charset="-128"/>
              </a:rPr>
              <a:t>log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b="1" i="1" dirty="0" smtClean="0">
                <a:ea typeface="ＭＳ Ｐゴシック" pitchFamily="34" charset="-128"/>
              </a:rPr>
              <a:t>N)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 in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b="1" dirty="0" smtClean="0">
                <a:solidFill>
                  <a:srgbClr val="D60093"/>
                </a:solidFill>
                <a:ea typeface="ＭＳ Ｐゴシック" pitchFamily="34" charset="-128"/>
              </a:rPr>
              <a:t>(B)</a:t>
            </a:r>
            <a:r>
              <a:rPr lang="en-US" b="1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b="1" dirty="0"/>
              <a:t>above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7630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Representing</a:t>
            </a:r>
            <a:r>
              <a:rPr lang="en-US" dirty="0">
                <a:ea typeface="+mj-ea"/>
              </a:rPr>
              <a:t> a Stream by Buckets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</a:t>
            </a:r>
            <a:r>
              <a:rPr lang="en-US" b="1" dirty="0" smtClean="0">
                <a:solidFill>
                  <a:srgbClr val="FF0066"/>
                </a:solidFill>
              </a:rPr>
              <a:t>one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FF0066"/>
                </a:solidFill>
              </a:rPr>
              <a:t>two</a:t>
            </a:r>
            <a:r>
              <a:rPr lang="en-US" dirty="0" smtClean="0"/>
              <a:t> buckets with the same </a:t>
            </a:r>
            <a:r>
              <a:rPr lang="en-US" b="1" dirty="0" smtClean="0"/>
              <a:t>power-of-2 number</a:t>
            </a:r>
            <a:r>
              <a:rPr lang="en-US" dirty="0" smtClean="0"/>
              <a:t> of </a:t>
            </a:r>
            <a:r>
              <a:rPr lang="en-US" b="1" dirty="0" smtClean="0"/>
              <a:t>1s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Buckets do not overlap in timestamps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Buckets are sorted by size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Earlier buckets are not smaller than later buckets</a:t>
            </a:r>
          </a:p>
          <a:p>
            <a:pPr lvl="8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/>
              <a:t>Buckets disappear when their </a:t>
            </a:r>
            <a:br>
              <a:rPr lang="en-US" dirty="0" smtClean="0"/>
            </a:br>
            <a:r>
              <a:rPr lang="en-US" dirty="0" smtClean="0"/>
              <a:t>end-time is </a:t>
            </a:r>
            <a:r>
              <a:rPr lang="en-US" b="1" dirty="0" smtClean="0"/>
              <a:t>&gt; </a:t>
            </a:r>
            <a:r>
              <a:rPr lang="en-US" b="1" i="1" dirty="0" smtClean="0"/>
              <a:t>N</a:t>
            </a:r>
            <a:r>
              <a:rPr lang="en-US" dirty="0" smtClean="0"/>
              <a:t>  time units in the past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418B3B-5EF8-4C0D-8894-957D2846483A}" type="slidenum">
              <a:rPr lang="en-US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38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5029200"/>
            <a:ext cx="874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Three properties of buckets that are maintained:</a:t>
            </a:r>
          </a:p>
          <a:p>
            <a:r>
              <a:rPr lang="en-US" sz="2400" dirty="0" smtClean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 Either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or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two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with the same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power-of-2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number of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1s</a:t>
            </a:r>
          </a:p>
          <a:p>
            <a:r>
              <a:rPr lang="en-US" sz="2400" dirty="0" smtClean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 Buckets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do not overlap in timestamps</a:t>
            </a:r>
          </a:p>
          <a:p>
            <a:r>
              <a:rPr lang="en-US" sz="24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Arial" pitchFamily="34" charset="0"/>
              </a:rPr>
              <a:t> -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 Buckets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are sorted by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size</a:t>
            </a: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</a:t>
            </a:r>
            <a:r>
              <a:rPr lang="en-US" dirty="0" smtClean="0">
                <a:ea typeface="+mj-ea"/>
              </a:rPr>
              <a:t>Buckets </a:t>
            </a:r>
            <a:r>
              <a:rPr lang="en-US" dirty="0">
                <a:ea typeface="+mj-ea"/>
              </a:rPr>
              <a:t>(1)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new bit comes in, drop the last (oldest) bucket if its end-time is prior to </a:t>
            </a:r>
            <a:r>
              <a:rPr lang="en-US" b="1" i="1" dirty="0" smtClean="0"/>
              <a:t>N</a:t>
            </a:r>
            <a:r>
              <a:rPr lang="en-US" dirty="0" smtClean="0"/>
              <a:t>  time units before the current time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D60093"/>
                </a:solidFill>
              </a:rPr>
              <a:t>2 cases:</a:t>
            </a:r>
            <a:r>
              <a:rPr lang="en-US" b="1" dirty="0" smtClean="0"/>
              <a:t> </a:t>
            </a:r>
            <a:r>
              <a:rPr lang="en-US" dirty="0" smtClean="0"/>
              <a:t>Current bit is</a:t>
            </a:r>
            <a:r>
              <a:rPr lang="en-US" b="1" dirty="0" smtClean="0"/>
              <a:t> 0</a:t>
            </a:r>
            <a:r>
              <a:rPr lang="en-US" dirty="0" smtClean="0"/>
              <a:t> or </a:t>
            </a:r>
            <a:r>
              <a:rPr lang="en-US" b="1" dirty="0" smtClean="0"/>
              <a:t>1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8000"/>
                </a:solidFill>
              </a:rPr>
              <a:t>If the current bit is 0: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4029" y="2090443"/>
            <a:ext cx="7514035" cy="3762671"/>
          </a:xfrm>
        </p:spPr>
        <p:txBody>
          <a:bodyPr>
            <a:normAutofit/>
          </a:bodyPr>
          <a:lstStyle/>
          <a:p>
            <a:r>
              <a:rPr lang="en-US" sz="2800" dirty="0"/>
              <a:t>Robotics</a:t>
            </a:r>
          </a:p>
          <a:p>
            <a:r>
              <a:rPr lang="en-US" sz="2800" dirty="0"/>
              <a:t>Finance, economics</a:t>
            </a:r>
          </a:p>
          <a:p>
            <a:r>
              <a:rPr lang="en-US" sz="2800" dirty="0"/>
              <a:t>Marketing</a:t>
            </a:r>
          </a:p>
          <a:p>
            <a:r>
              <a:rPr lang="en-US" sz="2800" dirty="0"/>
              <a:t>Science, e.g. ecology, earth science</a:t>
            </a:r>
          </a:p>
          <a:p>
            <a:r>
              <a:rPr lang="en-US" sz="2800" dirty="0"/>
              <a:t>Medicine, e.g. neuroscience</a:t>
            </a:r>
          </a:p>
          <a:p>
            <a:r>
              <a:rPr lang="en-US" sz="2800" dirty="0"/>
              <a:t>Internet of things</a:t>
            </a:r>
          </a:p>
          <a:p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95505-AA8D-4EA2-BB21-59D01CA866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98755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Appears in Many Fields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0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586"/>
    </mc:Choice>
    <mc:Fallback xmlns="">
      <p:transition xmlns:p14="http://schemas.microsoft.com/office/powerpoint/2010/main" spd="slow" advTm="71586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</a:t>
            </a:r>
            <a:r>
              <a:rPr lang="en-US" dirty="0" smtClean="0">
                <a:ea typeface="+mj-ea"/>
              </a:rPr>
              <a:t>Buckets </a:t>
            </a:r>
            <a:r>
              <a:rPr lang="en-US" dirty="0">
                <a:ea typeface="+mj-ea"/>
              </a:rPr>
              <a:t>(2)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b="1" dirty="0" smtClean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 smtClean="0"/>
              <a:t>(1)</a:t>
            </a:r>
            <a:r>
              <a:rPr lang="en-US" dirty="0" smtClean="0"/>
              <a:t> Create a new bucket of size </a:t>
            </a:r>
            <a:r>
              <a:rPr lang="en-US" b="1" dirty="0" smtClean="0"/>
              <a:t>1</a:t>
            </a:r>
            <a:r>
              <a:rPr lang="en-US" dirty="0" smtClean="0"/>
              <a:t>, for just this bit</a:t>
            </a:r>
          </a:p>
          <a:p>
            <a:pPr marL="1255776" lvl="2" indent="-533400"/>
            <a:r>
              <a:rPr lang="en-US" b="1" dirty="0" smtClean="0"/>
              <a:t>End timestamp = current time</a:t>
            </a:r>
          </a:p>
          <a:p>
            <a:pPr lvl="1"/>
            <a:r>
              <a:rPr lang="en-US" b="1" dirty="0" smtClean="0"/>
              <a:t>(2)</a:t>
            </a:r>
            <a:r>
              <a:rPr lang="en-US" dirty="0" smtClean="0"/>
              <a:t> If there are now </a:t>
            </a:r>
            <a:r>
              <a:rPr lang="en-US" b="1" dirty="0" smtClean="0">
                <a:solidFill>
                  <a:srgbClr val="0000FF"/>
                </a:solidFill>
              </a:rPr>
              <a:t>three buckets of size 1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 smtClean="0"/>
              <a:t>(3)</a:t>
            </a:r>
            <a:r>
              <a:rPr lang="en-US" dirty="0" smtClean="0"/>
              <a:t> If there are now </a:t>
            </a:r>
            <a:r>
              <a:rPr lang="en-US" b="1" dirty="0" smtClean="0">
                <a:solidFill>
                  <a:srgbClr val="0000FF"/>
                </a:solidFill>
              </a:rPr>
              <a:t>three buckets of size 2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 smtClean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Example: Updating Buckets</a:t>
            </a:r>
            <a:endParaRPr lang="en-US" dirty="0">
              <a:ea typeface="+mj-ea"/>
            </a:endParaRP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41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1905000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743200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505200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343400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019800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181600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861" y="1554718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37386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135868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3962400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48122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0" y="565046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652E42-2152-4CA4-A973-A1348F4F8EED}" type="slidenum">
              <a:rPr lang="en-US"/>
              <a:pPr/>
              <a:t>42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How to Query?</a:t>
            </a:r>
            <a:endParaRPr lang="en-US" dirty="0">
              <a:ea typeface="+mj-ea"/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b="1" dirty="0" smtClean="0">
                <a:solidFill>
                  <a:srgbClr val="D60093"/>
                </a:solidFill>
              </a:rPr>
              <a:t>To estimate the number of 1s in the most recent </a:t>
            </a:r>
            <a:r>
              <a:rPr lang="en-US" b="1" i="1" dirty="0" smtClean="0">
                <a:solidFill>
                  <a:srgbClr val="D60093"/>
                </a:solidFill>
              </a:rPr>
              <a:t>N</a:t>
            </a:r>
            <a:r>
              <a:rPr lang="en-US" b="1" dirty="0" smtClean="0">
                <a:solidFill>
                  <a:srgbClr val="D60093"/>
                </a:solidFill>
              </a:rPr>
              <a:t> bits: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 smtClean="0">
                <a:ea typeface="ＭＳ Ｐゴシック" pitchFamily="34" charset="-128"/>
              </a:rPr>
              <a:t>Sum the sizes of all buckets but the last</a:t>
            </a:r>
          </a:p>
          <a:p>
            <a:pPr marL="1886712" lvl="5" indent="-533400">
              <a:buNone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(note “size” means the number of 1s in the bucket)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 smtClean="0">
                <a:ea typeface="ＭＳ Ｐゴシック" pitchFamily="34" charset="-128"/>
              </a:rPr>
              <a:t>Add half the size of the last bucket</a:t>
            </a:r>
          </a:p>
          <a:p>
            <a:pPr marL="609600" indent="-609600"/>
            <a:endParaRPr lang="en-US" dirty="0" smtClean="0">
              <a:solidFill>
                <a:schemeClr val="accent2"/>
              </a:solidFill>
            </a:endParaRPr>
          </a:p>
          <a:p>
            <a:pPr marL="609600" indent="-609600"/>
            <a:r>
              <a:rPr lang="en-US" b="1" dirty="0" smtClean="0">
                <a:solidFill>
                  <a:srgbClr val="0000FF"/>
                </a:solidFill>
              </a:rPr>
              <a:t>Remember:</a:t>
            </a:r>
            <a:r>
              <a:rPr lang="en-US" b="1" dirty="0" smtClean="0"/>
              <a:t> </a:t>
            </a:r>
            <a:r>
              <a:rPr lang="en-US" dirty="0" smtClean="0"/>
              <a:t>We do not know how many </a:t>
            </a:r>
            <a:r>
              <a:rPr lang="en-US" b="1" dirty="0" smtClean="0"/>
              <a:t>1s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last bucket are still within the wanted window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Example: </a:t>
            </a:r>
            <a:r>
              <a:rPr lang="en-US" dirty="0" err="1">
                <a:ea typeface="+mj-ea"/>
              </a:rPr>
              <a:t>Bucketized</a:t>
            </a:r>
            <a:r>
              <a:rPr lang="en-US" dirty="0">
                <a:ea typeface="+mj-ea"/>
              </a:rPr>
              <a:t> Stream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43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083677" cy="369888"/>
            <a:chOff x="-6" y="2400"/>
            <a:chExt cx="5722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1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16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3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1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4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96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r>
              <a:rPr lang="en-US" b="1" dirty="0" smtClean="0"/>
              <a:t>Sampling a fixed proportion of a stream</a:t>
            </a:r>
          </a:p>
          <a:p>
            <a:pPr lvl="1"/>
            <a:r>
              <a:rPr lang="en-US" dirty="0" smtClean="0"/>
              <a:t>Sample size grows as the stream grows</a:t>
            </a:r>
          </a:p>
          <a:p>
            <a:r>
              <a:rPr lang="en-US" b="1" dirty="0" smtClean="0"/>
              <a:t>Sampling a fixed-size sample</a:t>
            </a:r>
          </a:p>
          <a:p>
            <a:pPr lvl="1"/>
            <a:r>
              <a:rPr lang="en-US" dirty="0" smtClean="0"/>
              <a:t>Reservoir sampling</a:t>
            </a:r>
          </a:p>
          <a:p>
            <a:r>
              <a:rPr lang="en-US" b="1" dirty="0" smtClean="0"/>
              <a:t>Counting the number of 1s in the last N elements</a:t>
            </a:r>
          </a:p>
          <a:p>
            <a:pPr lvl="1"/>
            <a:r>
              <a:rPr lang="en-US" dirty="0" smtClean="0"/>
              <a:t>Exponentially increasing windows</a:t>
            </a:r>
          </a:p>
          <a:p>
            <a:pPr lvl="1"/>
            <a:r>
              <a:rPr lang="en-US" dirty="0" smtClean="0"/>
              <a:t>Extensions:</a:t>
            </a:r>
          </a:p>
          <a:p>
            <a:pPr lvl="2"/>
            <a:r>
              <a:rPr lang="en-US" dirty="0" smtClean="0"/>
              <a:t>Number of 1s in any last k (k &lt; N) elements</a:t>
            </a:r>
          </a:p>
          <a:p>
            <a:pPr lvl="2"/>
            <a:r>
              <a:rPr lang="en-US" dirty="0" smtClean="0"/>
              <a:t>Sums of integers </a:t>
            </a:r>
            <a:r>
              <a:rPr lang="en-US" dirty="0"/>
              <a:t>in </a:t>
            </a:r>
            <a:r>
              <a:rPr lang="en-US" dirty="0" smtClean="0"/>
              <a:t>the last N elements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Leskovec, A. Rajaraman, J. Ullman: Mining of Massive Datasets, http://www.mmds.org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E35448-A2F3-824E-ACAC-9C0BADB74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other data are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B59B4-BB52-114E-8206-3E5E86564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Text</a:t>
            </a:r>
          </a:p>
          <a:p>
            <a:pPr lvl="1"/>
            <a:r>
              <a:rPr lang="en-US" dirty="0"/>
              <a:t>Sequence of characters or words</a:t>
            </a:r>
          </a:p>
          <a:p>
            <a:r>
              <a:rPr lang="en-US" b="1" dirty="0"/>
              <a:t>Speech recognition</a:t>
            </a:r>
          </a:p>
          <a:p>
            <a:pPr lvl="1"/>
            <a:r>
              <a:rPr lang="en-US" dirty="0"/>
              <a:t>Sequence of sounds (mapped to Cepstral coefficients)</a:t>
            </a:r>
          </a:p>
          <a:p>
            <a:r>
              <a:rPr lang="en-US" b="1" dirty="0"/>
              <a:t>Video</a:t>
            </a:r>
          </a:p>
          <a:p>
            <a:pPr lvl="1"/>
            <a:r>
              <a:rPr lang="en-US" dirty="0"/>
              <a:t>Sequence of sounds and images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46D32CC-1935-E44F-9238-D10DE878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2A2C85C-473D-F342-8F7C-B07E96C6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931A1-A42B-F94C-ADA3-91D74B0ACBA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7277E24-36F0-3E44-95B0-02BB996933E0}"/>
              </a:ext>
            </a:extLst>
          </p:cNvPr>
          <p:cNvSpPr txBox="1"/>
          <p:nvPr/>
        </p:nvSpPr>
        <p:spPr>
          <a:xfrm>
            <a:off x="1446368" y="5229492"/>
            <a:ext cx="627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Goal is ‘translation’, not prediction</a:t>
            </a:r>
          </a:p>
        </p:txBody>
      </p:sp>
    </p:spTree>
    <p:extLst>
      <p:ext uri="{BB962C8B-B14F-4D97-AF65-F5344CB8AC3E}">
        <p14:creationId xmlns:p14="http://schemas.microsoft.com/office/powerpoint/2010/main" val="14243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7A86E-5A85-4CD8-879F-81FF638CA5F7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The Stream Model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b="1" dirty="0" smtClean="0">
                <a:solidFill>
                  <a:srgbClr val="0000FF"/>
                </a:solidFill>
              </a:rPr>
              <a:t>elements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enter at a rapid rate, </a:t>
            </a:r>
            <a:br>
              <a:rPr lang="en-US" dirty="0" smtClean="0"/>
            </a:br>
            <a:r>
              <a:rPr lang="en-US" dirty="0" smtClean="0"/>
              <a:t>at one or more input ports (i.e., </a:t>
            </a:r>
            <a:r>
              <a:rPr lang="en-US" b="1" dirty="0" smtClean="0"/>
              <a:t>streams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We call elements of the stream tuples</a:t>
            </a:r>
          </a:p>
          <a:p>
            <a:pPr lvl="8"/>
            <a:endParaRPr lang="en-US" dirty="0" smtClean="0"/>
          </a:p>
          <a:p>
            <a:r>
              <a:rPr lang="en-US" b="1" dirty="0" smtClean="0"/>
              <a:t>The system cannot store the entire stream accessibly</a:t>
            </a:r>
          </a:p>
          <a:p>
            <a:pPr lvl="8"/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Q:</a:t>
            </a:r>
            <a:r>
              <a:rPr lang="en-US" b="1" dirty="0" smtClean="0">
                <a:solidFill>
                  <a:srgbClr val="D60093"/>
                </a:solidFill>
              </a:rPr>
              <a:t> How do you make critical calculations about the stream using a limited amount of (secondary) memory?</a:t>
            </a:r>
          </a:p>
        </p:txBody>
      </p:sp>
    </p:spTree>
    <p:extLst>
      <p:ext uri="{BB962C8B-B14F-4D97-AF65-F5344CB8AC3E}">
        <p14:creationId xmlns:p14="http://schemas.microsoft.com/office/powerpoint/2010/main" val="17136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987552"/>
          </a:xfrm>
        </p:spPr>
        <p:txBody>
          <a:bodyPr>
            <a:normAutofit/>
          </a:bodyPr>
          <a:lstStyle/>
          <a:p>
            <a:r>
              <a:rPr lang="en-US" dirty="0" smtClean="0"/>
              <a:t>Side note: SGD is a Streaming Alg.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Stochastic Gradient Descent (SGD) is an 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example of a stream algorithm</a:t>
            </a:r>
          </a:p>
          <a:p>
            <a:r>
              <a:rPr lang="en-US" b="1" dirty="0" smtClean="0"/>
              <a:t>In Machine Learning we call this: </a:t>
            </a:r>
            <a:r>
              <a:rPr lang="en-US" b="1" dirty="0" smtClean="0">
                <a:solidFill>
                  <a:srgbClr val="FF0066"/>
                </a:solidFill>
              </a:rPr>
              <a:t>Online Learning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Allows </a:t>
            </a:r>
            <a:r>
              <a:rPr lang="en-US" dirty="0" smtClean="0"/>
              <a:t>for modeling </a:t>
            </a:r>
            <a:r>
              <a:rPr lang="en-US" dirty="0"/>
              <a:t>problems where </a:t>
            </a:r>
            <a:r>
              <a:rPr lang="en-US" dirty="0" smtClean="0"/>
              <a:t>we </a:t>
            </a:r>
            <a:r>
              <a:rPr lang="en-US" dirty="0"/>
              <a:t>have a continuous stream of data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want an algorithm to learn </a:t>
            </a:r>
            <a:r>
              <a:rPr lang="en-US" dirty="0" smtClean="0"/>
              <a:t>from it and </a:t>
            </a:r>
            <a:br>
              <a:rPr lang="en-US" dirty="0" smtClean="0"/>
            </a:br>
            <a:r>
              <a:rPr lang="en-US" dirty="0" smtClean="0"/>
              <a:t>slowly adapt to the changes in data</a:t>
            </a:r>
            <a:endParaRPr lang="en-US" dirty="0"/>
          </a:p>
          <a:p>
            <a:r>
              <a:rPr lang="en-US" b="1" dirty="0" smtClean="0">
                <a:solidFill>
                  <a:srgbClr val="008000"/>
                </a:solidFill>
              </a:rPr>
              <a:t>Idea: Do slow updates to the model</a:t>
            </a:r>
          </a:p>
          <a:p>
            <a:pPr lvl="1"/>
            <a:r>
              <a:rPr lang="en-US" b="1" dirty="0" smtClean="0"/>
              <a:t>SGD</a:t>
            </a:r>
            <a:r>
              <a:rPr lang="en-US" dirty="0" smtClean="0"/>
              <a:t> (SVM, Perceptron) makes small updates</a:t>
            </a:r>
          </a:p>
          <a:p>
            <a:pPr lvl="1"/>
            <a:r>
              <a:rPr lang="en-US" b="1" dirty="0" smtClean="0">
                <a:solidFill>
                  <a:srgbClr val="FF0066"/>
                </a:solidFill>
              </a:rPr>
              <a:t>So:</a:t>
            </a:r>
            <a:r>
              <a:rPr lang="en-US" dirty="0" smtClean="0"/>
              <a:t> First train the classifier on training data. </a:t>
            </a:r>
          </a:p>
          <a:p>
            <a:pPr lvl="1"/>
            <a:r>
              <a:rPr lang="en-US" b="1" dirty="0" smtClean="0">
                <a:solidFill>
                  <a:srgbClr val="FF0066"/>
                </a:solidFill>
              </a:rPr>
              <a:t>Then:</a:t>
            </a:r>
            <a:r>
              <a:rPr lang="en-US" dirty="0" smtClean="0"/>
              <a:t> For every example from the stream, we slightly update the model (using small learning rate)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General Stream Processing Model</a:t>
            </a:r>
            <a:endParaRPr lang="en-US" dirty="0"/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979859-3BD4-4C40-8911-A994FCFE9EAB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810000" y="2111276"/>
            <a:ext cx="2057400" cy="1828800"/>
          </a:xfrm>
          <a:prstGeom prst="rect">
            <a:avLst/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Processor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3177476" y="4648200"/>
            <a:ext cx="1219200" cy="1676400"/>
          </a:xfrm>
          <a:prstGeom prst="can">
            <a:avLst>
              <a:gd name="adj" fmla="val 34375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Limited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Working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H="1">
            <a:off x="3810000" y="3733800"/>
            <a:ext cx="762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3124200" y="24922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124200" y="30256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124200" y="35590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706665" y="2263676"/>
            <a:ext cx="22365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1, 5, 2, 7, 0, 9, 3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  a, r, v, t, y, h, b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0, 0, 1, 0, 1, 1, 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Streams 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Entering.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Each is stream is </a:t>
            </a:r>
            <a:b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composed of </a:t>
            </a:r>
            <a:br>
              <a:rPr lang="en-US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tuples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>
            <a:off x="914400" y="3847643"/>
            <a:ext cx="11754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4419600" y="1106269"/>
            <a:ext cx="1043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Ad-Hoc</a:t>
            </a:r>
          </a:p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Queries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876800" y="167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765924" y="2811363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867400" y="3025676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5463476" y="5029200"/>
            <a:ext cx="1676400" cy="1676400"/>
          </a:xfrm>
          <a:prstGeom prst="can">
            <a:avLst>
              <a:gd name="adj" fmla="val 28409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Archival</a:t>
            </a:r>
          </a:p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29200" y="3733800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4724400" y="2187476"/>
            <a:ext cx="10668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Standing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Queries</a:t>
            </a:r>
          </a:p>
        </p:txBody>
      </p:sp>
    </p:spTree>
    <p:extLst>
      <p:ext uri="{BB962C8B-B14F-4D97-AF65-F5344CB8AC3E}">
        <p14:creationId xmlns:p14="http://schemas.microsoft.com/office/powerpoint/2010/main" val="37655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Problems on </a:t>
            </a:r>
            <a:r>
              <a:rPr lang="en-US" dirty="0" smtClean="0"/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D60093"/>
                </a:solidFill>
              </a:rPr>
              <a:t>Types of queries one wants on answer on </a:t>
            </a:r>
            <a:br>
              <a:rPr lang="en-US" b="1" dirty="0" smtClean="0">
                <a:solidFill>
                  <a:srgbClr val="D60093"/>
                </a:solidFill>
              </a:rPr>
            </a:br>
            <a:r>
              <a:rPr lang="en-US" b="1" dirty="0" smtClean="0">
                <a:solidFill>
                  <a:srgbClr val="D60093"/>
                </a:solidFill>
              </a:rPr>
              <a:t>a data stream: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Sampling data from a stream</a:t>
            </a:r>
          </a:p>
          <a:p>
            <a:pPr lvl="2"/>
            <a:r>
              <a:rPr lang="en-US" dirty="0" smtClean="0"/>
              <a:t>Construct a random sample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Queries over sliding windows</a:t>
            </a:r>
          </a:p>
          <a:p>
            <a:pPr lvl="2"/>
            <a:r>
              <a:rPr lang="en-US" dirty="0" smtClean="0"/>
              <a:t>Number of items of type </a:t>
            </a:r>
            <a:r>
              <a:rPr lang="en-US" b="1" i="1" dirty="0" smtClean="0"/>
              <a:t>x</a:t>
            </a:r>
            <a:r>
              <a:rPr lang="en-US" dirty="0" smtClean="0"/>
              <a:t> in the last </a:t>
            </a:r>
            <a:r>
              <a:rPr lang="en-US" b="1" i="1" dirty="0" smtClean="0"/>
              <a:t>k</a:t>
            </a:r>
            <a:r>
              <a:rPr lang="en-US" dirty="0" smtClean="0"/>
              <a:t> elements </a:t>
            </a:r>
            <a:br>
              <a:rPr lang="en-US" dirty="0" smtClean="0"/>
            </a:br>
            <a:r>
              <a:rPr lang="en-US" dirty="0" smtClean="0"/>
              <a:t>of the stream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2EB16-7E4B-4BDE-B59F-4A8D30124568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enn">
  <a:themeElements>
    <a:clrScheme name="Penn">
      <a:dk1>
        <a:srgbClr val="0B4183"/>
      </a:dk1>
      <a:lt1>
        <a:sysClr val="window" lastClr="FFFFFF"/>
      </a:lt1>
      <a:dk2>
        <a:srgbClr val="212121"/>
      </a:dk2>
      <a:lt2>
        <a:srgbClr val="CDD0D1"/>
      </a:lt2>
      <a:accent1>
        <a:srgbClr val="A93023"/>
      </a:accent1>
      <a:accent2>
        <a:srgbClr val="7F7F7F"/>
      </a:accent2>
      <a:accent3>
        <a:srgbClr val="1186C3"/>
      </a:accent3>
      <a:accent4>
        <a:srgbClr val="702017"/>
      </a:accent4>
      <a:accent5>
        <a:srgbClr val="B4D3F8"/>
      </a:accent5>
      <a:accent6>
        <a:srgbClr val="1186C3"/>
      </a:accent6>
      <a:hlink>
        <a:srgbClr val="3085ED"/>
      </a:hlink>
      <a:folHlink>
        <a:srgbClr val="0070C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Slide" id="{4F434F8D-F868-9242-AC3A-201D64C651F0}" vid="{96E9793C-346A-7742-A344-97DB0A3B505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31409</TotalTime>
  <Words>2567</Words>
  <Application>Microsoft Office PowerPoint</Application>
  <PresentationFormat>On-screen Show (4:3)</PresentationFormat>
  <Paragraphs>459</Paragraphs>
  <Slides>44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62" baseType="lpstr">
      <vt:lpstr>ＭＳ Ｐゴシック</vt:lpstr>
      <vt:lpstr>Arial</vt:lpstr>
      <vt:lpstr>Calibri</vt:lpstr>
      <vt:lpstr>Cambria Math</vt:lpstr>
      <vt:lpstr>Constantia</vt:lpstr>
      <vt:lpstr>Corbel</vt:lpstr>
      <vt:lpstr>Franklin Gothic Demi</vt:lpstr>
      <vt:lpstr>Lucida Sans Unicode</vt:lpstr>
      <vt:lpstr>Monotype Sorts</vt:lpstr>
      <vt:lpstr>MS Shell Dlg</vt:lpstr>
      <vt:lpstr>Symbol</vt:lpstr>
      <vt:lpstr>Tahoma</vt:lpstr>
      <vt:lpstr>Times New Roman</vt:lpstr>
      <vt:lpstr>Wingdings</vt:lpstr>
      <vt:lpstr>Wingdings 2</vt:lpstr>
      <vt:lpstr>Module</vt:lpstr>
      <vt:lpstr>Penn</vt:lpstr>
      <vt:lpstr>Equation</vt:lpstr>
      <vt:lpstr>Data Intensive and Cloud Computing Data Streams Lecture 10</vt:lpstr>
      <vt:lpstr>Data Streams</vt:lpstr>
      <vt:lpstr>What is time series data?</vt:lpstr>
      <vt:lpstr>PowerPoint Presentation</vt:lpstr>
      <vt:lpstr>Lots of other data are sequences</vt:lpstr>
      <vt:lpstr>The Stream Model</vt:lpstr>
      <vt:lpstr>Side note: SGD is a Streaming Alg.</vt:lpstr>
      <vt:lpstr>General Stream Processing Model</vt:lpstr>
      <vt:lpstr>Problems on Data Streams</vt:lpstr>
      <vt:lpstr>Problems on Data Streams</vt:lpstr>
      <vt:lpstr>Applications (1)</vt:lpstr>
      <vt:lpstr>Applications (2)</vt:lpstr>
      <vt:lpstr>Sampling from a Data Stream: Sampling a fixed proportion</vt:lpstr>
      <vt:lpstr>Sampling from a Data Stream</vt:lpstr>
      <vt:lpstr>Sampling a Fixed Proportion</vt:lpstr>
      <vt:lpstr>Problem with Naïve Approach</vt:lpstr>
      <vt:lpstr>Solution: Sample Users</vt:lpstr>
      <vt:lpstr>Generalized Solution</vt:lpstr>
      <vt:lpstr>Sampling from a Data Stream: Sampling a fixed-size sample</vt:lpstr>
      <vt:lpstr>Maintaining a fixed-size sample</vt:lpstr>
      <vt:lpstr>Solution: Fixed Size Sample</vt:lpstr>
      <vt:lpstr>Proof: By Induction</vt:lpstr>
      <vt:lpstr>Proof: By Induction</vt:lpstr>
      <vt:lpstr>Queries over a  (long) Sliding Window</vt:lpstr>
      <vt:lpstr>Sliding Windows</vt:lpstr>
      <vt:lpstr>Sliding Window: 1 Stream</vt:lpstr>
      <vt:lpstr>Counting Bits (1)</vt:lpstr>
      <vt:lpstr>Counting Bits (2)</vt:lpstr>
      <vt:lpstr>An attempt: Simple solution</vt:lpstr>
      <vt:lpstr>DGIM Method</vt:lpstr>
      <vt:lpstr>Idea: Exponential Windows</vt:lpstr>
      <vt:lpstr>What’s Good?</vt:lpstr>
      <vt:lpstr>What’s Not So Good?</vt:lpstr>
      <vt:lpstr>Fixup: DGIM method</vt:lpstr>
      <vt:lpstr>DGIM: Timestamps</vt:lpstr>
      <vt:lpstr>DGIM: Buckets</vt:lpstr>
      <vt:lpstr>Representing a Stream by Buckets</vt:lpstr>
      <vt:lpstr>Example: Bucketized Stream</vt:lpstr>
      <vt:lpstr>Updating Buckets (1)</vt:lpstr>
      <vt:lpstr>Updating Buckets (2)</vt:lpstr>
      <vt:lpstr>Example: Updating Buckets</vt:lpstr>
      <vt:lpstr>How to Query?</vt:lpstr>
      <vt:lpstr>Example: Bucketized Stream</vt:lpstr>
      <vt:lpstr>Summary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Eduard C Dragut</cp:lastModifiedBy>
  <cp:revision>1387</cp:revision>
  <cp:lastPrinted>2011-10-20T04:01:43Z</cp:lastPrinted>
  <dcterms:created xsi:type="dcterms:W3CDTF">2009-06-12T17:14:38Z</dcterms:created>
  <dcterms:modified xsi:type="dcterms:W3CDTF">2018-12-03T22:25:33Z</dcterms:modified>
</cp:coreProperties>
</file>