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99"/>
  </p:notesMasterIdLst>
  <p:handoutMasterIdLst>
    <p:handoutMasterId r:id="rId100"/>
  </p:handoutMasterIdLst>
  <p:sldIdLst>
    <p:sldId id="901" r:id="rId2"/>
    <p:sldId id="978" r:id="rId3"/>
    <p:sldId id="1000" r:id="rId4"/>
    <p:sldId id="902" r:id="rId5"/>
    <p:sldId id="915" r:id="rId6"/>
    <p:sldId id="916" r:id="rId7"/>
    <p:sldId id="981" r:id="rId8"/>
    <p:sldId id="954" r:id="rId9"/>
    <p:sldId id="952" r:id="rId10"/>
    <p:sldId id="997" r:id="rId11"/>
    <p:sldId id="998" r:id="rId12"/>
    <p:sldId id="999" r:id="rId13"/>
    <p:sldId id="1010" r:id="rId14"/>
    <p:sldId id="909" r:id="rId15"/>
    <p:sldId id="1001" r:id="rId16"/>
    <p:sldId id="1004" r:id="rId17"/>
    <p:sldId id="1002" r:id="rId18"/>
    <p:sldId id="918" r:id="rId19"/>
    <p:sldId id="942" r:id="rId20"/>
    <p:sldId id="1003" r:id="rId21"/>
    <p:sldId id="1006" r:id="rId22"/>
    <p:sldId id="1007" r:id="rId23"/>
    <p:sldId id="1008" r:id="rId24"/>
    <p:sldId id="1009" r:id="rId25"/>
    <p:sldId id="1012" r:id="rId26"/>
    <p:sldId id="1011" r:id="rId27"/>
    <p:sldId id="1015" r:id="rId28"/>
    <p:sldId id="1017" r:id="rId29"/>
    <p:sldId id="1018" r:id="rId30"/>
    <p:sldId id="1019" r:id="rId31"/>
    <p:sldId id="1020" r:id="rId32"/>
    <p:sldId id="936" r:id="rId33"/>
    <p:sldId id="937" r:id="rId34"/>
    <p:sldId id="1005" r:id="rId35"/>
    <p:sldId id="1030" r:id="rId36"/>
    <p:sldId id="1014" r:id="rId37"/>
    <p:sldId id="1021" r:id="rId38"/>
    <p:sldId id="1022" r:id="rId39"/>
    <p:sldId id="1023" r:id="rId40"/>
    <p:sldId id="1025" r:id="rId41"/>
    <p:sldId id="1026" r:id="rId42"/>
    <p:sldId id="1027" r:id="rId43"/>
    <p:sldId id="1031" r:id="rId44"/>
    <p:sldId id="1024" r:id="rId45"/>
    <p:sldId id="1028" r:id="rId46"/>
    <p:sldId id="1029" r:id="rId47"/>
    <p:sldId id="1013" r:id="rId48"/>
    <p:sldId id="1032" r:id="rId49"/>
    <p:sldId id="1033" r:id="rId50"/>
    <p:sldId id="1034" r:id="rId51"/>
    <p:sldId id="1035" r:id="rId52"/>
    <p:sldId id="1036" r:id="rId53"/>
    <p:sldId id="1037" r:id="rId54"/>
    <p:sldId id="1060" r:id="rId55"/>
    <p:sldId id="1072" r:id="rId56"/>
    <p:sldId id="1063" r:id="rId57"/>
    <p:sldId id="1064" r:id="rId58"/>
    <p:sldId id="1065" r:id="rId59"/>
    <p:sldId id="1066" r:id="rId60"/>
    <p:sldId id="1067" r:id="rId61"/>
    <p:sldId id="1068" r:id="rId62"/>
    <p:sldId id="1069" r:id="rId63"/>
    <p:sldId id="1070" r:id="rId64"/>
    <p:sldId id="1071" r:id="rId65"/>
    <p:sldId id="1085" r:id="rId66"/>
    <p:sldId id="1073" r:id="rId67"/>
    <p:sldId id="1074" r:id="rId68"/>
    <p:sldId id="1076" r:id="rId69"/>
    <p:sldId id="1075" r:id="rId70"/>
    <p:sldId id="1077" r:id="rId71"/>
    <p:sldId id="1078" r:id="rId72"/>
    <p:sldId id="1082" r:id="rId73"/>
    <p:sldId id="1083" r:id="rId74"/>
    <p:sldId id="1084" r:id="rId75"/>
    <p:sldId id="1080" r:id="rId76"/>
    <p:sldId id="1061" r:id="rId77"/>
    <p:sldId id="1062" r:id="rId78"/>
    <p:sldId id="1087" r:id="rId79"/>
    <p:sldId id="1086" r:id="rId80"/>
    <p:sldId id="1088" r:id="rId81"/>
    <p:sldId id="1089" r:id="rId82"/>
    <p:sldId id="1090" r:id="rId83"/>
    <p:sldId id="1091" r:id="rId84"/>
    <p:sldId id="1092" r:id="rId85"/>
    <p:sldId id="1093" r:id="rId86"/>
    <p:sldId id="1094" r:id="rId87"/>
    <p:sldId id="1041" r:id="rId88"/>
    <p:sldId id="1081" r:id="rId89"/>
    <p:sldId id="1054" r:id="rId90"/>
    <p:sldId id="1056" r:id="rId91"/>
    <p:sldId id="1095" r:id="rId92"/>
    <p:sldId id="1096" r:id="rId93"/>
    <p:sldId id="1097" r:id="rId94"/>
    <p:sldId id="1098" r:id="rId95"/>
    <p:sldId id="1057" r:id="rId96"/>
    <p:sldId id="1058" r:id="rId97"/>
    <p:sldId id="1059" r:id="rId98"/>
  </p:sldIdLst>
  <p:sldSz cx="9144000" cy="5715000" type="screen16x1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93023"/>
    <a:srgbClr val="7B2017"/>
    <a:srgbClr val="FF3300"/>
    <a:srgbClr val="FF9900"/>
    <a:srgbClr val="EA8B00"/>
    <a:srgbClr val="00CC00"/>
    <a:srgbClr val="33CC33"/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86000" autoAdjust="0"/>
  </p:normalViewPr>
  <p:slideViewPr>
    <p:cSldViewPr snapToGrid="0">
      <p:cViewPr varScale="1">
        <p:scale>
          <a:sx n="124" d="100"/>
          <a:sy n="124" d="100"/>
        </p:scale>
        <p:origin x="1146" y="96"/>
      </p:cViewPr>
      <p:guideLst>
        <p:guide orient="horz" pos="3240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49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100"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100"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1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100"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1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100">
                <a:latin typeface="Tahoma" pitchFamily="34" charset="0"/>
              </a:defRPr>
            </a:lvl1pPr>
          </a:lstStyle>
          <a:p>
            <a:pPr>
              <a:defRPr/>
            </a:pPr>
            <a:fld id="{9F5E422C-DFAF-CE41-B76E-A4F766FE95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422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2463" y="698500"/>
            <a:ext cx="55768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45412121-731D-1546-9AB4-9CB6A8CF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19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887413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09613" indent="-273050" algn="ctr" defTabSz="887413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092200" indent="-217488" algn="ctr" defTabSz="887413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528763" indent="-217488" algn="ctr" defTabSz="887413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1966913" indent="-217488" algn="ctr" defTabSz="887413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424113" indent="-217488" algn="ctr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881313" indent="-217488" algn="ctr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338513" indent="-217488" algn="ctr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795713" indent="-217488" algn="ctr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3976D5F-7065-C54B-B538-0DAA1A9FD9A6}" type="slidenum">
              <a:rPr lang="en-US" altLang="en-US" sz="1100">
                <a:latin typeface="Times New Roman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100">
              <a:latin typeface="Times New Roman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12121-731D-1546-9AB4-9CB6A8CF884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71AC-93F1-418D-B7FD-7EEF89AC96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3564" y="1150060"/>
            <a:ext cx="5373704" cy="2180166"/>
          </a:xfrm>
        </p:spPr>
        <p:txBody>
          <a:bodyPr anchor="b">
            <a:normAutofit/>
          </a:bodyPr>
          <a:lstStyle>
            <a:lvl1pPr algn="r">
              <a:defRPr sz="3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4" y="3330222"/>
            <a:ext cx="5240734" cy="115711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8413FD6B-DECC-F944-934B-3BE48A0803C1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7381E825-D35B-4F4D-B662-8AD4B89A7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3944054"/>
            <a:ext cx="7514033" cy="472282"/>
          </a:xfrm>
        </p:spPr>
        <p:txBody>
          <a:bodyPr anchor="b">
            <a:no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776760"/>
            <a:ext cx="6169458" cy="26374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6" y="4416336"/>
            <a:ext cx="7514033" cy="411427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B583-5CD6-D948-BDAB-85E48E211A61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7FC9-978C-714D-81DB-E7272CAA7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7" y="571500"/>
            <a:ext cx="7514033" cy="2540000"/>
          </a:xfrm>
        </p:spPr>
        <p:txBody>
          <a:bodyPr>
            <a:normAutofit/>
          </a:bodyPr>
          <a:lstStyle>
            <a:lvl1pPr algn="ctr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619500"/>
            <a:ext cx="7514035" cy="12065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0BB1-5FEF-5D49-A5E8-7A0C4CCDF4F5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9B74-0345-3B4B-A42C-A947189E18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08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563" y="719138"/>
            <a:ext cx="457200" cy="487362"/>
          </a:xfrm>
          <a:prstGeom prst="rect">
            <a:avLst/>
          </a:prstGeom>
        </p:spPr>
        <p:txBody>
          <a:bodyPr lIns="57150" tIns="28575" rIns="57150" bIns="28575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r>
              <a:rPr lang="en-US" sz="5000" dirty="0">
                <a:effectLst/>
                <a:latin typeface="Tahoma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0863" y="2349500"/>
            <a:ext cx="457200" cy="487363"/>
          </a:xfrm>
          <a:prstGeom prst="rect">
            <a:avLst/>
          </a:prstGeom>
        </p:spPr>
        <p:txBody>
          <a:bodyPr lIns="57150" tIns="28575" rIns="57150" bIns="28575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r>
              <a:rPr lang="en-US" sz="5000" dirty="0">
                <a:effectLst/>
                <a:latin typeface="Tahoma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571501"/>
            <a:ext cx="6742509" cy="2285999"/>
          </a:xfrm>
        </p:spPr>
        <p:txBody>
          <a:bodyPr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1" y="2857499"/>
            <a:ext cx="6399611" cy="317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285739" indent="0">
              <a:buFontTx/>
              <a:buNone/>
              <a:defRPr/>
            </a:lvl2pPr>
            <a:lvl3pPr marL="571477" indent="0">
              <a:buFontTx/>
              <a:buNone/>
              <a:defRPr/>
            </a:lvl3pPr>
            <a:lvl4pPr marL="857216" indent="0">
              <a:buFontTx/>
              <a:buNone/>
              <a:defRPr/>
            </a:lvl4pPr>
            <a:lvl5pPr marL="11429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619500"/>
            <a:ext cx="7514033" cy="12065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9870745-EE23-D54C-BC4E-FFEBC40C1B7F}" type="datetime1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4EB3-7FD9-8841-BE48-14C8FFEC0C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757151"/>
            <a:ext cx="7514032" cy="1224000"/>
          </a:xfrm>
        </p:spPr>
        <p:txBody>
          <a:bodyPr anchor="b">
            <a:normAutofit/>
          </a:bodyPr>
          <a:lstStyle>
            <a:lvl1pPr algn="r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981151"/>
            <a:ext cx="7514033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3E9C-FF14-4643-83ED-B69CDAB453BF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6444-66D7-EB47-93E8-E402D9B9F4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2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563" y="719138"/>
            <a:ext cx="457200" cy="487362"/>
          </a:xfrm>
          <a:prstGeom prst="rect">
            <a:avLst/>
          </a:prstGeom>
        </p:spPr>
        <p:txBody>
          <a:bodyPr lIns="57150" tIns="28575" rIns="57150" bIns="28575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r>
              <a:rPr lang="en-US" sz="5000" dirty="0">
                <a:effectLst/>
                <a:latin typeface="Tahoma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0863" y="2349500"/>
            <a:ext cx="457200" cy="487363"/>
          </a:xfrm>
          <a:prstGeom prst="rect">
            <a:avLst/>
          </a:prstGeom>
        </p:spPr>
        <p:txBody>
          <a:bodyPr lIns="57150" tIns="28575" rIns="57150" bIns="28575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r>
              <a:rPr lang="en-US" sz="5000" dirty="0">
                <a:effectLst/>
                <a:latin typeface="Tahoma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571501"/>
            <a:ext cx="6742509" cy="2285999"/>
          </a:xfrm>
        </p:spPr>
        <p:txBody>
          <a:bodyPr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7" y="3238500"/>
            <a:ext cx="7514033" cy="740833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979333"/>
            <a:ext cx="7514033" cy="8466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9F9A853-1103-7247-9B77-965B90EE6D8E}" type="datetime1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08E8-1411-0546-8415-9BC6C4622C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64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71503"/>
            <a:ext cx="7514034" cy="2272771"/>
          </a:xfrm>
        </p:spPr>
        <p:txBody>
          <a:bodyPr rtlCol="0">
            <a:normAutofit/>
          </a:bodyPr>
          <a:lstStyle>
            <a:lvl1pPr>
              <a:defRPr lang="en-US" sz="44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6" y="2921000"/>
            <a:ext cx="7514035" cy="6985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619500"/>
            <a:ext cx="7514035" cy="1206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EEEC3-67C0-2749-9296-FAA0346EEEE3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63D2-CB68-0946-BFC6-5EF30019EA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87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23EC-4DEF-9149-8D08-AF5E17508753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F954-5EAD-1045-BDB4-62DBA4773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9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4" y="571500"/>
            <a:ext cx="1327777" cy="425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6" y="571500"/>
            <a:ext cx="6014807" cy="42545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0287-97C7-0B4A-89AA-9C9EE7BEF919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0014-2EDA-CD4E-A7AB-D13C9E1444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39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 flipV="1">
            <a:off x="201613" y="2509838"/>
            <a:ext cx="8693150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 sz="1667">
              <a:latin typeface="Tahoma" pitchFamily="34" charset="0"/>
            </a:endParaRPr>
          </a:p>
        </p:txBody>
      </p:sp>
      <p:sp>
        <p:nvSpPr>
          <p:cNvPr id="5" name="Rectangle 32"/>
          <p:cNvSpPr>
            <a:spLocks noChangeArrowheads="1"/>
          </p:cNvSpPr>
          <p:nvPr userDrawn="1"/>
        </p:nvSpPr>
        <p:spPr bwMode="auto">
          <a:xfrm>
            <a:off x="0" y="5505450"/>
            <a:ext cx="28289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defTabSz="761970" eaLnBrk="1" hangingPunct="1">
              <a:defRPr/>
            </a:pPr>
            <a:r>
              <a:rPr lang="de-DE" sz="750">
                <a:latin typeface="Tahoma" pitchFamily="34" charset="0"/>
              </a:rPr>
              <a:t>© 2013 A. Haeberlen, Z. Ives</a:t>
            </a:r>
            <a:endParaRPr lang="en-GB" sz="750">
              <a:latin typeface="Tahoma" pitchFamily="34" charset="0"/>
            </a:endParaRPr>
          </a:p>
        </p:txBody>
      </p:sp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101600" y="0"/>
            <a:ext cx="1516063" cy="5715000"/>
            <a:chOff x="1320800" y="0"/>
            <a:chExt cx="2436813" cy="685800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3330 h 3357"/>
                <a:gd name="T2" fmla="*/ 156 w 707"/>
                <a:gd name="T3" fmla="*/ 3357 h 3357"/>
                <a:gd name="T4" fmla="*/ 707 w 707"/>
                <a:gd name="T5" fmla="*/ 0 h 3357"/>
                <a:gd name="T6" fmla="*/ 547 w 707"/>
                <a:gd name="T7" fmla="*/ 0 h 3357"/>
                <a:gd name="T8" fmla="*/ 0 w 707"/>
                <a:gd name="T9" fmla="*/ 3330 h 3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16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9888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6996" y="5290186"/>
              <a:ext cx="1495259" cy="1567815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6996" y="5286376"/>
              <a:ext cx="2130617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4286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14" name="Picture 24" descr="Penn shield.gi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31763"/>
            <a:ext cx="6588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5" y="1658938"/>
            <a:ext cx="7793037" cy="825500"/>
          </a:xfrm>
        </p:spPr>
        <p:txBody>
          <a:bodyPr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3287448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DA24-34D2-B741-865F-9B3FAA163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8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159738"/>
            <a:ext cx="8157007" cy="10897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57742"/>
            <a:ext cx="8157007" cy="3762671"/>
          </a:xfrm>
        </p:spPr>
        <p:txBody>
          <a:bodyPr>
            <a:normAutofit/>
          </a:bodyPr>
          <a:lstStyle>
            <a:lvl1pPr>
              <a:defRPr sz="1750">
                <a:latin typeface="Helvetica"/>
                <a:cs typeface="Helvetica"/>
              </a:defRPr>
            </a:lvl1pPr>
            <a:lvl2pPr>
              <a:defRPr sz="1500">
                <a:latin typeface="Helvetica"/>
                <a:cs typeface="Helvetica"/>
              </a:defRPr>
            </a:lvl2pPr>
            <a:lvl3pPr>
              <a:defRPr sz="1250">
                <a:latin typeface="Helvetica"/>
                <a:cs typeface="Helvetica"/>
              </a:defRPr>
            </a:lvl3pPr>
            <a:lvl4pPr>
              <a:defRPr sz="1125">
                <a:latin typeface="Helvetica"/>
                <a:cs typeface="Helvetica"/>
              </a:defRPr>
            </a:lvl4pPr>
            <a:lvl5pPr>
              <a:defRPr sz="10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325" y="5295900"/>
            <a:ext cx="857250" cy="30321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E551CE7D-B5D7-5745-8C89-C9AB849DC130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725" y="5281613"/>
            <a:ext cx="414338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31A1-A42B-F94C-ADA3-91D74B0AC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8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222499"/>
            <a:ext cx="6698060" cy="1758652"/>
          </a:xfrm>
        </p:spPr>
        <p:txBody>
          <a:bodyPr anchor="b"/>
          <a:lstStyle>
            <a:lvl1pPr algn="r">
              <a:defRPr sz="25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10" y="3981151"/>
            <a:ext cx="6698061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125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591B-9D13-B949-9C7D-34F44F1D5FA5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DD2F-4B2A-1149-8114-29949C0222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8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40806"/>
            <a:ext cx="7514035" cy="943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7" y="1254224"/>
            <a:ext cx="3671291" cy="38999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1254224"/>
            <a:ext cx="3671292" cy="38999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9325" y="5253038"/>
            <a:ext cx="857250" cy="3048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698F29D-462E-7342-BA78-DA612F4BACDB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28813" y="5253038"/>
            <a:ext cx="5313362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3725" y="5253038"/>
            <a:ext cx="414338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4934-F064-734F-A6D3-DC27BF845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6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3" y="724829"/>
            <a:ext cx="3455391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1" y="1288832"/>
            <a:ext cx="3671292" cy="37738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731885"/>
            <a:ext cx="3466903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3" y="1288832"/>
            <a:ext cx="3671292" cy="37738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903F-777F-8B4D-8568-B9E93A6194EB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2412-3539-B440-B8D0-04FCB9C93E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7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1A9B-B6D4-3D45-A9ED-A90EF0C241CB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EA30-EE1A-224C-B1A5-D613D649D3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7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F782-0C1E-1147-BDBC-60AA537F4082}" type="datetime1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828E-4B39-DC4D-A599-36004B51E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1333500"/>
            <a:ext cx="2661841" cy="11430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7" y="571502"/>
            <a:ext cx="4680743" cy="45580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875"/>
            </a:lvl6pPr>
            <a:lvl7pPr>
              <a:defRPr sz="875"/>
            </a:lvl7pPr>
            <a:lvl8pPr>
              <a:defRPr sz="875"/>
            </a:lvl8pPr>
            <a:lvl9pPr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6" y="2476500"/>
            <a:ext cx="2661841" cy="1524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8EFD-F73B-B24F-8869-B6F434543551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6AA5-96DB-B746-9604-8704752F6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3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5" y="1460499"/>
            <a:ext cx="4069619" cy="11430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3" y="762000"/>
            <a:ext cx="2460731" cy="3810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5" y="2603499"/>
            <a:ext cx="4069619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5DE9-9BBC-5948-BCD4-460FDA513281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E9D2-F4C8-DD4D-B05F-697F1ABDA8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8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3732" y="131763"/>
            <a:ext cx="8164332" cy="593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3732" y="903288"/>
            <a:ext cx="8164332" cy="43084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325" y="5259388"/>
            <a:ext cx="8572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 sz="8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323C85F-1269-B54F-84D5-B0E2FBC7E66E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731" y="5259388"/>
            <a:ext cx="4108269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 sz="8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725" y="5259388"/>
            <a:ext cx="414338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 sz="8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61BC5EF-03BB-A040-9334-4208FF5B51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32"/>
          <p:cNvSpPr>
            <a:spLocks noChangeArrowheads="1"/>
          </p:cNvSpPr>
          <p:nvPr userDrawn="1"/>
        </p:nvSpPr>
        <p:spPr bwMode="auto">
          <a:xfrm>
            <a:off x="4384675" y="5305425"/>
            <a:ext cx="27638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defTabSz="761970" eaLnBrk="1" hangingPunct="1">
              <a:defRPr/>
            </a:pPr>
            <a:r>
              <a:rPr lang="de-DE" sz="750" dirty="0">
                <a:latin typeface="Tahoma" pitchFamily="34" charset="0"/>
              </a:rPr>
              <a:t>© 2017-8 Z. Ives, S. Davidson, L. Ungar, C. </a:t>
            </a:r>
            <a:r>
              <a:rPr lang="de-DE" sz="750" dirty="0" err="1">
                <a:latin typeface="Tahoma" pitchFamily="34" charset="0"/>
              </a:rPr>
              <a:t>Greenberg</a:t>
            </a:r>
            <a:endParaRPr lang="en-GB" sz="750" dirty="0">
              <a:latin typeface="Tahoma" pitchFamily="34" charset="0"/>
            </a:endParaRP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0A9D86F1-7C1E-2548-A7FF-E0355E78F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3743" y="5305425"/>
            <a:ext cx="27638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defTabSz="761970" eaLnBrk="1" hangingPunct="1">
              <a:defRPr/>
            </a:pPr>
            <a:r>
              <a:rPr lang="de-DE" sz="750" dirty="0" err="1">
                <a:latin typeface="Tahoma" pitchFamily="34" charset="0"/>
              </a:rPr>
              <a:t>seas.upenn.edu</a:t>
            </a:r>
            <a:r>
              <a:rPr lang="de-DE" sz="750" dirty="0">
                <a:latin typeface="Tahoma" pitchFamily="34" charset="0"/>
              </a:rPr>
              <a:t>/~cis545/</a:t>
            </a:r>
            <a:r>
              <a:rPr lang="de-DE" sz="750" dirty="0" err="1">
                <a:latin typeface="Tahoma" pitchFamily="34" charset="0"/>
              </a:rPr>
              <a:t>feedback.html</a:t>
            </a:r>
            <a:endParaRPr lang="en-GB" sz="750" dirty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98" r:id="rId4"/>
    <p:sldLayoutId id="2147483686" r:id="rId5"/>
    <p:sldLayoutId id="2147483687" r:id="rId6"/>
    <p:sldLayoutId id="2147483699" r:id="rId7"/>
    <p:sldLayoutId id="2147483688" r:id="rId8"/>
    <p:sldLayoutId id="2147483689" r:id="rId9"/>
    <p:sldLayoutId id="2147483690" r:id="rId10"/>
    <p:sldLayoutId id="2147483691" r:id="rId11"/>
    <p:sldLayoutId id="2147483700" r:id="rId12"/>
    <p:sldLayoutId id="2147483692" r:id="rId13"/>
    <p:sldLayoutId id="2147483701" r:id="rId14"/>
    <p:sldLayoutId id="2147483693" r:id="rId15"/>
    <p:sldLayoutId id="2147483694" r:id="rId16"/>
    <p:sldLayoutId id="2147483695" r:id="rId17"/>
    <p:sldLayoutId id="2147483702" r:id="rId18"/>
  </p:sldLayoutIdLst>
  <p:hf hdr="0" dt="0"/>
  <p:txStyles>
    <p:titleStyle>
      <a:lvl1pPr algn="ctr" defTabSz="284163" rtl="0" fontAlgn="base">
        <a:spcBef>
          <a:spcPct val="0"/>
        </a:spcBef>
        <a:spcAft>
          <a:spcPct val="0"/>
        </a:spcAft>
        <a:defRPr sz="3200" kern="1200">
          <a:ln w="3175" cmpd="sng">
            <a:noFill/>
          </a:ln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algn="ctr" defTabSz="28416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2pPr>
      <a:lvl3pPr algn="ctr" defTabSz="28416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3pPr>
      <a:lvl4pPr algn="ctr" defTabSz="28416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4pPr>
      <a:lvl5pPr algn="ctr" defTabSz="28416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7800" indent="-177800" algn="l" defTabSz="284163" rtl="0" fontAlgn="base">
        <a:spcBef>
          <a:spcPct val="20000"/>
        </a:spcBef>
        <a:spcAft>
          <a:spcPts val="375"/>
        </a:spcAft>
        <a:buClr>
          <a:srgbClr val="7F241A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Helvetica"/>
          <a:ea typeface="Constantia" charset="0"/>
          <a:cs typeface="Helvetica"/>
        </a:defRPr>
      </a:lvl1pPr>
      <a:lvl2pPr marL="463550" indent="-177800" algn="l" defTabSz="284163" rtl="0" fontAlgn="base">
        <a:spcBef>
          <a:spcPct val="20000"/>
        </a:spcBef>
        <a:spcAft>
          <a:spcPts val="375"/>
        </a:spcAft>
        <a:buClr>
          <a:srgbClr val="7F241A"/>
        </a:buClr>
        <a:buSzPct val="145000"/>
        <a:buFont typeface="Arial" charset="0"/>
        <a:buChar char="•"/>
        <a:defRPr sz="2200" kern="1200">
          <a:solidFill>
            <a:schemeClr val="tx1"/>
          </a:solidFill>
          <a:latin typeface="Helvetica"/>
          <a:ea typeface="Constantia" charset="0"/>
          <a:cs typeface="Helvetica"/>
        </a:defRPr>
      </a:lvl2pPr>
      <a:lvl3pPr marL="749300" indent="-177800" algn="l" defTabSz="284163" rtl="0" fontAlgn="base">
        <a:spcBef>
          <a:spcPct val="20000"/>
        </a:spcBef>
        <a:spcAft>
          <a:spcPts val="375"/>
        </a:spcAft>
        <a:buClr>
          <a:srgbClr val="7F241A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Helvetica"/>
          <a:ea typeface="Constantia" charset="0"/>
          <a:cs typeface="Helvetica"/>
        </a:defRPr>
      </a:lvl3pPr>
      <a:lvl4pPr marL="963613" indent="-106363" algn="l" defTabSz="284163" rtl="0" fontAlgn="base">
        <a:spcBef>
          <a:spcPct val="20000"/>
        </a:spcBef>
        <a:spcAft>
          <a:spcPts val="375"/>
        </a:spcAft>
        <a:buClr>
          <a:srgbClr val="7F241A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Helvetica"/>
          <a:ea typeface="Constantia" charset="0"/>
          <a:cs typeface="Helvetica"/>
        </a:defRPr>
      </a:lvl4pPr>
      <a:lvl5pPr marL="1249363" indent="-106363" algn="l" defTabSz="284163" rtl="0" fontAlgn="base">
        <a:spcBef>
          <a:spcPct val="20000"/>
        </a:spcBef>
        <a:spcAft>
          <a:spcPts val="375"/>
        </a:spcAft>
        <a:buClr>
          <a:srgbClr val="7F241A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Helvetica"/>
          <a:ea typeface="Constantia" charset="0"/>
          <a:cs typeface="Helvetica"/>
        </a:defRPr>
      </a:lvl5pPr>
      <a:lvl6pPr marL="1571562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857301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143039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428778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andas.pydata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doc.python.org/2/library/datetime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1E825-D35B-4F4D-B662-8AD4B89A78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97746" y="4554582"/>
            <a:ext cx="6065950" cy="106675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r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None/>
              <a:defRPr sz="2000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1pPr>
            <a:lvl2pPr marL="285739" indent="0" algn="ctr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Helvetica"/>
                <a:ea typeface="Constantia" charset="0"/>
                <a:cs typeface="Helvetica"/>
              </a:defRPr>
            </a:lvl2pPr>
            <a:lvl3pPr marL="571477" indent="0" algn="ctr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Constantia" charset="0"/>
                <a:cs typeface="Helvetica"/>
              </a:defRPr>
            </a:lvl3pPr>
            <a:lvl4pPr marL="857216" indent="0" algn="ctr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Helvetica"/>
                <a:ea typeface="Constantia" charset="0"/>
                <a:cs typeface="Helvetica"/>
              </a:defRPr>
            </a:lvl4pPr>
            <a:lvl5pPr marL="1142954" indent="0" algn="ctr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Constantia" charset="0"/>
                <a:cs typeface="Helvetica"/>
              </a:defRPr>
            </a:lvl5pPr>
            <a:lvl6pPr marL="1428693" indent="0" algn="ctr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875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714431" indent="0" algn="ctr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875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000170" indent="0" algn="ctr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875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285909" indent="0" algn="ctr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875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285739" eaLnBrk="1" fontAlgn="auto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Slides based on </a:t>
            </a:r>
            <a:endParaRPr lang="en-US" alt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defTabSz="285739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Z. Ives’ at University of Pennsylvania</a:t>
            </a:r>
          </a:p>
          <a:p>
            <a:pPr algn="l" defTabSz="285739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nd</a:t>
            </a:r>
          </a:p>
          <a:p>
            <a:pPr algn="l" defTabSz="285739" eaLnBrk="1" fontAlgn="auto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Katia </a:t>
            </a:r>
            <a:r>
              <a:rPr lang="en-US" altLang="en-US" dirty="0" err="1" smtClean="0">
                <a:solidFill>
                  <a:schemeClr val="bg2">
                    <a:lumMod val="50000"/>
                  </a:schemeClr>
                </a:solidFill>
              </a:rPr>
              <a:t>Oleinik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 at Boston University</a:t>
            </a:r>
            <a:endParaRPr lang="en-US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0730" y="1081749"/>
            <a:ext cx="8133806" cy="21812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defTabSz="284163" rtl="0" fontAlgn="base">
              <a:spcBef>
                <a:spcPct val="0"/>
              </a:spcBef>
              <a:spcAft>
                <a:spcPct val="0"/>
              </a:spcAft>
              <a:defRPr sz="3800" kern="1200">
                <a:ln w="3175" cmpd="sng">
                  <a:noFill/>
                </a:ln>
                <a:solidFill>
                  <a:schemeClr val="tx1"/>
                </a:solidFill>
                <a:effectLst/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algn="ctr" defTabSz="28416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2pPr>
            <a:lvl3pPr algn="ctr" defTabSz="28416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3pPr>
            <a:lvl4pPr algn="ctr" defTabSz="28416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4pPr>
            <a:lvl5pPr algn="ctr" defTabSz="28416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en-US" altLang="zh-CN" sz="3600" dirty="0" smtClean="0"/>
              <a:t>Representing and Manipulating Data</a:t>
            </a:r>
            <a:br>
              <a:rPr lang="en-US" altLang="zh-CN" sz="3600" dirty="0" smtClean="0"/>
            </a:br>
            <a:r>
              <a:rPr lang="en-US" altLang="zh-CN" sz="3600" dirty="0" smtClean="0"/>
              <a:t>Pandas</a:t>
            </a:r>
            <a:endParaRPr lang="en-US" altLang="en-US" sz="3600" dirty="0">
              <a:ln>
                <a:noFill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It Look Like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9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Model: </a:t>
            </a:r>
            <a:br>
              <a:rPr lang="en-US" dirty="0"/>
            </a:br>
            <a:r>
              <a:rPr lang="en-US" dirty="0"/>
              <a:t>A Graph of Entities &amp; Relationships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69" y="1391509"/>
            <a:ext cx="5429859" cy="3762375"/>
          </a:xfrm>
        </p:spPr>
      </p:pic>
    </p:spTree>
    <p:extLst>
      <p:ext uri="{BB962C8B-B14F-4D97-AF65-F5344CB8AC3E}">
        <p14:creationId xmlns:p14="http://schemas.microsoft.com/office/powerpoint/2010/main" val="213847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We Represent a Node</a:t>
            </a:r>
            <a:br>
              <a:rPr lang="en-US" dirty="0"/>
            </a:br>
            <a:r>
              <a:rPr lang="en-US" dirty="0"/>
              <a:t>in an Entity/Relationship Graph?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639588"/>
              </p:ext>
            </p:extLst>
          </p:nvPr>
        </p:nvGraphicFramePr>
        <p:xfrm>
          <a:off x="1113235" y="2364115"/>
          <a:ext cx="75152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Pub_ID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Address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Pearson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Wiley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sz="2400" dirty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897" y="1952368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Publisher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96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Structured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457325"/>
            <a:ext cx="7515225" cy="3762375"/>
          </a:xfrm>
        </p:spPr>
        <p:txBody>
          <a:bodyPr rtlCol="0">
            <a:normAutofit/>
          </a:bodyPr>
          <a:lstStyle/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There are lots of different “camps” that talk about data and big data</a:t>
            </a:r>
            <a:r>
              <a:rPr lang="is-IS" dirty="0"/>
              <a:t>…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is-IS" dirty="0"/>
              <a:t>Programming language and compiler developers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is-IS" dirty="0"/>
              <a:t>Sofware engineers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is-IS" dirty="0"/>
              <a:t>R and Matlab users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is-IS" dirty="0"/>
              <a:t>Database developers and users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is-IS" dirty="0"/>
              <a:t>MapReduce / </a:t>
            </a:r>
            <a:r>
              <a:rPr lang="is-IS" dirty="0" smtClean="0"/>
              <a:t>Spark</a:t>
            </a:r>
            <a:endParaRPr lang="is-IS" dirty="0"/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is-IS" dirty="0"/>
          </a:p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is-IS" dirty="0"/>
              <a:t>Generally it’s like the Tower of Babel – but maps, vectors, and DataFrames</a:t>
            </a:r>
            <a:br>
              <a:rPr lang="is-IS" dirty="0"/>
            </a:br>
            <a:r>
              <a:rPr lang="is-IS" dirty="0"/>
              <a:t>(of course called different names) are shared abstractions!</a:t>
            </a:r>
          </a:p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1F296-90BE-8C42-A3DA-A7A3BF9C8E67}" type="slidenum">
              <a:rPr lang="en-GB"/>
              <a:pPr>
                <a:defRPr/>
              </a:pPr>
              <a:t>13</a:t>
            </a:fld>
            <a:endParaRPr lang="en-GB"/>
          </a:p>
        </p:txBody>
      </p:sp>
      <p:pic>
        <p:nvPicPr>
          <p:cNvPr id="368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882775"/>
            <a:ext cx="1708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928813" y="2222500"/>
            <a:ext cx="6699250" cy="1758950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DataFrames in Pandas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8813" y="3981450"/>
            <a:ext cx="6699250" cy="715963"/>
          </a:xfrm>
        </p:spPr>
        <p:txBody>
          <a:bodyPr rtlCol="0"/>
          <a:lstStyle/>
          <a:p>
            <a:pPr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3731" y="5259388"/>
            <a:ext cx="4108269" cy="303212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2CF2-7B77-B349-8F6E-639B387E09BF}" type="slidenum">
              <a:rPr lang="en-GB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Libraries for Data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Pandas: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adds data structures and tools designed to work with table-like data (similar to Series and Data Frames in R)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</a:t>
            </a:r>
            <a:r>
              <a:rPr lang="en-US" dirty="0" smtClean="0"/>
              <a:t>rovides tools for data manipulation: reshaping, merging, sorting, slicing, aggregation etc.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llows handling missing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50" y="4641474"/>
            <a:ext cx="42405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Link:</a:t>
            </a:r>
            <a:r>
              <a:rPr lang="en-US" sz="1500" dirty="0"/>
              <a:t> </a:t>
            </a:r>
            <a:r>
              <a:rPr lang="en-US" sz="1500" dirty="0">
                <a:hlinkClick r:id="rId2"/>
              </a:rPr>
              <a:t>http://pandas.pydata.org/</a:t>
            </a:r>
            <a:endParaRPr lang="en-US" sz="1500" dirty="0"/>
          </a:p>
        </p:txBody>
      </p:sp>
      <p:pic>
        <p:nvPicPr>
          <p:cNvPr id="307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65" y="0"/>
            <a:ext cx="2488535" cy="5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6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Pandas Basics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Series</a:t>
            </a:r>
            <a:endParaRPr lang="en-US" sz="2700" dirty="0"/>
          </a:p>
          <a:p>
            <a:r>
              <a:rPr lang="en-US" sz="2700" dirty="0" err="1"/>
              <a:t>DataFrame</a:t>
            </a:r>
            <a:endParaRPr lang="en-US" sz="2700" dirty="0"/>
          </a:p>
          <a:p>
            <a:r>
              <a:rPr lang="en-US" sz="2700" dirty="0"/>
              <a:t>Creating a </a:t>
            </a:r>
            <a:r>
              <a:rPr lang="en-US" sz="2700" dirty="0" smtClean="0"/>
              <a:t>Series, </a:t>
            </a:r>
            <a:r>
              <a:rPr lang="en-US" sz="2700" dirty="0" err="1" smtClean="0"/>
              <a:t>DataFrames</a:t>
            </a:r>
            <a:endParaRPr lang="en-US" sz="2700" dirty="0"/>
          </a:p>
          <a:p>
            <a:r>
              <a:rPr lang="en-US" sz="2700" dirty="0"/>
              <a:t>Select columns, Select rows with Boolean indexing</a:t>
            </a:r>
          </a:p>
        </p:txBody>
      </p:sp>
    </p:spTree>
    <p:extLst>
      <p:ext uri="{BB962C8B-B14F-4D97-AF65-F5344CB8AC3E}">
        <p14:creationId xmlns:p14="http://schemas.microsoft.com/office/powerpoint/2010/main" val="42507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9432" y="1684860"/>
            <a:ext cx="1155617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Python Libraries - Pandas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17457" y="1684860"/>
            <a:ext cx="6368635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#Import Python Libraries</a:t>
            </a:r>
          </a:p>
          <a:p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pandas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</a:t>
            </a:r>
            <a:endParaRPr lang="en-US" sz="15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387" y="1616127"/>
            <a:ext cx="7620125" cy="143905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0" name="Straight Connector 9"/>
          <p:cNvCxnSpPr/>
          <p:nvPr/>
        </p:nvCxnSpPr>
        <p:spPr>
          <a:xfrm>
            <a:off x="744387" y="1616127"/>
            <a:ext cx="0" cy="1439056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16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5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A DataFrame</a:t>
            </a:r>
            <a:br>
              <a:rPr lang="en-US" altLang="x-none">
                <a:ln>
                  <a:noFill/>
                </a:ln>
              </a:rPr>
            </a:br>
            <a:r>
              <a:rPr lang="en-US" altLang="x-none">
                <a:ln>
                  <a:noFill/>
                </a:ln>
              </a:rPr>
              <a:t>Is Essentially a Kind of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86A97-BA50-1A42-8BA1-2AA36D06D719}" type="slidenum">
              <a:rPr lang="en-GB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38288" y="1430338"/>
          <a:ext cx="6096000" cy="256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86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(Special</a:t>
                      </a:r>
                      <a:r>
                        <a:rPr lang="en-US" sz="2400" i="1" baseline="0" dirty="0"/>
                        <a:t> index</a:t>
                      </a:r>
                      <a:r>
                        <a:rPr lang="en-US" sz="2400" i="0" baseline="0" dirty="0"/>
                        <a:t> with a </a:t>
                      </a:r>
                      <a:r>
                        <a:rPr lang="en-US" sz="2400" i="1" baseline="0" dirty="0"/>
                        <a:t>type)</a:t>
                      </a:r>
                      <a:endParaRPr lang="en-US" sz="2400" i="1" dirty="0"/>
                    </a:p>
                  </a:txBody>
                  <a:tcPr marT="45726" marB="45726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Column with a </a:t>
                      </a:r>
                      <a:r>
                        <a:rPr lang="en-US" sz="2400" i="1" dirty="0"/>
                        <a:t>key</a:t>
                      </a:r>
                      <a:r>
                        <a:rPr lang="en-US" sz="2400" i="0" dirty="0"/>
                        <a:t> and </a:t>
                      </a:r>
                      <a:r>
                        <a:rPr lang="en-US" sz="2400" i="1" dirty="0"/>
                        <a:t>type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Column with a </a:t>
                      </a:r>
                      <a:r>
                        <a:rPr lang="en-US" sz="2400" i="1" dirty="0"/>
                        <a:t>key</a:t>
                      </a:r>
                      <a:r>
                        <a:rPr lang="en-US" sz="2400" i="0" dirty="0"/>
                        <a:t> and </a:t>
                      </a:r>
                      <a:r>
                        <a:rPr lang="en-US" sz="2400" i="1" dirty="0"/>
                        <a:t>type</a:t>
                      </a:r>
                      <a:endParaRPr lang="en-US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Index value</a:t>
                      </a:r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 or </a:t>
                      </a:r>
                      <a:r>
                        <a:rPr lang="en-US" sz="2400" dirty="0" err="1"/>
                        <a:t>NaN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value or </a:t>
                      </a:r>
                      <a:r>
                        <a:rPr lang="en-US" sz="2400" dirty="0" err="1"/>
                        <a:t>NaN</a:t>
                      </a:r>
                      <a:endParaRPr lang="en-US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Index value</a:t>
                      </a:r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value or </a:t>
                      </a:r>
                      <a:r>
                        <a:rPr lang="en-US" sz="2400" dirty="0" err="1"/>
                        <a:t>NaN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value or </a:t>
                      </a:r>
                      <a:r>
                        <a:rPr lang="en-US" sz="2400" dirty="0" err="1"/>
                        <a:t>NaN</a:t>
                      </a:r>
                      <a:endParaRPr lang="en-US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Index value</a:t>
                      </a:r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value or </a:t>
                      </a:r>
                      <a:r>
                        <a:rPr lang="en-US" sz="2400" dirty="0" err="1"/>
                        <a:t>NaN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value or </a:t>
                      </a:r>
                      <a:r>
                        <a:rPr lang="en-US" sz="2400" dirty="0" err="1"/>
                        <a:t>NaN</a:t>
                      </a:r>
                      <a:endParaRPr lang="en-US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66" name="TextBox 8"/>
          <p:cNvSpPr txBox="1">
            <a:spLocks noChangeArrowheads="1"/>
          </p:cNvSpPr>
          <p:nvPr/>
        </p:nvSpPr>
        <p:spPr bwMode="auto">
          <a:xfrm>
            <a:off x="2224088" y="4262438"/>
            <a:ext cx="4992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x-none"/>
              <a:t>Think of it as a </a:t>
            </a:r>
            <a:r>
              <a:rPr lang="en-US" altLang="x-none" i="1"/>
              <a:t>relation</a:t>
            </a:r>
            <a:r>
              <a:rPr lang="en-US" altLang="x-none"/>
              <a:t> across values, or a</a:t>
            </a:r>
            <a:br>
              <a:rPr lang="en-US" altLang="x-none"/>
            </a:br>
            <a:r>
              <a:rPr lang="en-US" altLang="x-none" i="1"/>
              <a:t>list of maps with the same keys/values</a:t>
            </a:r>
            <a:r>
              <a:rPr lang="en-US" altLang="x-none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28813" y="2222500"/>
            <a:ext cx="6699250" cy="1758950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Creating and Using </a:t>
            </a:r>
            <a:br>
              <a:rPr lang="en-US" altLang="x-none">
                <a:ln>
                  <a:noFill/>
                </a:ln>
              </a:rPr>
            </a:br>
            <a:r>
              <a:rPr lang="en-US" altLang="x-none">
                <a:ln>
                  <a:noFill/>
                </a:ln>
              </a:rPr>
              <a:t>Python/Pandas DataFrames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8813" y="3981450"/>
            <a:ext cx="6699250" cy="715963"/>
          </a:xfrm>
        </p:spPr>
        <p:txBody>
          <a:bodyPr rtlCol="0"/>
          <a:lstStyle/>
          <a:p>
            <a:pPr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3731" y="5259388"/>
            <a:ext cx="4108269" cy="303212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5489-2477-9F4D-9DDF-8B120BF47FE1}" type="slidenum">
              <a:rPr lang="en-GB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What Does Big Data Involve?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457325"/>
            <a:ext cx="7515225" cy="3762375"/>
          </a:xfrm>
        </p:spPr>
        <p:txBody>
          <a:bodyPr rtlCol="0"/>
          <a:lstStyle/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Acquisition, access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 may exist without being accessible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Wrangling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 may be in the wrong form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Integration, representation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 relationships may not be captured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Cleaning, filtering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 may have variable quality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Hypothesizing, querying, analyzing, modeling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data to information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Understanding, iterating, exploring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helping build knowledge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And: ethical obligations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need to protect data, follow good statistical practices, present results in a non-misleading 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B6DA-C53F-7545-8DA7-A4E98980244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011238" y="1635125"/>
            <a:ext cx="7616825" cy="1560513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547132"/>
            <a:ext cx="8391597" cy="3856766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/>
              <a:t>A </a:t>
            </a:r>
            <a:r>
              <a:rPr lang="en-US" sz="2700" b="1" dirty="0">
                <a:solidFill>
                  <a:srgbClr val="C00000"/>
                </a:solidFill>
              </a:rPr>
              <a:t>Series </a:t>
            </a:r>
            <a:r>
              <a:rPr lang="en-US" sz="2700" dirty="0"/>
              <a:t>is a named Python list (</a:t>
            </a:r>
            <a:r>
              <a:rPr lang="en-US" sz="2700" dirty="0" err="1"/>
              <a:t>dict</a:t>
            </a:r>
            <a:r>
              <a:rPr lang="en-US" sz="2700" dirty="0"/>
              <a:t> with list as value).</a:t>
            </a:r>
            <a:br>
              <a:rPr lang="en-US" sz="2700" dirty="0"/>
            </a:br>
            <a:r>
              <a:rPr lang="en-US" sz="2700" dirty="0">
                <a:solidFill>
                  <a:srgbClr val="00B050"/>
                </a:solidFill>
                <a:latin typeface="Consolas" panose="020B0609020204030204" pitchFamily="49" charset="0"/>
              </a:rPr>
              <a:t>{ ‘grades’ : [50,90,100,45] </a:t>
            </a:r>
            <a:r>
              <a:rPr lang="en-US" sz="27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http://pandas.pydata.org/pandas-docs/stable/generated/pandas.Series.html</a:t>
            </a:r>
            <a:r>
              <a:rPr lang="en-US" sz="2450" dirty="0">
                <a:solidFill>
                  <a:srgbClr val="00B050"/>
                </a:solidFill>
                <a:latin typeface="Consolas" panose="020B0609020204030204" pitchFamily="49" charset="0"/>
              </a:rPr>
              <a:t/>
            </a:r>
            <a:br>
              <a:rPr lang="en-US" sz="2450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endParaRPr lang="en-US" sz="245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sz="2700" dirty="0"/>
              <a:t>A </a:t>
            </a:r>
            <a:r>
              <a:rPr lang="en-US" sz="2700" b="1" dirty="0" err="1">
                <a:solidFill>
                  <a:srgbClr val="C00000"/>
                </a:solidFill>
              </a:rPr>
              <a:t>DataFrame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dirty="0"/>
              <a:t>is a dictionary of Series (</a:t>
            </a:r>
            <a:r>
              <a:rPr lang="en-US" sz="2700" dirty="0" err="1"/>
              <a:t>dict</a:t>
            </a:r>
            <a:r>
              <a:rPr lang="en-US" sz="2700" dirty="0"/>
              <a:t> of series):</a:t>
            </a:r>
            <a:br>
              <a:rPr lang="en-US" sz="2700" dirty="0"/>
            </a:br>
            <a:r>
              <a:rPr lang="en-US" sz="2400" dirty="0">
                <a:solidFill>
                  <a:srgbClr val="00B050"/>
                </a:solidFill>
              </a:rPr>
              <a:t>{    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{ ‘names’ : [‘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bob’,’ken’,’art’,’joe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’]}</a:t>
            </a:r>
          </a:p>
          <a:p>
            <a:pPr marL="342900" lvl="1" indent="0">
              <a:buNone/>
            </a:pP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  { ‘grades’ : [50,90,100,45] }</a:t>
            </a:r>
          </a:p>
          <a:p>
            <a:pPr marL="342900" lvl="1" indent="0">
              <a:buNone/>
            </a:pPr>
            <a:r>
              <a:rPr lang="en-US" sz="24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}</a:t>
            </a:r>
          </a:p>
          <a:p>
            <a:pPr marL="685800" lvl="1" indent="-342900"/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http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://pandas.pydata.org/pandas-docs/stable/api.html#dataframe</a:t>
            </a:r>
          </a:p>
          <a:p>
            <a:pPr marL="342900" lvl="1" indent="0">
              <a:buNone/>
            </a:pPr>
            <a:endParaRPr lang="en-US" sz="24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Pandas: Essential Concepts</a:t>
            </a:r>
          </a:p>
        </p:txBody>
      </p:sp>
    </p:spTree>
    <p:extLst>
      <p:ext uri="{BB962C8B-B14F-4D97-AF65-F5344CB8AC3E}">
        <p14:creationId xmlns:p14="http://schemas.microsoft.com/office/powerpoint/2010/main" val="32747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Pandas: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57743"/>
            <a:ext cx="8157007" cy="121670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one-dimensional labeled array capable of holding any data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Imagine a column in an excel 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1" y="2882699"/>
            <a:ext cx="5929862" cy="22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3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Create </a:t>
            </a:r>
            <a:r>
              <a:rPr lang="en-US" b="1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11" y="1084082"/>
            <a:ext cx="8157007" cy="460435"/>
          </a:xfrm>
        </p:spPr>
        <p:txBody>
          <a:bodyPr/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11" y="1527605"/>
            <a:ext cx="5257800" cy="14859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6811" y="3013505"/>
            <a:ext cx="8157007" cy="4604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77800" indent="-177800" algn="l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750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1pPr>
            <a:lvl2pPr marL="463550" indent="-177800" algn="l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2pPr>
            <a:lvl3pPr marL="749300" indent="-177800" algn="l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250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3pPr>
            <a:lvl4pPr marL="963613" indent="-106363" algn="l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125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4pPr>
            <a:lvl5pPr marL="1249363" indent="-106363" algn="l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000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5pPr>
            <a:lvl6pPr marL="1571562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1857301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143039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428778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From array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474" y="3110952"/>
            <a:ext cx="40100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Create </a:t>
            </a:r>
            <a:r>
              <a:rPr lang="en-US" b="1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11" y="1084082"/>
            <a:ext cx="8157007" cy="460435"/>
          </a:xfrm>
        </p:spPr>
        <p:txBody>
          <a:bodyPr/>
          <a:lstStyle/>
          <a:p>
            <a:r>
              <a:rPr lang="en-US" dirty="0" smtClean="0"/>
              <a:t>From dictionary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500187"/>
            <a:ext cx="58959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57743"/>
            <a:ext cx="8157007" cy="508562"/>
          </a:xfrm>
        </p:spPr>
        <p:txBody>
          <a:bodyPr/>
          <a:lstStyle/>
          <a:p>
            <a:r>
              <a:rPr lang="en-US" b="1" dirty="0"/>
              <a:t>Accessing Data from </a:t>
            </a:r>
            <a:r>
              <a:rPr lang="en-US" b="1" dirty="0" smtClean="0"/>
              <a:t>Series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2" y="1862138"/>
            <a:ext cx="4114800" cy="372427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290795" y="1844547"/>
            <a:ext cx="2083183" cy="330008"/>
          </a:xfrm>
          <a:prstGeom prst="wedgeRoundRectCallout">
            <a:avLst>
              <a:gd name="adj1" fmla="val -120833"/>
              <a:gd name="adj2" fmla="val 33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y position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544087" y="3458955"/>
            <a:ext cx="2083183" cy="330008"/>
          </a:xfrm>
          <a:prstGeom prst="wedgeRoundRectCallout">
            <a:avLst>
              <a:gd name="adj1" fmla="val -120833"/>
              <a:gd name="adj2" fmla="val 33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y index label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290796" y="4357269"/>
            <a:ext cx="2336474" cy="330008"/>
          </a:xfrm>
          <a:prstGeom prst="wedgeRoundRectCallout">
            <a:avLst>
              <a:gd name="adj1" fmla="val -120833"/>
              <a:gd name="adj2" fmla="val 33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Accessing Series - 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11" y="1084082"/>
            <a:ext cx="8157007" cy="460435"/>
          </a:xfrm>
        </p:spPr>
        <p:txBody>
          <a:bodyPr/>
          <a:lstStyle/>
          <a:p>
            <a:r>
              <a:rPr lang="en-US" dirty="0"/>
              <a:t>Retrieve the first </a:t>
            </a:r>
            <a:r>
              <a:rPr lang="en-US" dirty="0" smtClean="0"/>
              <a:t>n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6811" y="3013505"/>
            <a:ext cx="8157007" cy="4604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77800" indent="-177800" algn="l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750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1pPr>
            <a:lvl2pPr marL="463550" indent="-177800" algn="l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2pPr>
            <a:lvl3pPr marL="749300" indent="-177800" algn="l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250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3pPr>
            <a:lvl4pPr marL="963613" indent="-106363" algn="l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125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4pPr>
            <a:lvl5pPr marL="1249363" indent="-106363" algn="l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000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5pPr>
            <a:lvl6pPr marL="1571562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1857301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143039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428778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Retrieve the </a:t>
            </a:r>
            <a:r>
              <a:rPr lang="en-US" dirty="0" smtClean="0"/>
              <a:t>last n </a:t>
            </a:r>
            <a:r>
              <a:rPr lang="en-US" dirty="0"/>
              <a:t>elements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08" y="1536032"/>
            <a:ext cx="3362325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13" y="3634457"/>
            <a:ext cx="29908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37" y="1381599"/>
            <a:ext cx="6549162" cy="34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Create </a:t>
            </a:r>
            <a:r>
              <a:rPr lang="en-US" b="1" dirty="0" err="1" smtClean="0"/>
              <a:t>DataFrame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pandas </a:t>
            </a:r>
            <a:r>
              <a:rPr lang="en-US" sz="2400" dirty="0" err="1"/>
              <a:t>DataFrame</a:t>
            </a:r>
            <a:r>
              <a:rPr lang="en-US" sz="2400" dirty="0"/>
              <a:t> can be created using various inputs like −</a:t>
            </a:r>
          </a:p>
          <a:p>
            <a:pPr lvl="1"/>
            <a:r>
              <a:rPr lang="en-US" sz="2000" dirty="0"/>
              <a:t>Lists</a:t>
            </a:r>
          </a:p>
          <a:p>
            <a:pPr lvl="1"/>
            <a:r>
              <a:rPr lang="en-US" sz="2000" dirty="0" err="1"/>
              <a:t>dict</a:t>
            </a:r>
            <a:endParaRPr lang="en-US" sz="2000" dirty="0"/>
          </a:p>
          <a:p>
            <a:pPr lvl="1"/>
            <a:r>
              <a:rPr lang="en-US" sz="2000" dirty="0"/>
              <a:t>Series</a:t>
            </a:r>
          </a:p>
          <a:p>
            <a:pPr lvl="1"/>
            <a:r>
              <a:rPr lang="en-US" sz="2000" dirty="0" err="1"/>
              <a:t>Numpy</a:t>
            </a:r>
            <a:r>
              <a:rPr lang="en-US" sz="2000" dirty="0"/>
              <a:t> </a:t>
            </a:r>
            <a:r>
              <a:rPr lang="en-US" sz="2000" dirty="0" err="1"/>
              <a:t>ndarrays</a:t>
            </a:r>
            <a:endParaRPr lang="en-US" sz="2000" dirty="0"/>
          </a:p>
          <a:p>
            <a:pPr lvl="1"/>
            <a:r>
              <a:rPr lang="en-US" sz="2000" dirty="0"/>
              <a:t>Another </a:t>
            </a:r>
            <a:r>
              <a:rPr lang="en-US" sz="2000" dirty="0" err="1"/>
              <a:t>DataFrame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Empty </a:t>
            </a:r>
            <a:r>
              <a:rPr lang="en-US" dirty="0" err="1" smtClean="0"/>
              <a:t>DataFrame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94" y="1525404"/>
            <a:ext cx="5476875" cy="119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66" y="2919977"/>
            <a:ext cx="23145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DataFrame</a:t>
            </a:r>
            <a:r>
              <a:rPr lang="en-US" dirty="0" smtClean="0"/>
              <a:t> from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91" y="1457742"/>
            <a:ext cx="5553075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03" y="3694816"/>
            <a:ext cx="67151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What Does </a:t>
            </a:r>
            <a:r>
              <a:rPr lang="en-US" i="1" dirty="0"/>
              <a:t>Structure</a:t>
            </a:r>
            <a:r>
              <a:rPr lang="en-US" dirty="0"/>
              <a:t> Mean?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0DD2F-4B2A-1149-8114-29949C02224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9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Create a </a:t>
            </a:r>
            <a:r>
              <a:rPr lang="en-US" b="1" dirty="0" err="1"/>
              <a:t>DataFrame</a:t>
            </a:r>
            <a:r>
              <a:rPr lang="en-US" b="1" dirty="0"/>
              <a:t> from </a:t>
            </a:r>
            <a:r>
              <a:rPr lang="en-US" b="1" dirty="0" err="1"/>
              <a:t>Dict</a:t>
            </a:r>
            <a:r>
              <a:rPr lang="en-US" b="1" dirty="0"/>
              <a:t> of </a:t>
            </a:r>
            <a:r>
              <a:rPr lang="en-US" b="1" dirty="0" err="1" smtClean="0"/>
              <a:t>ndarrays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237" y="3711054"/>
            <a:ext cx="5275405" cy="538603"/>
          </a:xfrm>
        </p:spPr>
        <p:txBody>
          <a:bodyPr/>
          <a:lstStyle/>
          <a:p>
            <a:r>
              <a:rPr lang="en-US" dirty="0"/>
              <a:t>All the </a:t>
            </a:r>
            <a:r>
              <a:rPr lang="en-US" b="1" dirty="0" err="1"/>
              <a:t>ndarrays</a:t>
            </a:r>
            <a:r>
              <a:rPr lang="en-US" dirty="0"/>
              <a:t> must be of same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5" y="1249493"/>
            <a:ext cx="8048625" cy="234315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78645" y="3985693"/>
            <a:ext cx="1894840" cy="263964"/>
          </a:xfrm>
          <a:prstGeom prst="wedgeRectCallout">
            <a:avLst>
              <a:gd name="adj1" fmla="val -41700"/>
              <a:gd name="adj2" fmla="val -236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Default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Create a </a:t>
            </a:r>
            <a:r>
              <a:rPr lang="en-US" b="1" dirty="0" err="1"/>
              <a:t>DataFrame</a:t>
            </a:r>
            <a:r>
              <a:rPr lang="en-US" b="1" dirty="0"/>
              <a:t> from </a:t>
            </a:r>
            <a:r>
              <a:rPr lang="en-US" b="1" dirty="0" err="1"/>
              <a:t>Dict</a:t>
            </a:r>
            <a:r>
              <a:rPr lang="en-US" b="1" dirty="0"/>
              <a:t> of </a:t>
            </a:r>
            <a:r>
              <a:rPr lang="en-US" b="1" dirty="0" err="1" smtClean="0"/>
              <a:t>ndarrays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237" y="3711054"/>
            <a:ext cx="5275405" cy="5386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length of the index should </a:t>
            </a:r>
            <a:r>
              <a:rPr lang="en-US" dirty="0" smtClean="0"/>
              <a:t>be equal </a:t>
            </a:r>
            <a:r>
              <a:rPr lang="en-US" dirty="0"/>
              <a:t>to the length of the </a:t>
            </a:r>
            <a:r>
              <a:rPr lang="en-US" dirty="0" smtClean="0"/>
              <a:t>arrays.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578645" y="3985693"/>
            <a:ext cx="1894840" cy="263964"/>
          </a:xfrm>
          <a:prstGeom prst="wedgeRectCallout">
            <a:avLst>
              <a:gd name="adj1" fmla="val -41700"/>
              <a:gd name="adj2" fmla="val -236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 index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5" y="1396440"/>
            <a:ext cx="74295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Creating a DataFrame</a:t>
            </a:r>
            <a:br>
              <a:rPr lang="en-US" altLang="x-none">
                <a:ln>
                  <a:noFill/>
                </a:ln>
              </a:rPr>
            </a:br>
            <a:r>
              <a:rPr lang="en-US" altLang="x-none">
                <a:ln>
                  <a:noFill/>
                </a:ln>
              </a:rPr>
              <a:t>from a List of Maps (“A Table”)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42823-E573-6E49-BEF3-B5EA079E01AE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877888" y="3281363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 i="1"/>
              <a:t>Index</a:t>
            </a:r>
          </a:p>
        </p:txBody>
      </p:sp>
      <p:sp>
        <p:nvSpPr>
          <p:cNvPr id="8" name="Bent Arrow 7"/>
          <p:cNvSpPr/>
          <p:nvPr/>
        </p:nvSpPr>
        <p:spPr>
          <a:xfrm flipV="1">
            <a:off x="1425575" y="3724275"/>
            <a:ext cx="720725" cy="9826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8918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6538" y="1457325"/>
            <a:ext cx="4187825" cy="376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 dirty="0">
                <a:ln>
                  <a:noFill/>
                </a:ln>
              </a:rPr>
              <a:t>What If the Dictionary</a:t>
            </a:r>
            <a:br>
              <a:rPr lang="en-US" altLang="x-none" dirty="0">
                <a:ln>
                  <a:noFill/>
                </a:ln>
              </a:rPr>
            </a:br>
            <a:r>
              <a:rPr lang="en-US" altLang="x-none" dirty="0">
                <a:ln>
                  <a:noFill/>
                </a:ln>
              </a:rPr>
              <a:t>Isn’t Consistent?  Padding</a:t>
            </a:r>
            <a:r>
              <a:rPr lang="is-IS" altLang="x-none" dirty="0">
                <a:ln>
                  <a:noFill/>
                </a:ln>
              </a:rPr>
              <a:t>…</a:t>
            </a:r>
            <a:endParaRPr lang="en-US" altLang="x-none" dirty="0">
              <a:ln>
                <a:noFill/>
              </a:ln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438F1-CC96-5C42-A32C-95B65957701E}" type="slidenum">
              <a:rPr lang="en-GB"/>
              <a:pPr>
                <a:defRPr/>
              </a:pPr>
              <a:t>33</a:t>
            </a:fld>
            <a:endParaRPr lang="en-GB"/>
          </a:p>
        </p:txBody>
      </p:sp>
      <p:pic>
        <p:nvPicPr>
          <p:cNvPr id="39940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1220788"/>
            <a:ext cx="4062412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890838" y="4800600"/>
            <a:ext cx="1789112" cy="20161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27488" y="3429000"/>
            <a:ext cx="504825" cy="29527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54363" y="3684588"/>
            <a:ext cx="503237" cy="29527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5764213" y="1514475"/>
            <a:ext cx="227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latin typeface="Constantia" charset="0"/>
                <a:ea typeface="Constantia" charset="0"/>
                <a:cs typeface="Constantia" charset="0"/>
              </a:rPr>
              <a:t>(first, second)</a:t>
            </a:r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6451600" y="1963738"/>
            <a:ext cx="227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latin typeface="Constantia" charset="0"/>
                <a:ea typeface="Constantia" charset="0"/>
                <a:cs typeface="Constantia" charset="0"/>
              </a:rPr>
              <a:t>(second, third)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43538" y="1700213"/>
            <a:ext cx="666750" cy="53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05463" y="1963738"/>
            <a:ext cx="946150" cy="214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 data types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553766"/>
          <a:ext cx="6865296" cy="3324070"/>
        </p:xfrm>
        <a:graphic>
          <a:graphicData uri="http://schemas.openxmlformats.org/drawingml/2006/table">
            <a:tbl>
              <a:tblPr/>
              <a:tblGrid>
                <a:gridCol w="22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dirty="0">
                          <a:effectLst/>
                        </a:rPr>
                        <a:t>Pandas Type</a:t>
                      </a:r>
                    </a:p>
                  </a:txBody>
                  <a:tcPr marL="39799" marR="39799" marT="39799" marB="3979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>
                          <a:effectLst/>
                        </a:rPr>
                        <a:t>Native Python Type</a:t>
                      </a:r>
                    </a:p>
                  </a:txBody>
                  <a:tcPr marL="39799" marR="39799" marT="39799" marB="3979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dirty="0">
                          <a:effectLst/>
                        </a:rPr>
                        <a:t>Description</a:t>
                      </a:r>
                    </a:p>
                  </a:txBody>
                  <a:tcPr marL="39799" marR="39799" marT="39799" marB="3979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118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object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string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The most general dtype. Will be assigned to your column if column has mixed types (numbers and strings).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238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int64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int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Numeric characters. 64 refers to the memory allocated to hold this character.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998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float64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float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Numeric characters with decimals. If a column contains numbers and NaNs(see below), pandas will default to float64, in case your missing value has a decimal.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238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datetime64, timedelta[ns]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N/A (but see the </a:t>
                      </a:r>
                      <a:r>
                        <a:rPr lang="en-US" sz="1200" u="none" strike="noStrike" dirty="0" err="1">
                          <a:solidFill>
                            <a:srgbClr val="337AB7"/>
                          </a:solidFill>
                          <a:effectLst/>
                          <a:hlinkClick r:id="rId2"/>
                        </a:rPr>
                        <a:t>datetime</a:t>
                      </a:r>
                      <a:r>
                        <a:rPr lang="en-US" sz="1200" dirty="0">
                          <a:effectLst/>
                        </a:rPr>
                        <a:t> module in Python’s standard library)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Values meant to hold time data. Look into these for time series experiments.</a:t>
                      </a:r>
                    </a:p>
                  </a:txBody>
                  <a:tcPr marL="39799" marR="39799" marT="39799" marB="3979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Reading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267" y="1684860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data using pandas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1945" y="1684861"/>
            <a:ext cx="7701200" cy="5078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#Read csv file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"http://rcs.bu.edu/examples/python/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data_analysis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/Salaries.csv"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7989" y="2216532"/>
            <a:ext cx="7157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solidFill>
                  <a:schemeClr val="accent6">
                    <a:lumMod val="75000"/>
                  </a:schemeClr>
                </a:solidFill>
              </a:rPr>
              <a:t>Note: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The above command has many optional arguments to fine-tune the data import process.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43" y="2809135"/>
            <a:ext cx="53244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267" y="1684860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data using pandas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6685" y="1684861"/>
            <a:ext cx="7701200" cy="5078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#Read csv file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"http://rcs.bu.edu/examples/python/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data_analysis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/Salaries.csv"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171" y="2939319"/>
            <a:ext cx="8559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There is a number of pandas commands to read other data formats:</a:t>
            </a:r>
          </a:p>
          <a:p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pd.read_excel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('myfile.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xlsx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sheet_name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='Sheet1',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index_col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=None,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na_values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=['NA'])</a:t>
            </a:r>
          </a:p>
          <a:p>
            <a:pPr>
              <a:lnSpc>
                <a:spcPct val="150000"/>
              </a:lnSpc>
            </a:pP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pd.read_stata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myfile.dta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>
              <a:lnSpc>
                <a:spcPct val="150000"/>
              </a:lnSpc>
            </a:pP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pd.read_sas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('myfile.sas7bdat')</a:t>
            </a:r>
          </a:p>
          <a:p>
            <a:pPr>
              <a:lnSpc>
                <a:spcPct val="150000"/>
              </a:lnSpc>
            </a:pP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pd.read_hdf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('myfile.h5','df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>
              <a:lnSpc>
                <a:spcPct val="150000"/>
              </a:lnSpc>
            </a:pP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pd.read_table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'myfile.h5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=',')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1157989" y="2216532"/>
            <a:ext cx="7157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solidFill>
                  <a:schemeClr val="accent6">
                    <a:lumMod val="75000"/>
                  </a:schemeClr>
                </a:solidFill>
              </a:rPr>
              <a:t>Note: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The above command has many optional arguments to fine-tune the data import process.</a:t>
            </a:r>
          </a:p>
        </p:txBody>
      </p:sp>
    </p:spTree>
    <p:extLst>
      <p:ext uri="{BB962C8B-B14F-4D97-AF65-F5344CB8AC3E}">
        <p14:creationId xmlns:p14="http://schemas.microsoft.com/office/powerpoint/2010/main" val="28254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</a:t>
            </a:r>
            <a:r>
              <a:rPr lang="en-US" dirty="0" err="1" smtClean="0"/>
              <a:t>read_table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57" y="2096194"/>
            <a:ext cx="8914937" cy="27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57742"/>
            <a:ext cx="8157007" cy="2640612"/>
          </a:xfrm>
        </p:spPr>
        <p:txBody>
          <a:bodyPr>
            <a:normAutofit/>
          </a:bodyPr>
          <a:lstStyle/>
          <a:p>
            <a:r>
              <a:rPr lang="en-US" dirty="0"/>
              <a:t>A file </a:t>
            </a:r>
            <a:r>
              <a:rPr lang="en-US" dirty="0" smtClean="0"/>
              <a:t>may not </a:t>
            </a:r>
            <a:r>
              <a:rPr lang="en-US" dirty="0"/>
              <a:t>always have a header row</a:t>
            </a:r>
            <a:r>
              <a:rPr lang="en-US" dirty="0" smtClean="0"/>
              <a:t>.</a:t>
            </a:r>
          </a:p>
          <a:p>
            <a:pPr lvl="1"/>
            <a:r>
              <a:rPr lang="en-US" sz="1550" i="1" dirty="0"/>
              <a:t>pandas</a:t>
            </a:r>
            <a:r>
              <a:rPr lang="en-US" sz="1550" dirty="0"/>
              <a:t> to assign </a:t>
            </a:r>
            <a:r>
              <a:rPr lang="en-US" sz="1550" dirty="0" smtClean="0"/>
              <a:t>default column names (but not informative)</a:t>
            </a:r>
          </a:p>
          <a:p>
            <a:pPr lvl="1"/>
            <a:r>
              <a:rPr lang="en-US" dirty="0"/>
              <a:t>you can specify names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3" y="3709691"/>
            <a:ext cx="8634206" cy="5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Structured Data Building Blocks:</a:t>
            </a:r>
            <a:br>
              <a:rPr lang="en-US" altLang="x-none">
                <a:ln>
                  <a:noFill/>
                </a:ln>
              </a:rPr>
            </a:br>
            <a:r>
              <a:rPr lang="en-US" altLang="x-none">
                <a:ln>
                  <a:noFill/>
                </a:ln>
              </a:rPr>
              <a:t>Programming Language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457325"/>
            <a:ext cx="7717379" cy="3762375"/>
          </a:xfrm>
        </p:spPr>
        <p:txBody>
          <a:bodyPr rtlCol="0">
            <a:normAutofit fontScale="92500" lnSpcReduction="10000"/>
          </a:bodyPr>
          <a:lstStyle/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Scalars: </a:t>
            </a:r>
            <a:r>
              <a:rPr lang="en-US" dirty="0" err="1"/>
              <a:t>ints</a:t>
            </a:r>
            <a:r>
              <a:rPr lang="en-US" dirty="0"/>
              <a:t>, floats, strings</a:t>
            </a:r>
          </a:p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	Python3: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int64</a:t>
            </a:r>
            <a:r>
              <a:rPr lang="en-US" dirty="0"/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double</a:t>
            </a:r>
            <a:r>
              <a:rPr lang="en-US" dirty="0"/>
              <a:t>-precision, Unicode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string</a:t>
            </a:r>
            <a:r>
              <a:rPr lang="en-US" dirty="0"/>
              <a:t>s, </a:t>
            </a:r>
            <a:r>
              <a:rPr lang="is-IS" dirty="0"/>
              <a:t>…</a:t>
            </a:r>
            <a:endParaRPr lang="en-U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Sets of named, unordered items: Dictionaries or maps</a:t>
            </a:r>
          </a:p>
          <a:p>
            <a:pPr marL="285739" lvl="1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{key1: val1, key2: val2, key3: val3}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Indexed items: Lists, vectors, arrays (one type), tuples (fixed-length, multi-type)</a:t>
            </a:r>
            <a:endParaRPr lang="en-US" i="1" dirty="0"/>
          </a:p>
          <a:p>
            <a:pPr marL="285739" lvl="1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[item1, item2, item3, </a:t>
            </a:r>
            <a:r>
              <a:rPr lang="is-IS" dirty="0">
                <a:solidFill>
                  <a:schemeClr val="accent1">
                    <a:lumMod val="75000"/>
                  </a:schemeClr>
                </a:solidFill>
              </a:rPr>
              <a:t>…]								(item1, item2, item3, ...)</a:t>
            </a:r>
          </a:p>
          <a:p>
            <a:pPr marL="285739" lvl="1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is-IS" dirty="0"/>
              <a:t>Order matters, look up by integer index.  </a:t>
            </a:r>
            <a:br>
              <a:rPr lang="is-IS" dirty="0"/>
            </a:br>
            <a:r>
              <a:rPr lang="is-IS" dirty="0"/>
              <a:t>Different implementations vary in lookup speed, append speed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is-IS" dirty="0"/>
          </a:p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is-IS" b="1" i="1" dirty="0"/>
              <a:t>We’ll use Python in this course – but most languages have similar primitives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40858-E540-344B-9C84-C3BB1EF34DAB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72" y="1249493"/>
            <a:ext cx="8157007" cy="1217007"/>
          </a:xfrm>
        </p:spPr>
        <p:txBody>
          <a:bodyPr>
            <a:normAutofit/>
          </a:bodyPr>
          <a:lstStyle/>
          <a:p>
            <a:r>
              <a:rPr lang="en-US" dirty="0" smtClean="0"/>
              <a:t>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239261"/>
            <a:ext cx="8610599" cy="26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72" y="1249494"/>
            <a:ext cx="8157007" cy="665032"/>
          </a:xfrm>
        </p:spPr>
        <p:txBody>
          <a:bodyPr>
            <a:normAutofit/>
          </a:bodyPr>
          <a:lstStyle/>
          <a:p>
            <a:r>
              <a:rPr lang="en-US" dirty="0" smtClean="0"/>
              <a:t>Hierarchical 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72" y="1798920"/>
            <a:ext cx="8391525" cy="332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72" y="1249493"/>
            <a:ext cx="8157007" cy="26557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file may not have </a:t>
            </a:r>
            <a:r>
              <a:rPr lang="en-US" sz="2000" dirty="0"/>
              <a:t>a fixed delimiter, using whitespace or </a:t>
            </a:r>
            <a:r>
              <a:rPr lang="en-US" sz="2000" dirty="0" smtClean="0"/>
              <a:t>some other </a:t>
            </a:r>
            <a:r>
              <a:rPr lang="en-US" sz="2000" dirty="0"/>
              <a:t>pattern to separate </a:t>
            </a:r>
            <a:r>
              <a:rPr lang="en-US" sz="2000" dirty="0" smtClean="0"/>
              <a:t>fields</a:t>
            </a:r>
          </a:p>
          <a:p>
            <a:pPr lvl="1"/>
            <a:r>
              <a:rPr lang="en-US" sz="1800" dirty="0" smtClean="0"/>
              <a:t>Use a </a:t>
            </a:r>
            <a:r>
              <a:rPr lang="en-US" sz="1800" dirty="0"/>
              <a:t>regular expression as </a:t>
            </a:r>
            <a:r>
              <a:rPr lang="en-US" sz="1800" dirty="0" smtClean="0"/>
              <a:t>a delimiter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Skip rows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2566987"/>
            <a:ext cx="5057775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3869531"/>
            <a:ext cx="54768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38" y="141288"/>
            <a:ext cx="7515225" cy="942975"/>
          </a:xfrm>
        </p:spPr>
        <p:txBody>
          <a:bodyPr rtlCol="0">
            <a:normAutofit fontScale="90000"/>
          </a:bodyPr>
          <a:lstStyle/>
          <a:p>
            <a:pPr defTabSz="285739" fontAlgn="auto">
              <a:spcAft>
                <a:spcPts val="0"/>
              </a:spcAft>
              <a:defRPr/>
            </a:pPr>
            <a:r>
              <a:rPr lang="en-US" dirty="0"/>
              <a:t>Loading from the </a:t>
            </a:r>
            <a:br>
              <a:rPr lang="en-US" dirty="0"/>
            </a:br>
            <a:r>
              <a:rPr lang="en-US" dirty="0"/>
              <a:t>JSON Format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half" idx="1"/>
          </p:nvPr>
        </p:nvSpPr>
        <p:spPr>
          <a:xfrm>
            <a:off x="1112838" y="1254125"/>
            <a:ext cx="3671887" cy="1547813"/>
          </a:xfrm>
        </p:spPr>
        <p:txBody>
          <a:bodyPr>
            <a:normAutofit fontScale="92500"/>
          </a:bodyPr>
          <a:lstStyle/>
          <a:p>
            <a:r>
              <a:rPr lang="en-US" altLang="x-none"/>
              <a:t>“JavaScript Object Notation” – used very heavily in the Web</a:t>
            </a:r>
          </a:p>
          <a:p>
            <a:r>
              <a:rPr lang="en-US" altLang="x-none"/>
              <a:t>Essentially dictionaries and lists – trivial to parse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F4FC3-0036-1648-BB20-5C73A57ECA3A}" type="slidenum">
              <a:rPr lang="en-GB"/>
              <a:pPr>
                <a:defRPr/>
              </a:pPr>
              <a:t>43</a:t>
            </a:fld>
            <a:endParaRPr lang="en-GB"/>
          </a:p>
        </p:txBody>
      </p:sp>
      <p:pic>
        <p:nvPicPr>
          <p:cNvPr id="47109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55900"/>
            <a:ext cx="214153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576263" y="4824413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 sz="1200"/>
              <a:t>https://bitbucket.org/caseywdunn/phylogeny-d3</a:t>
            </a:r>
          </a:p>
        </p:txBody>
      </p:sp>
      <p:sp>
        <p:nvSpPr>
          <p:cNvPr id="47111" name="TextBox 9"/>
          <p:cNvSpPr txBox="1">
            <a:spLocks noChangeArrowheads="1"/>
          </p:cNvSpPr>
          <p:nvPr/>
        </p:nvSpPr>
        <p:spPr bwMode="auto">
          <a:xfrm>
            <a:off x="5286375" y="3749675"/>
            <a:ext cx="2927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x-none" i="1">
                <a:latin typeface="Constantia" charset="0"/>
                <a:ea typeface="Constantia" charset="0"/>
                <a:cs typeface="Constantia" charset="0"/>
              </a:rPr>
              <a:t>Note use of file encoding!</a:t>
            </a:r>
          </a:p>
          <a:p>
            <a:pPr algn="l" eaLnBrk="1" hangingPunct="1"/>
            <a:endParaRPr lang="en-US" altLang="x-none" i="1">
              <a:latin typeface="Constantia" charset="0"/>
              <a:ea typeface="Constantia" charset="0"/>
              <a:cs typeface="Constantia" charset="0"/>
            </a:endParaRPr>
          </a:p>
          <a:p>
            <a:pPr algn="l" eaLnBrk="1" hangingPunct="1"/>
            <a:r>
              <a:rPr lang="en-US" altLang="x-none" i="1">
                <a:latin typeface="Constantia" charset="0"/>
                <a:ea typeface="Constantia" charset="0"/>
                <a:cs typeface="Constantia" charset="0"/>
              </a:rPr>
              <a:t>json.load – from file</a:t>
            </a:r>
          </a:p>
          <a:p>
            <a:pPr algn="l" eaLnBrk="1" hangingPunct="1"/>
            <a:r>
              <a:rPr lang="en-US" altLang="x-none" i="1">
                <a:latin typeface="Constantia" charset="0"/>
                <a:ea typeface="Constantia" charset="0"/>
                <a:cs typeface="Constantia" charset="0"/>
              </a:rPr>
              <a:t>json.loads – from string</a:t>
            </a:r>
          </a:p>
        </p:txBody>
      </p:sp>
      <p:pic>
        <p:nvPicPr>
          <p:cNvPr id="47112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1431925"/>
            <a:ext cx="388461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1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</a:t>
            </a:r>
            <a:r>
              <a:rPr lang="en-US" dirty="0" smtClean="0"/>
              <a:t>Large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2" y="1284561"/>
            <a:ext cx="8157007" cy="3961983"/>
          </a:xfrm>
        </p:spPr>
        <p:txBody>
          <a:bodyPr>
            <a:normAutofit/>
          </a:bodyPr>
          <a:lstStyle/>
          <a:p>
            <a:r>
              <a:rPr lang="en-US" sz="2000" dirty="0"/>
              <a:t>When processing very large </a:t>
            </a:r>
            <a:r>
              <a:rPr lang="en-US" sz="2000" dirty="0" smtClean="0"/>
              <a:t>files, </a:t>
            </a:r>
            <a:r>
              <a:rPr lang="en-US" sz="2000" dirty="0"/>
              <a:t>you may only want to read in a small piece of a file or </a:t>
            </a:r>
            <a:r>
              <a:rPr lang="en-US" sz="2000" dirty="0" smtClean="0"/>
              <a:t>iterate through </a:t>
            </a:r>
            <a:r>
              <a:rPr lang="en-US" sz="2000" dirty="0"/>
              <a:t>smaller chunks of the file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Scenario 1: Read only a </a:t>
            </a:r>
            <a:r>
              <a:rPr lang="en-US" sz="2000" dirty="0"/>
              <a:t>small number of </a:t>
            </a:r>
            <a:r>
              <a:rPr lang="en-US" sz="2000" dirty="0" smtClean="0"/>
              <a:t>rows from a large file</a:t>
            </a:r>
            <a:endParaRPr lang="en-US" sz="2000" dirty="0"/>
          </a:p>
          <a:p>
            <a:pPr lvl="1"/>
            <a:r>
              <a:rPr lang="en-US" sz="1800" dirty="0"/>
              <a:t>specify that with </a:t>
            </a:r>
            <a:r>
              <a:rPr lang="en-US" sz="1800" i="1" dirty="0" err="1"/>
              <a:t>nrows</a:t>
            </a:r>
            <a:r>
              <a:rPr lang="en-US" sz="1800" dirty="0" smtClean="0"/>
              <a:t>: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r>
              <a:rPr lang="en-US" sz="2000" dirty="0" smtClean="0"/>
              <a:t>Scenario 2: read </a:t>
            </a:r>
            <a:r>
              <a:rPr lang="en-US" sz="2000" dirty="0"/>
              <a:t>a file </a:t>
            </a:r>
            <a:r>
              <a:rPr lang="en-US" sz="1800" dirty="0"/>
              <a:t>in </a:t>
            </a:r>
            <a:r>
              <a:rPr lang="en-US" sz="1800" dirty="0" smtClean="0"/>
              <a:t>pieces </a:t>
            </a:r>
          </a:p>
          <a:p>
            <a:pPr lvl="1"/>
            <a:r>
              <a:rPr lang="en-US" sz="1800" dirty="0" smtClean="0"/>
              <a:t>specify </a:t>
            </a:r>
            <a:r>
              <a:rPr lang="en-US" sz="1800" dirty="0"/>
              <a:t>a </a:t>
            </a:r>
            <a:r>
              <a:rPr lang="en-US" sz="1800" i="1" dirty="0" err="1"/>
              <a:t>chunksize</a:t>
            </a:r>
            <a:r>
              <a:rPr lang="en-US" sz="1800" dirty="0"/>
              <a:t> as a number of rows: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" y="3343954"/>
            <a:ext cx="8505825" cy="55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Iterating over Chunks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0263" y="1457743"/>
            <a:ext cx="8157007" cy="856832"/>
          </a:xfrm>
        </p:spPr>
        <p:txBody>
          <a:bodyPr/>
          <a:lstStyle/>
          <a:p>
            <a:r>
              <a:rPr lang="en-US" dirty="0" smtClean="0"/>
              <a:t>Iterate </a:t>
            </a:r>
            <a:r>
              <a:rPr lang="en-US" dirty="0"/>
              <a:t>over the parts </a:t>
            </a:r>
            <a:r>
              <a:rPr lang="en-US" dirty="0" smtClean="0"/>
              <a:t>of the </a:t>
            </a:r>
            <a:r>
              <a:rPr lang="en-US" dirty="0"/>
              <a:t>file according to the </a:t>
            </a:r>
            <a:r>
              <a:rPr lang="en-US" i="1" dirty="0" err="1"/>
              <a:t>chunksize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16" y="2522825"/>
            <a:ext cx="72009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Exploring </a:t>
            </a:r>
            <a:r>
              <a:rPr lang="en-US" sz="4000" dirty="0" err="1" smtClean="0"/>
              <a:t>DataFrame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267" y="1684860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[3]: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data 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6685" y="1684860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#List first 5 records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df.head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90" y="2383776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Out[3]: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19" y="2383776"/>
            <a:ext cx="2446232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267" y="1684860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[4]: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Frame data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48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6685" y="1684860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#Check a particular column type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'salary'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endParaRPr lang="en-US" sz="15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90" y="2241369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Out[4]: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('int64')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395" y="2825984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[5]: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4813" y="2825983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#Check types for all the columns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df.dtypes</a:t>
            </a:r>
            <a:endParaRPr lang="en-US" sz="15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518" y="3524899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Out[4]: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2574" y="3536949"/>
            <a:ext cx="24209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rank             </a:t>
            </a:r>
          </a:p>
          <a:p>
            <a:r>
              <a:rPr lang="en-US" sz="1500" dirty="0"/>
              <a:t>discipline  </a:t>
            </a:r>
          </a:p>
          <a:p>
            <a:r>
              <a:rPr lang="en-US" sz="1500" dirty="0" err="1"/>
              <a:t>phd</a:t>
            </a:r>
            <a:r>
              <a:rPr lang="en-US" sz="1500" dirty="0"/>
              <a:t> </a:t>
            </a:r>
          </a:p>
          <a:p>
            <a:r>
              <a:rPr lang="en-US" sz="1500" dirty="0"/>
              <a:t>service      </a:t>
            </a:r>
          </a:p>
          <a:p>
            <a:r>
              <a:rPr lang="en-US" sz="1500" dirty="0"/>
              <a:t>sex              </a:t>
            </a:r>
          </a:p>
          <a:p>
            <a:r>
              <a:rPr lang="en-US" sz="1500" dirty="0"/>
              <a:t>salary         </a:t>
            </a:r>
          </a:p>
          <a:p>
            <a:r>
              <a:rPr lang="en-US" sz="1500" dirty="0" err="1"/>
              <a:t>dtype</a:t>
            </a:r>
            <a:r>
              <a:rPr lang="en-US" sz="1500" dirty="0"/>
              <a:t>: object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338" y="3536949"/>
            <a:ext cx="2420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object</a:t>
            </a:r>
          </a:p>
          <a:p>
            <a:r>
              <a:rPr lang="en-US" sz="1500" dirty="0"/>
              <a:t>object</a:t>
            </a:r>
          </a:p>
          <a:p>
            <a:r>
              <a:rPr lang="en-US" sz="1500" dirty="0"/>
              <a:t>int64</a:t>
            </a:r>
          </a:p>
          <a:p>
            <a:r>
              <a:rPr lang="en-US" sz="1500" dirty="0"/>
              <a:t>int64</a:t>
            </a:r>
          </a:p>
          <a:p>
            <a:r>
              <a:rPr lang="en-US" sz="1500" dirty="0"/>
              <a:t>object</a:t>
            </a:r>
          </a:p>
          <a:p>
            <a:r>
              <a:rPr lang="en-US" sz="1500" dirty="0"/>
              <a:t>int64</a:t>
            </a:r>
          </a:p>
        </p:txBody>
      </p:sp>
    </p:spTree>
    <p:extLst>
      <p:ext uri="{BB962C8B-B14F-4D97-AF65-F5344CB8AC3E}">
        <p14:creationId xmlns:p14="http://schemas.microsoft.com/office/powerpoint/2010/main" val="17944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Frames attributes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650" y="1553766"/>
            <a:ext cx="56138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Python objects have </a:t>
            </a:r>
            <a:r>
              <a:rPr lang="en-US" sz="1500" i="1" dirty="0"/>
              <a:t>attributes</a:t>
            </a:r>
            <a:r>
              <a:rPr lang="en-US" sz="1500" dirty="0"/>
              <a:t> and </a:t>
            </a:r>
            <a:r>
              <a:rPr lang="en-US" sz="1500" i="1" dirty="0"/>
              <a:t>methods</a:t>
            </a:r>
            <a:r>
              <a:rPr lang="en-US" sz="1500" dirty="0"/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6680"/>
              </p:ext>
            </p:extLst>
          </p:nvPr>
        </p:nvGraphicFramePr>
        <p:xfrm>
          <a:off x="695794" y="2058338"/>
          <a:ext cx="6323350" cy="27755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50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df.attribute</a:t>
                      </a:r>
                      <a:endParaRPr lang="en-US" sz="20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dtypes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list the types of the columns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columns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list the column names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axes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list the row labels</a:t>
                      </a:r>
                      <a:r>
                        <a:rPr lang="en-US" sz="1800" baseline="0" dirty="0" smtClean="0"/>
                        <a:t> and column names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77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ndim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of dimensions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size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of elements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5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shape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return a tuple</a:t>
                      </a:r>
                      <a:r>
                        <a:rPr lang="en-US" sz="1800" baseline="0" dirty="0" smtClean="0"/>
                        <a:t> representing the dimensionality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5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values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numpy</a:t>
                      </a:r>
                      <a:r>
                        <a:rPr lang="en-US" sz="1800" baseline="0" dirty="0" smtClean="0"/>
                        <a:t> representation of the data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8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38" y="268288"/>
            <a:ext cx="7513637" cy="579437"/>
          </a:xfrm>
        </p:spPr>
        <p:txBody>
          <a:bodyPr rtlCol="0">
            <a:normAutofit/>
          </a:bodyPr>
          <a:lstStyle/>
          <a:p>
            <a:pPr defTabSz="285739" fontAlgn="auto">
              <a:spcAft>
                <a:spcPts val="0"/>
              </a:spcAft>
              <a:defRPr/>
            </a:pPr>
            <a:r>
              <a:rPr lang="en-US" dirty="0"/>
              <a:t>Some Examples of Structured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28738" y="725488"/>
            <a:ext cx="3455987" cy="479425"/>
          </a:xfrm>
        </p:spPr>
        <p:txBody>
          <a:bodyPr rtlCol="0"/>
          <a:lstStyle/>
          <a:p>
            <a:pPr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JSON Object</a:t>
            </a:r>
          </a:p>
        </p:txBody>
      </p:sp>
      <p:sp>
        <p:nvSpPr>
          <p:cNvPr id="29699" name="Content Placeholder 6"/>
          <p:cNvSpPr>
            <a:spLocks noGrp="1"/>
          </p:cNvSpPr>
          <p:nvPr>
            <p:ph sz="half" idx="2"/>
          </p:nvPr>
        </p:nvSpPr>
        <p:spPr>
          <a:xfrm>
            <a:off x="1112838" y="1289050"/>
            <a:ext cx="3671887" cy="3773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x-none" sz="1400" dirty="0"/>
              <a:t>{ "meta" : </a:t>
            </a:r>
          </a:p>
          <a:p>
            <a:pPr marL="284163" lvl="1" indent="0">
              <a:buFont typeface="Arial" charset="0"/>
              <a:buNone/>
            </a:pPr>
            <a:r>
              <a:rPr lang="en-US" altLang="x-none" sz="1400" dirty="0"/>
              <a:t>{ "view" : </a:t>
            </a:r>
          </a:p>
          <a:p>
            <a:pPr marL="569913" lvl="2" indent="0">
              <a:buFont typeface="Arial" charset="0"/>
              <a:buNone/>
            </a:pPr>
            <a:r>
              <a:rPr lang="en-US" altLang="x-none" sz="1400" dirty="0"/>
              <a:t>{ "id" : "rhe8-mgbb", </a:t>
            </a:r>
            <a:br>
              <a:rPr lang="en-US" altLang="x-none" sz="1400" dirty="0"/>
            </a:br>
            <a:r>
              <a:rPr lang="en-US" altLang="x-none" sz="1400" dirty="0"/>
              <a:t>"name" : "Medallion Vehicles - Authorized", "attribution" : "Taxi and Limousine Commission (TLC)", </a:t>
            </a:r>
            <a:br>
              <a:rPr lang="en-US" altLang="x-none" sz="1400" dirty="0"/>
            </a:br>
            <a:r>
              <a:rPr lang="en-US" altLang="x-none" sz="1400" dirty="0"/>
              <a:t>"</a:t>
            </a:r>
            <a:r>
              <a:rPr lang="en-US" altLang="x-none" sz="1400" dirty="0" err="1"/>
              <a:t>averageRating</a:t>
            </a:r>
            <a:r>
              <a:rPr lang="en-US" altLang="x-none" sz="1400" dirty="0"/>
              <a:t>" : 0, </a:t>
            </a:r>
            <a:br>
              <a:rPr lang="en-US" altLang="x-none" sz="1400" dirty="0"/>
            </a:br>
            <a:r>
              <a:rPr lang="en-US" altLang="x-none" sz="1400" dirty="0"/>
              <a:t>"category" : "Transportation", </a:t>
            </a:r>
            <a:br>
              <a:rPr lang="en-US" altLang="x-none" sz="1400" dirty="0"/>
            </a:br>
            <a:r>
              <a:rPr lang="en-US" altLang="x-none" sz="1400" dirty="0"/>
              <a:t>"</a:t>
            </a:r>
            <a:r>
              <a:rPr lang="en-US" altLang="x-none" sz="1400" dirty="0" err="1"/>
              <a:t>createdAt</a:t>
            </a:r>
            <a:r>
              <a:rPr lang="en-US" altLang="x-none" sz="1400" dirty="0"/>
              <a:t>" : 1362166028, </a:t>
            </a:r>
            <a:br>
              <a:rPr lang="en-US" altLang="x-none" sz="1400" dirty="0"/>
            </a:br>
            <a:r>
              <a:rPr lang="en-US" altLang="x-none" sz="1400" dirty="0"/>
              <a:t>"description" : ”Medallion vehicles authorized to operate in New York City. ", </a:t>
            </a:r>
            <a:br>
              <a:rPr lang="en-US" altLang="x-none" sz="1400" dirty="0"/>
            </a:br>
            <a:r>
              <a:rPr lang="en-US" altLang="x-none" sz="1400" dirty="0"/>
              <a:t>"</a:t>
            </a:r>
            <a:r>
              <a:rPr lang="en-US" altLang="x-none" sz="1400" dirty="0" err="1"/>
              <a:t>displayType</a:t>
            </a:r>
            <a:r>
              <a:rPr lang="en-US" altLang="x-none" sz="1400" dirty="0"/>
              <a:t>" : "table", </a:t>
            </a:r>
            <a:br>
              <a:rPr lang="en-US" altLang="x-none" sz="1400" dirty="0"/>
            </a:br>
            <a:r>
              <a:rPr lang="en-US" altLang="x-none" sz="1400" dirty="0"/>
              <a:t>"</a:t>
            </a:r>
            <a:r>
              <a:rPr lang="en-US" altLang="x-none" sz="1400" dirty="0" err="1"/>
              <a:t>downloadCount</a:t>
            </a:r>
            <a:r>
              <a:rPr lang="en-US" altLang="x-none" sz="1400" dirty="0"/>
              <a:t>" : 47921, </a:t>
            </a:r>
          </a:p>
          <a:p>
            <a:pPr marL="569913" lvl="2" indent="0">
              <a:buFont typeface="Arial" charset="0"/>
              <a:buNone/>
            </a:pPr>
            <a:r>
              <a:rPr lang="is-IS" altLang="x-none" sz="1400" dirty="0"/>
              <a:t>…</a:t>
            </a:r>
            <a:endParaRPr lang="en-US" altLang="x-none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60963" y="731838"/>
            <a:ext cx="3467100" cy="481012"/>
          </a:xfrm>
        </p:spPr>
        <p:txBody>
          <a:bodyPr rtlCol="0"/>
          <a:lstStyle/>
          <a:p>
            <a:pPr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Python Dictionary</a:t>
            </a:r>
          </a:p>
        </p:txBody>
      </p:sp>
      <p:sp>
        <p:nvSpPr>
          <p:cNvPr id="29701" name="Content Placeholder 8"/>
          <p:cNvSpPr>
            <a:spLocks noGrp="1"/>
          </p:cNvSpPr>
          <p:nvPr>
            <p:ph sz="quarter" idx="4"/>
          </p:nvPr>
        </p:nvSpPr>
        <p:spPr>
          <a:xfrm>
            <a:off x="4956175" y="1289050"/>
            <a:ext cx="3670300" cy="3773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x-none"/>
              <a:t>{‘a’: [‘apple’, ‘atom’], </a:t>
            </a:r>
            <a:br>
              <a:rPr lang="en-US" altLang="x-none"/>
            </a:br>
            <a:r>
              <a:rPr lang="en-US" altLang="x-none"/>
              <a:t>‘b’: [‘bat’, ‘bar’, ‘book]}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E1C64-7F04-C446-B315-E35774413B34}" type="slidenum">
              <a:rPr lang="en-GB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Hands-on exercises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50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256" y="1796009"/>
            <a:ext cx="7813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Find how many records this data frame has;</a:t>
            </a:r>
          </a:p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How many elements are there?     </a:t>
            </a:r>
          </a:p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What are the column names?</a:t>
            </a:r>
          </a:p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What types of columns we have in this data frame?</a:t>
            </a:r>
          </a:p>
        </p:txBody>
      </p:sp>
      <p:grpSp>
        <p:nvGrpSpPr>
          <p:cNvPr id="24" name="Group 23"/>
          <p:cNvGrpSpPr/>
          <p:nvPr/>
        </p:nvGrpSpPr>
        <p:grpSpPr>
          <a:xfrm rot="-8100000">
            <a:off x="888736" y="851501"/>
            <a:ext cx="65582" cy="410357"/>
            <a:chOff x="2136098" y="5086662"/>
            <a:chExt cx="87443" cy="547143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181067" y="5206584"/>
              <a:ext cx="2502" cy="354767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/>
            <p:cNvSpPr/>
            <p:nvPr/>
          </p:nvSpPr>
          <p:spPr>
            <a:xfrm>
              <a:off x="2136098" y="5086662"/>
              <a:ext cx="87443" cy="878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178566" y="5581339"/>
              <a:ext cx="2" cy="5246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68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Frames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38914"/>
              </p:ext>
            </p:extLst>
          </p:nvPr>
        </p:nvGraphicFramePr>
        <p:xfrm>
          <a:off x="695794" y="2099561"/>
          <a:ext cx="6323350" cy="346663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23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df.method</a:t>
                      </a:r>
                      <a:r>
                        <a:rPr lang="en-US" sz="1800" dirty="0" smtClean="0"/>
                        <a:t>()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head( [n] ), tail( [n] 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first/last</a:t>
                      </a:r>
                      <a:r>
                        <a:rPr lang="en-US" sz="1600" baseline="0" dirty="0" smtClean="0"/>
                        <a:t> n rows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describe()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 descriptive statistics (for numeric columns only)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max(), min()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 max/min</a:t>
                      </a:r>
                      <a:r>
                        <a:rPr lang="en-US" sz="1600" baseline="0" dirty="0" smtClean="0"/>
                        <a:t> values for all numeric columns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mean(), median()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 mean/median</a:t>
                      </a:r>
                      <a:r>
                        <a:rPr lang="en-US" sz="1600" baseline="0" dirty="0" smtClean="0"/>
                        <a:t> values for all numeric columns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10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std</a:t>
                      </a:r>
                      <a:r>
                        <a:rPr lang="en-US" sz="1600" dirty="0" smtClean="0"/>
                        <a:t>()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standard deviation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sample([n])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returns a random sample of the</a:t>
                      </a:r>
                      <a:r>
                        <a:rPr lang="en-US" sz="1600" baseline="0" dirty="0" smtClean="0"/>
                        <a:t> data frame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dropna</a:t>
                      </a:r>
                      <a:r>
                        <a:rPr lang="en-US" sz="1600" dirty="0" smtClean="0"/>
                        <a:t>()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drop all the records with missing values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650" y="1217581"/>
            <a:ext cx="7585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Unlike attributes, </a:t>
            </a:r>
            <a:r>
              <a:rPr lang="en-US" sz="1500" i="1" dirty="0"/>
              <a:t>python</a:t>
            </a:r>
            <a:r>
              <a:rPr lang="en-US" sz="1500" dirty="0"/>
              <a:t> methods have </a:t>
            </a:r>
            <a:r>
              <a:rPr lang="en-US" sz="1500" i="1" dirty="0"/>
              <a:t>parenthesis.</a:t>
            </a:r>
          </a:p>
          <a:p>
            <a:r>
              <a:rPr lang="en-US" sz="1500" dirty="0"/>
              <a:t>All attributes and methods can be listed with a </a:t>
            </a:r>
            <a:r>
              <a:rPr lang="en-US" sz="1500" i="1" dirty="0" err="1"/>
              <a:t>dir</a:t>
            </a:r>
            <a:r>
              <a:rPr lang="en-US" sz="1500" i="1" dirty="0"/>
              <a:t>() </a:t>
            </a:r>
            <a:r>
              <a:rPr lang="en-US" sz="1500" dirty="0"/>
              <a:t>function: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30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Hands-on exercises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256" y="1796009"/>
            <a:ext cx="781362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Give the summary for the numeric columns in the dataset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Calculate standard deviation for all numeric columns;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What are the mean values of the first 50 records in the dataset?   </a:t>
            </a:r>
            <a:r>
              <a:rPr lang="en-US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Hint: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 head() method to subset the first 50 records and then calculate the mean</a:t>
            </a:r>
          </a:p>
        </p:txBody>
      </p:sp>
      <p:grpSp>
        <p:nvGrpSpPr>
          <p:cNvPr id="24" name="Group 23"/>
          <p:cNvGrpSpPr/>
          <p:nvPr/>
        </p:nvGrpSpPr>
        <p:grpSpPr>
          <a:xfrm rot="-8100000">
            <a:off x="888736" y="851501"/>
            <a:ext cx="65582" cy="410357"/>
            <a:chOff x="2136098" y="5086662"/>
            <a:chExt cx="87443" cy="547143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181067" y="5206584"/>
              <a:ext cx="2502" cy="354767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/>
            <p:cNvSpPr/>
            <p:nvPr/>
          </p:nvSpPr>
          <p:spPr>
            <a:xfrm>
              <a:off x="2136098" y="5086662"/>
              <a:ext cx="87443" cy="878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178566" y="5581339"/>
              <a:ext cx="2" cy="5246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7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column in a Data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Method 1:   </a:t>
            </a:r>
            <a:r>
              <a:rPr lang="en-US" dirty="0" smtClean="0"/>
              <a:t>Subset the data frame using column name: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err="1" smtClean="0"/>
              <a:t>df</a:t>
            </a:r>
            <a:r>
              <a:rPr lang="en-US" dirty="0" smtClean="0"/>
              <a:t>[‘discipline']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Method 2</a:t>
            </a:r>
            <a:r>
              <a:rPr lang="en-US" dirty="0" smtClean="0"/>
              <a:t>:   Use the column name as an attribute: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err="1" smtClean="0"/>
              <a:t>df.discipline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there is an attribute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rank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pandas data frames, so to select a column with a name "rank" we should use method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96FDA4-882E-4192-B73E-C5C993930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2950" y="1266421"/>
            <a:ext cx="3076576" cy="39689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2838" y="141288"/>
            <a:ext cx="7515225" cy="942975"/>
          </a:xfrm>
        </p:spPr>
        <p:txBody>
          <a:bodyPr rtlCol="0">
            <a:normAutofit fontScale="90000"/>
          </a:bodyPr>
          <a:lstStyle/>
          <a:p>
            <a:pPr defTabSz="285739" fontAlgn="auto">
              <a:spcAft>
                <a:spcPts val="0"/>
              </a:spcAft>
              <a:defRPr/>
            </a:pPr>
            <a:r>
              <a:rPr lang="en-US" dirty="0"/>
              <a:t>Accessing Elements of a </a:t>
            </a:r>
            <a:r>
              <a:rPr lang="en-US" dirty="0" err="1"/>
              <a:t>DataFrame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by Index: </a:t>
            </a:r>
            <a:r>
              <a:rPr lang="en-US" dirty="0" err="1"/>
              <a:t>iloc</a:t>
            </a:r>
            <a:endParaRPr lang="en-US" dirty="0"/>
          </a:p>
        </p:txBody>
      </p:sp>
      <p:pic>
        <p:nvPicPr>
          <p:cNvPr id="52226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 b="57071"/>
          <a:stretch>
            <a:fillRect/>
          </a:stretch>
        </p:blipFill>
        <p:spPr>
          <a:xfrm>
            <a:off x="1149316" y="1333501"/>
            <a:ext cx="2319338" cy="16224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8D12C-4B50-E84D-B877-D8A9809525BE}" type="slidenum">
              <a:rPr lang="en-GB"/>
              <a:pPr>
                <a:defRPr/>
              </a:pPr>
              <a:t>54</a:t>
            </a:fld>
            <a:endParaRPr lang="en-GB"/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3187666" y="1544638"/>
            <a:ext cx="1714500" cy="765175"/>
          </a:xfrm>
          <a:prstGeom prst="bentConnector3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29041" y="1084263"/>
            <a:ext cx="606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4"/>
                </a:solidFill>
                <a:latin typeface="Constantia" charset="0"/>
                <a:ea typeface="Constantia" charset="0"/>
                <a:cs typeface="Constantia" charset="0"/>
              </a:rPr>
              <a:t>row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8354" y="2144713"/>
            <a:ext cx="2119312" cy="3270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01729" y="1784351"/>
            <a:ext cx="528637" cy="11715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  <p:cxnSp>
        <p:nvCxnSpPr>
          <p:cNvPr id="18" name="Elbow Connector 17"/>
          <p:cNvCxnSpPr>
            <a:stCxn id="15" idx="2"/>
          </p:cNvCxnSpPr>
          <p:nvPr/>
        </p:nvCxnSpPr>
        <p:spPr>
          <a:xfrm rot="16200000" flipH="1">
            <a:off x="3083686" y="1537494"/>
            <a:ext cx="239712" cy="3076575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65504" y="2759076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>
                <a:latin typeface="Constantia" charset="0"/>
                <a:ea typeface="Constantia" charset="0"/>
                <a:cs typeface="Constantia" charset="0"/>
              </a:rPr>
              <a:t>column</a:t>
            </a:r>
          </a:p>
        </p:txBody>
      </p:sp>
      <p:sp>
        <p:nvSpPr>
          <p:cNvPr id="21" name="Oval 20"/>
          <p:cNvSpPr/>
          <p:nvPr/>
        </p:nvSpPr>
        <p:spPr>
          <a:xfrm>
            <a:off x="1401729" y="2144713"/>
            <a:ext cx="452437" cy="32702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  <p:cxnSp>
        <p:nvCxnSpPr>
          <p:cNvPr id="22" name="Elbow Connector 21"/>
          <p:cNvCxnSpPr>
            <a:cxnSpLocks/>
            <a:stCxn id="21" idx="4"/>
          </p:cNvCxnSpPr>
          <p:nvPr/>
        </p:nvCxnSpPr>
        <p:spPr>
          <a:xfrm rot="16200000" flipH="1">
            <a:off x="2185558" y="1914128"/>
            <a:ext cx="2159001" cy="3274220"/>
          </a:xfrm>
          <a:prstGeom prst="bentConnector2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70316" y="4164417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x-none" dirty="0">
                <a:solidFill>
                  <a:srgbClr val="7030A0"/>
                </a:solidFill>
                <a:latin typeface="Constantia" charset="0"/>
                <a:ea typeface="Constantia" charset="0"/>
                <a:cs typeface="Constantia" charset="0"/>
              </a:rPr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41721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5" grpId="1" animBg="1"/>
      <p:bldP spid="20" grpId="0"/>
      <p:bldP spid="20" grpId="1"/>
      <p:bldP spid="21" grpId="0" animBg="1"/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“Bulk” Operations over </a:t>
            </a:r>
            <a:br>
              <a:rPr lang="en-US" altLang="x-none">
                <a:ln>
                  <a:noFill/>
                </a:ln>
              </a:rPr>
            </a:br>
            <a:r>
              <a:rPr lang="en-US" altLang="x-none">
                <a:ln>
                  <a:noFill/>
                </a:ln>
              </a:rPr>
              <a:t>Structured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457325"/>
            <a:ext cx="7515225" cy="3762375"/>
          </a:xfrm>
        </p:spPr>
        <p:txBody>
          <a:bodyPr rtlCol="0"/>
          <a:lstStyle/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Extracting subsets of a </a:t>
            </a:r>
            <a:r>
              <a:rPr lang="en-US" dirty="0" err="1"/>
              <a:t>DataFrame</a:t>
            </a:r>
            <a:r>
              <a:rPr lang="en-US" dirty="0"/>
              <a:t>: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Selection / filtering – I want rows with certain data values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Projection – I want certain columns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Changing a </a:t>
            </a:r>
            <a:r>
              <a:rPr lang="en-US" dirty="0" err="1"/>
              <a:t>DataFrame’s</a:t>
            </a:r>
            <a:r>
              <a:rPr lang="en-US" dirty="0"/>
              <a:t> Schema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Composition of </a:t>
            </a:r>
            <a:r>
              <a:rPr lang="en-US" dirty="0" err="1"/>
              <a:t>DataFrames</a:t>
            </a:r>
            <a:r>
              <a:rPr lang="en-US" dirty="0"/>
              <a:t>: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Concatenation – append a table to another (more rows)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Joining – merge rows (expand # of columns)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16C44-FBB1-EB42-92FA-F09750A1C14C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3ECD5-D9DE-434C-9FA4-D0A4DD10D625}"/>
              </a:ext>
            </a:extLst>
          </p:cNvPr>
          <p:cNvSpPr txBox="1"/>
          <p:nvPr/>
        </p:nvSpPr>
        <p:spPr>
          <a:xfrm rot="19197244">
            <a:off x="219804" y="351445"/>
            <a:ext cx="178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Key Concept</a:t>
            </a:r>
          </a:p>
          <a:p>
            <a:r>
              <a:rPr lang="en-US" b="1" i="1" dirty="0"/>
              <a:t>across all</a:t>
            </a:r>
          </a:p>
          <a:p>
            <a:r>
              <a:rPr lang="en-US" b="1" i="1" dirty="0"/>
              <a:t>of Big Data!</a:t>
            </a:r>
          </a:p>
        </p:txBody>
      </p:sp>
    </p:spTree>
    <p:extLst>
      <p:ext uri="{BB962C8B-B14F-4D97-AF65-F5344CB8AC3E}">
        <p14:creationId xmlns:p14="http://schemas.microsoft.com/office/powerpoint/2010/main" val="18324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Frames: Slicing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56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3317" y="1792697"/>
            <a:ext cx="7813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There are a number of ways to subset the Data Frame: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one or more columns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one or more rows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a subset of rows and columns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r>
              <a:rPr lang="en-US" sz="1800" dirty="0"/>
              <a:t>Rows and columns can be selected by their position or label </a:t>
            </a:r>
          </a:p>
        </p:txBody>
      </p:sp>
    </p:spTree>
    <p:extLst>
      <p:ext uri="{BB962C8B-B14F-4D97-AF65-F5344CB8AC3E}">
        <p14:creationId xmlns:p14="http://schemas.microsoft.com/office/powerpoint/2010/main" val="28967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Frames: Slicing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57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3317" y="1792697"/>
            <a:ext cx="78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When selecting one column, it is possible to use single set of brackets, but the resulting object will be  a Series (not a </a:t>
            </a:r>
            <a:r>
              <a:rPr lang="en-US" sz="1800" dirty="0" err="1"/>
              <a:t>DataFrame</a:t>
            </a:r>
            <a:r>
              <a:rPr lang="en-US" sz="1800" dirty="0"/>
              <a:t>):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67" y="2475252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6685" y="2475252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#Select column salary: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'salary'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350" y="3344856"/>
            <a:ext cx="78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When we need to select more than one column and/or make the output to be a </a:t>
            </a:r>
            <a:r>
              <a:rPr lang="en-US" sz="1800" dirty="0" err="1"/>
              <a:t>DataFrame</a:t>
            </a:r>
            <a:r>
              <a:rPr lang="en-US" sz="1800" dirty="0"/>
              <a:t>, we should use double brackets: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300" y="4027411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1718" y="4027411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#Select column salary: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5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rank'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5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'salary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9233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Frames: Selecting 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58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3317" y="1792697"/>
            <a:ext cx="781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we need to select a range of rows, we can specify the range using ":"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67" y="2475252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6685" y="2475252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#Select rows by their position: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10:20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350" y="3344856"/>
            <a:ext cx="7813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Notice that the first row has a position 0, and the last value in the range is omitted:</a:t>
            </a:r>
          </a:p>
          <a:p>
            <a:r>
              <a:rPr lang="en-US" sz="1800" dirty="0"/>
              <a:t>So for 0:10 range the first 10 rows are returned with the positions starting with 0 and ending with 9</a:t>
            </a:r>
          </a:p>
        </p:txBody>
      </p:sp>
    </p:spTree>
    <p:extLst>
      <p:ext uri="{BB962C8B-B14F-4D97-AF65-F5344CB8AC3E}">
        <p14:creationId xmlns:p14="http://schemas.microsoft.com/office/powerpoint/2010/main" val="31897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Frames: method </a:t>
            </a:r>
            <a:r>
              <a:rPr lang="en-US" dirty="0" err="1" smtClean="0"/>
              <a:t>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59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3317" y="1792697"/>
            <a:ext cx="78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we need to select a range of rows, using their labels we can use method </a:t>
            </a:r>
            <a:r>
              <a:rPr lang="en-US" sz="1800" dirty="0" err="1"/>
              <a:t>loc</a:t>
            </a:r>
            <a:r>
              <a:rPr lang="en-US" sz="1800" dirty="0"/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67" y="2475252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6685" y="2475252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#Select rows by their labels: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df_sub.loc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10:20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5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rank','sex','salary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770" y="3318957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Out[ ]: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08" y="2960000"/>
            <a:ext cx="1714739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ln>
                  <a:noFill/>
                </a:ln>
              </a:rPr>
              <a:t>Some Examples of Structured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28738" y="725488"/>
            <a:ext cx="3455987" cy="479425"/>
          </a:xfrm>
        </p:spPr>
        <p:txBody>
          <a:bodyPr rtlCol="0"/>
          <a:lstStyle/>
          <a:p>
            <a:pPr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Relational Database Table</a:t>
            </a:r>
          </a:p>
        </p:txBody>
      </p:sp>
      <p:sp>
        <p:nvSpPr>
          <p:cNvPr id="30723" name="Content Placeholder 6"/>
          <p:cNvSpPr>
            <a:spLocks noGrp="1"/>
          </p:cNvSpPr>
          <p:nvPr>
            <p:ph sz="half" idx="2"/>
          </p:nvPr>
        </p:nvSpPr>
        <p:spPr>
          <a:xfrm>
            <a:off x="533937" y="3076575"/>
            <a:ext cx="3671887" cy="1700967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US" altLang="x-none" dirty="0"/>
              <a:t>[{‘name’: </a:t>
            </a:r>
            <a:r>
              <a:rPr lang="en-US" altLang="x-none" dirty="0" smtClean="0"/>
              <a:t>‘Carson Wentz’,</a:t>
            </a:r>
            <a:r>
              <a:rPr lang="en-US" altLang="x-none" dirty="0"/>
              <a:t/>
            </a:r>
            <a:br>
              <a:rPr lang="en-US" altLang="x-none" dirty="0"/>
            </a:br>
            <a:r>
              <a:rPr lang="en-US" altLang="x-none" dirty="0"/>
              <a:t>   ‘height’: </a:t>
            </a:r>
            <a:r>
              <a:rPr lang="en-US" altLang="x-none" dirty="0" smtClean="0"/>
              <a:t>6’ 5’’,</a:t>
            </a:r>
            <a:r>
              <a:rPr lang="en-US" altLang="x-none" dirty="0"/>
              <a:t/>
            </a:r>
            <a:br>
              <a:rPr lang="en-US" altLang="x-none" dirty="0"/>
            </a:br>
            <a:r>
              <a:rPr lang="en-US" altLang="x-none" dirty="0"/>
              <a:t>   ‘age’: </a:t>
            </a:r>
            <a:r>
              <a:rPr lang="en-US" altLang="x-none" dirty="0" smtClean="0"/>
              <a:t>25},</a:t>
            </a:r>
            <a:endParaRPr lang="en-US" altLang="x-none" dirty="0"/>
          </a:p>
          <a:p>
            <a:pPr marL="0" indent="0">
              <a:buFont typeface="Arial" charset="0"/>
              <a:buNone/>
            </a:pPr>
            <a:r>
              <a:rPr lang="en-US" altLang="x-none" dirty="0"/>
              <a:t>  {‘name’: </a:t>
            </a:r>
            <a:r>
              <a:rPr lang="en-US" altLang="x-none" dirty="0" smtClean="0"/>
              <a:t>‘Zach Ertz’,</a:t>
            </a:r>
            <a:r>
              <a:rPr lang="en-US" altLang="x-none" dirty="0"/>
              <a:t/>
            </a:r>
            <a:br>
              <a:rPr lang="en-US" altLang="x-none" dirty="0"/>
            </a:br>
            <a:r>
              <a:rPr lang="en-US" altLang="x-none" dirty="0"/>
              <a:t>    ‘height’: </a:t>
            </a:r>
            <a:r>
              <a:rPr lang="en-US" altLang="x-none" dirty="0" smtClean="0"/>
              <a:t>6’ 5’’,</a:t>
            </a:r>
            <a:r>
              <a:rPr lang="en-US" altLang="x-none" dirty="0"/>
              <a:t/>
            </a:r>
            <a:br>
              <a:rPr lang="en-US" altLang="x-none" dirty="0"/>
            </a:br>
            <a:r>
              <a:rPr lang="en-US" altLang="x-none" dirty="0"/>
              <a:t>    ‘age’: </a:t>
            </a:r>
            <a:r>
              <a:rPr lang="en-US" altLang="x-none" dirty="0" smtClean="0"/>
              <a:t>27},</a:t>
            </a:r>
            <a:r>
              <a:rPr lang="en-US" altLang="x-none" dirty="0"/>
              <a:t/>
            </a:r>
            <a:br>
              <a:rPr lang="en-US" altLang="x-none" dirty="0"/>
            </a:br>
            <a:r>
              <a:rPr lang="is-IS" altLang="x-none" dirty="0"/>
              <a:t>…]</a:t>
            </a:r>
            <a:endParaRPr lang="en-US" altLang="x-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60963" y="731838"/>
            <a:ext cx="3467100" cy="481012"/>
          </a:xfrm>
        </p:spPr>
        <p:txBody>
          <a:bodyPr rtlCol="0"/>
          <a:lstStyle/>
          <a:p>
            <a:pPr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Vector of Numbers</a:t>
            </a:r>
          </a:p>
        </p:txBody>
      </p:sp>
      <p:sp>
        <p:nvSpPr>
          <p:cNvPr id="30725" name="Content Placeholder 8"/>
          <p:cNvSpPr>
            <a:spLocks noGrp="1"/>
          </p:cNvSpPr>
          <p:nvPr>
            <p:ph sz="quarter" idx="4"/>
          </p:nvPr>
        </p:nvSpPr>
        <p:spPr>
          <a:xfrm>
            <a:off x="4956175" y="1289050"/>
            <a:ext cx="3670300" cy="3773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x-none" dirty="0"/>
              <a:t>[3,14,15,92,65,45,</a:t>
            </a:r>
            <a:r>
              <a:rPr lang="is-IS" altLang="x-none" dirty="0"/>
              <a:t>…]</a:t>
            </a:r>
          </a:p>
          <a:p>
            <a:pPr marL="0" indent="0">
              <a:buFont typeface="Arial" charset="0"/>
              <a:buNone/>
            </a:pPr>
            <a:endParaRPr lang="is-IS" altLang="x-none" dirty="0"/>
          </a:p>
          <a:p>
            <a:pPr marL="0" indent="0">
              <a:buFont typeface="Arial" charset="0"/>
              <a:buNone/>
            </a:pPr>
            <a:endParaRPr lang="is-IS" altLang="x-none" dirty="0"/>
          </a:p>
          <a:p>
            <a:pPr marL="0" indent="0">
              <a:buFont typeface="Arial" charset="0"/>
              <a:buNone/>
            </a:pPr>
            <a:endParaRPr lang="is-IS" altLang="x-none" dirty="0"/>
          </a:p>
          <a:p>
            <a:pPr marL="0" indent="0">
              <a:buNone/>
            </a:pPr>
            <a:r>
              <a:rPr lang="is-IS" altLang="x-none" dirty="0" smtClean="0"/>
              <a:t>(‘</a:t>
            </a:r>
            <a:r>
              <a:rPr lang="en-US" dirty="0"/>
              <a:t>Carson </a:t>
            </a:r>
            <a:r>
              <a:rPr lang="en-US" dirty="0" smtClean="0"/>
              <a:t>Wentz</a:t>
            </a:r>
            <a:r>
              <a:rPr lang="is-IS" altLang="x-none" dirty="0" smtClean="0"/>
              <a:t>’, </a:t>
            </a:r>
            <a:r>
              <a:rPr lang="en-US" dirty="0"/>
              <a:t>6’ 5’’</a:t>
            </a:r>
            <a:r>
              <a:rPr lang="is-IS" altLang="x-none" dirty="0" smtClean="0"/>
              <a:t>, 25)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D7397-478E-7F43-A70E-F3435A6AD80A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30728" name="Text Placeholder 7"/>
          <p:cNvSpPr txBox="1">
            <a:spLocks/>
          </p:cNvSpPr>
          <p:nvPr/>
        </p:nvSpPr>
        <p:spPr bwMode="auto">
          <a:xfrm>
            <a:off x="5057775" y="3076575"/>
            <a:ext cx="34671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284163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284163" defTabSz="284163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2200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defRPr>
            </a:lvl2pPr>
            <a:lvl3pPr marL="569913" defTabSz="284163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2000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defRPr>
            </a:lvl3pPr>
            <a:lvl4pPr marL="855663" defTabSz="284163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defRPr>
            </a:lvl4pPr>
            <a:lvl5pPr marL="1141413" defTabSz="284163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defRPr>
            </a:lvl5pPr>
            <a:lvl6pPr marL="1598613" defTabSz="284163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defRPr>
            </a:lvl6pPr>
            <a:lvl7pPr marL="2055813" defTabSz="284163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defRPr>
            </a:lvl7pPr>
            <a:lvl8pPr marL="2513013" defTabSz="284163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defRPr>
            </a:lvl8pPr>
            <a:lvl9pPr marL="2970213" defTabSz="284163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Char char="•"/>
              <a:defRPr sz="1600">
                <a:solidFill>
                  <a:schemeClr val="tx1"/>
                </a:solidFill>
                <a:latin typeface="Constantia" charset="0"/>
                <a:ea typeface="Constantia" charset="0"/>
                <a:cs typeface="Constantia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x-none" sz="2000">
                <a:solidFill>
                  <a:srgbClr val="7F241A"/>
                </a:solidFill>
              </a:rPr>
              <a:t>Tuple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77677"/>
              </p:ext>
            </p:extLst>
          </p:nvPr>
        </p:nvGraphicFramePr>
        <p:xfrm>
          <a:off x="129375" y="1726981"/>
          <a:ext cx="383741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Carson Wentz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6’ 5’’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Zack Ertz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6’ 5’’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Frames: method </a:t>
            </a:r>
            <a:r>
              <a:rPr lang="en-US" dirty="0" err="1" smtClean="0"/>
              <a:t>iloc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60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3317" y="1792697"/>
            <a:ext cx="78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we need to select a range of rows and/or columns, using their positions we can use method </a:t>
            </a:r>
            <a:r>
              <a:rPr lang="en-US" sz="1800" dirty="0" err="1"/>
              <a:t>iloc</a:t>
            </a:r>
            <a:r>
              <a:rPr lang="en-US" sz="1800" dirty="0"/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67" y="2475252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6685" y="2475252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#Select rows by their labels: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df_sub.iloc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10:20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0, 3, 4, 5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803" y="3318957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Out[ ]: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85" y="2995387"/>
            <a:ext cx="1800381" cy="23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Frames: method </a:t>
            </a:r>
            <a:r>
              <a:rPr lang="en-US" dirty="0" err="1" smtClean="0"/>
              <a:t>iloc</a:t>
            </a:r>
            <a:r>
              <a:rPr lang="en-US" dirty="0" smtClean="0"/>
              <a:t> (summary)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61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8651" y="1633589"/>
            <a:ext cx="7701200" cy="101566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df.iloc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  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First row of a data frame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df.iloc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  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#(i+1)</a:t>
            </a:r>
            <a:r>
              <a:rPr lang="en-US" sz="1500" i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row 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df.iloc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Last row </a:t>
            </a: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052" y="2737627"/>
            <a:ext cx="7701200" cy="78483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df.iloc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[:,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  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First column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df.iloc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[:,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Last column </a:t>
            </a: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052" y="3727363"/>
            <a:ext cx="7701200" cy="147732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df.iloc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0:7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       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#First 7 rows 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df.iloc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:, 0:2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    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#First 2 columns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df.iloc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1:3, 0:2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  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#Second through third rows and first 2 columns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df.iloc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0,5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1,3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]]  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</a:t>
            </a:r>
            <a:r>
              <a:rPr lang="en-US" sz="1500" i="1" baseline="30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6</a:t>
            </a:r>
            <a:r>
              <a:rPr lang="en-US" sz="1500" i="1" baseline="30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rows and 2</a:t>
            </a:r>
            <a:r>
              <a:rPr lang="en-US" sz="1500" i="1" baseline="30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4</a:t>
            </a:r>
            <a:r>
              <a:rPr lang="en-US" sz="1500" i="1" baseline="30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columns</a:t>
            </a:r>
          </a:p>
          <a:p>
            <a:endParaRPr lang="en-US" sz="1500" i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Frames: 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62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317" y="1792697"/>
            <a:ext cx="78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We can sort the data by a value in the column. By default the sorting will occur in ascending order and a new data frame is return.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67" y="2646702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6685" y="2646702"/>
            <a:ext cx="7701200" cy="101566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 new data frame from the original sorted by the column Salary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df_sorted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.sort_values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 by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'service'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df_sorted.head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770" y="3490407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Out[ ]: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59" y="3813572"/>
            <a:ext cx="3151575" cy="14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Frames: 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63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317" y="1792697"/>
            <a:ext cx="781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We can sort the data using 2 or more columns: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8150" y="2210282"/>
            <a:ext cx="813463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6268" y="2210282"/>
            <a:ext cx="7990444" cy="5078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df_sorted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.sort_values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 by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=[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'service'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'salary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'], ascending = [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df_sorted.head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6647" y="3053987"/>
            <a:ext cx="813463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Out[ ]: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68" y="2969919"/>
            <a:ext cx="2732007" cy="23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Frame: filtering</a:t>
            </a:r>
            <a:br>
              <a:rPr lang="en-US" dirty="0" smtClean="0"/>
            </a:b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64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3256" y="1796009"/>
            <a:ext cx="781362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To subset the data we can apply Boolean indexing. This indexing is commonly known as a filter.  For example if we want to subset the rows in which the salary value is greater than $120K: </a:t>
            </a:r>
          </a:p>
          <a:p>
            <a:pPr>
              <a:lnSpc>
                <a:spcPct val="250000"/>
              </a:lnSpc>
            </a:pP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267" y="2853048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6685" y="2853047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#Calculate mean salary for each professor rank: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df_sub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'salary']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 120000 ]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048" y="4697439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466" y="4697438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#Select only those rows that contain female professors: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df_f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</a:t>
            </a: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'sex']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'Female'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450" y="3507912"/>
            <a:ext cx="7813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Any Boolean operator can be used to subset the data: </a:t>
            </a:r>
          </a:p>
          <a:p>
            <a:r>
              <a:rPr lang="en-US" sz="1800" dirty="0"/>
              <a:t>&gt;   greater;     &gt;= greater or equal;</a:t>
            </a:r>
          </a:p>
          <a:p>
            <a:r>
              <a:rPr lang="en-US" sz="1800" dirty="0"/>
              <a:t>&lt;   less;           &lt;= less or equal;</a:t>
            </a:r>
          </a:p>
          <a:p>
            <a:r>
              <a:rPr lang="en-US" sz="1800" dirty="0"/>
              <a:t>== equal;        != not equal;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DFD40-59DD-4244-AA20-A0C5CDB86841}"/>
              </a:ext>
            </a:extLst>
          </p:cNvPr>
          <p:cNvSpPr txBox="1"/>
          <p:nvPr/>
        </p:nvSpPr>
        <p:spPr>
          <a:xfrm>
            <a:off x="-46027" y="4355"/>
            <a:ext cx="2083071" cy="2031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b="1" u="sng" dirty="0">
                <a:solidFill>
                  <a:srgbClr val="7B2017"/>
                </a:solidFill>
              </a:rPr>
              <a:t>Abstractly:</a:t>
            </a:r>
          </a:p>
          <a:p>
            <a:r>
              <a:rPr lang="en-US" sz="1800" b="1" i="1" dirty="0">
                <a:solidFill>
                  <a:srgbClr val="7B2017"/>
                </a:solidFill>
              </a:rPr>
              <a:t>select</a:t>
            </a:r>
            <a:r>
              <a:rPr lang="en-US" sz="1800" b="1" dirty="0">
                <a:solidFill>
                  <a:srgbClr val="7B2017"/>
                </a:solidFill>
              </a:rPr>
              <a:t>(Table T)</a:t>
            </a:r>
          </a:p>
          <a:p>
            <a:endParaRPr lang="en-US" sz="1800" dirty="0">
              <a:solidFill>
                <a:srgbClr val="7B2017"/>
              </a:solidFill>
            </a:endParaRPr>
          </a:p>
          <a:p>
            <a:r>
              <a:rPr lang="en-US" sz="1800" dirty="0">
                <a:solidFill>
                  <a:srgbClr val="7B2017"/>
                </a:solidFill>
              </a:rPr>
              <a:t>Returns: a subset</a:t>
            </a:r>
          </a:p>
          <a:p>
            <a:r>
              <a:rPr lang="en-US" sz="1800" dirty="0">
                <a:solidFill>
                  <a:srgbClr val="7B2017"/>
                </a:solidFill>
              </a:rPr>
              <a:t>of T, T’, with fewer</a:t>
            </a:r>
            <a:br>
              <a:rPr lang="en-US" sz="1800" dirty="0">
                <a:solidFill>
                  <a:srgbClr val="7B2017"/>
                </a:solidFill>
              </a:rPr>
            </a:br>
            <a:r>
              <a:rPr lang="en-US" sz="1800" dirty="0">
                <a:solidFill>
                  <a:srgbClr val="7B2017"/>
                </a:solidFill>
              </a:rPr>
              <a:t>rows but the same</a:t>
            </a:r>
            <a:br>
              <a:rPr lang="en-US" sz="1800" dirty="0">
                <a:solidFill>
                  <a:srgbClr val="7B2017"/>
                </a:solidFill>
              </a:rPr>
            </a:br>
            <a:r>
              <a:rPr lang="en-US" sz="1800" dirty="0">
                <a:solidFill>
                  <a:srgbClr val="7B2017"/>
                </a:solidFill>
              </a:rPr>
              <a:t>schema</a:t>
            </a:r>
          </a:p>
        </p:txBody>
      </p:sp>
    </p:spTree>
    <p:extLst>
      <p:ext uri="{BB962C8B-B14F-4D97-AF65-F5344CB8AC3E}">
        <p14:creationId xmlns:p14="http://schemas.microsoft.com/office/powerpoint/2010/main" val="28518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Transposing Rows + Columns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6D2B8-5C40-8945-B0E8-3FC5EB753F1F}" type="slidenum">
              <a:rPr lang="en-GB"/>
              <a:pPr>
                <a:defRPr/>
              </a:pPr>
              <a:t>65</a:t>
            </a:fld>
            <a:endParaRPr lang="en-GB"/>
          </a:p>
        </p:txBody>
      </p:sp>
      <p:pic>
        <p:nvPicPr>
          <p:cNvPr id="4198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4500" y="1592263"/>
            <a:ext cx="3771900" cy="3492500"/>
          </a:xfrm>
        </p:spPr>
      </p:pic>
      <p:sp>
        <p:nvSpPr>
          <p:cNvPr id="7" name="Rounded Rectangle 6"/>
          <p:cNvSpPr/>
          <p:nvPr/>
        </p:nvSpPr>
        <p:spPr>
          <a:xfrm>
            <a:off x="2984500" y="4048125"/>
            <a:ext cx="2286000" cy="72548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66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317" y="1613452"/>
            <a:ext cx="781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Missing values are marked as </a:t>
            </a:r>
            <a:r>
              <a:rPr lang="en-US" sz="1800" dirty="0" err="1"/>
              <a:t>NaN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-58150" y="2031037"/>
            <a:ext cx="813463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6268" y="2031037"/>
            <a:ext cx="7990444" cy="461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Read a dataset with missing values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flights =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"http://rcs.bu.edu/examples/python/</a:t>
            </a:r>
            <a:r>
              <a:rPr lang="en-U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data_analysis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/flights.csv"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8542" y="2714244"/>
            <a:ext cx="813463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5876" y="2714244"/>
            <a:ext cx="7990444" cy="46166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Select the rows that have at least one missing value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flights[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flights.isnull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().any(axis=1)].head()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0027" y="3279990"/>
            <a:ext cx="813463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Out[ ]: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6" y="3432546"/>
            <a:ext cx="8128124" cy="16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67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1954" y="1351361"/>
            <a:ext cx="81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There are a number of methods to deal with missing values in the data frame: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12258"/>
              </p:ext>
            </p:extLst>
          </p:nvPr>
        </p:nvGraphicFramePr>
        <p:xfrm>
          <a:off x="695793" y="2099561"/>
          <a:ext cx="7781457" cy="31240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6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df.method</a:t>
                      </a:r>
                      <a:r>
                        <a:rPr lang="en-US" sz="2000" dirty="0" smtClean="0"/>
                        <a:t>()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5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dropna</a:t>
                      </a:r>
                      <a:r>
                        <a:rPr lang="en-US" sz="1600" dirty="0" smtClean="0"/>
                        <a:t>()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Drop missing observations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5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dropna</a:t>
                      </a:r>
                      <a:r>
                        <a:rPr lang="en-US" sz="1600" dirty="0" smtClean="0"/>
                        <a:t>(how='all')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Drop observations where all cells is NA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5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dropna</a:t>
                      </a:r>
                      <a:r>
                        <a:rPr lang="en-US" sz="1600" dirty="0" smtClean="0"/>
                        <a:t>(axis=1, how='all')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Drop column if all the values are</a:t>
                      </a:r>
                      <a:r>
                        <a:rPr lang="en-US" sz="1600" baseline="0" dirty="0" smtClean="0"/>
                        <a:t> missing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0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dropna</a:t>
                      </a:r>
                      <a:r>
                        <a:rPr lang="en-US" sz="1600" dirty="0" smtClean="0"/>
                        <a:t>(thresh = 5)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Drop rows that contain less than 5 non-missing values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10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fillna</a:t>
                      </a:r>
                      <a:r>
                        <a:rPr lang="en-US" sz="1600" dirty="0" smtClean="0"/>
                        <a:t>(0)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Replace missing values with zeros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isnull</a:t>
                      </a:r>
                      <a:r>
                        <a:rPr lang="en-US" sz="1600" dirty="0" smtClean="0"/>
                        <a:t>()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returns True if the value is missing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notnull</a:t>
                      </a:r>
                      <a:r>
                        <a:rPr lang="en-US" sz="1600" dirty="0" smtClean="0"/>
                        <a:t>()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Returns True for non-missing values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7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Getting Rid of Dirty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457325"/>
            <a:ext cx="7515225" cy="642938"/>
          </a:xfrm>
        </p:spPr>
        <p:txBody>
          <a:bodyPr rtlCol="0"/>
          <a:lstStyle/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 err="1"/>
              <a:t>DataFrames</a:t>
            </a:r>
            <a:r>
              <a:rPr lang="en-US" dirty="0"/>
              <a:t> use the value </a:t>
            </a:r>
            <a:r>
              <a:rPr lang="en-US" b="1" dirty="0" err="1"/>
              <a:t>NaN</a:t>
            </a:r>
            <a:r>
              <a:rPr lang="en-US" dirty="0"/>
              <a:t> to represent a “null” (missing) value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98B31-5C43-9D48-9DF8-8B412D5455BB}" type="slidenum">
              <a:rPr lang="en-GB"/>
              <a:pPr>
                <a:defRPr/>
              </a:pPr>
              <a:t>68</a:t>
            </a:fld>
            <a:endParaRPr lang="en-GB"/>
          </a:p>
        </p:txBody>
      </p:sp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5335588" y="3479800"/>
            <a:ext cx="359886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x-none" b="1" dirty="0" err="1">
                <a:latin typeface="Constantia" charset="0"/>
                <a:ea typeface="Constantia" charset="0"/>
                <a:cs typeface="Constantia" charset="0"/>
              </a:rPr>
              <a:t>dropna</a:t>
            </a:r>
            <a:r>
              <a:rPr lang="en-US" altLang="x-none" dirty="0">
                <a:latin typeface="Constantia" charset="0"/>
                <a:ea typeface="Constantia" charset="0"/>
                <a:cs typeface="Constantia" charset="0"/>
              </a:rPr>
              <a:t> – remove rows</a:t>
            </a:r>
          </a:p>
          <a:p>
            <a:pPr algn="l" eaLnBrk="1" hangingPunct="1"/>
            <a:r>
              <a:rPr lang="en-US" altLang="x-none" b="1" dirty="0" err="1">
                <a:latin typeface="Constantia" charset="0"/>
                <a:ea typeface="Constantia" charset="0"/>
                <a:cs typeface="Constantia" charset="0"/>
              </a:rPr>
              <a:t>fillna</a:t>
            </a:r>
            <a:r>
              <a:rPr lang="en-US" altLang="x-none" dirty="0">
                <a:latin typeface="Constantia" charset="0"/>
                <a:ea typeface="Constantia" charset="0"/>
                <a:cs typeface="Constantia" charset="0"/>
              </a:rPr>
              <a:t> – substitute value</a:t>
            </a:r>
          </a:p>
          <a:p>
            <a:pPr algn="l" eaLnBrk="1" hangingPunct="1"/>
            <a:endParaRPr lang="en-US" altLang="x-none" dirty="0">
              <a:latin typeface="Constantia" charset="0"/>
              <a:ea typeface="Constantia" charset="0"/>
              <a:cs typeface="Constantia" charset="0"/>
            </a:endParaRPr>
          </a:p>
          <a:p>
            <a:pPr algn="l" eaLnBrk="1" hangingPunct="1"/>
            <a:r>
              <a:rPr lang="en-US" altLang="x-none" i="1" dirty="0">
                <a:latin typeface="Constantia" charset="0"/>
                <a:ea typeface="Constantia" charset="0"/>
                <a:cs typeface="Constantia" charset="0"/>
              </a:rPr>
              <a:t>Beware </a:t>
            </a:r>
            <a:r>
              <a:rPr lang="en-US" altLang="x-none" i="1" dirty="0" err="1">
                <a:latin typeface="Constantia" charset="0"/>
                <a:ea typeface="Constantia" charset="0"/>
                <a:cs typeface="Constantia" charset="0"/>
              </a:rPr>
              <a:t>NaN</a:t>
            </a:r>
            <a:r>
              <a:rPr lang="en-US" altLang="x-none" i="1" dirty="0">
                <a:latin typeface="Constantia" charset="0"/>
                <a:ea typeface="Constantia" charset="0"/>
                <a:cs typeface="Constantia" charset="0"/>
              </a:rPr>
              <a:t> in string column!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528"/>
            <a:ext cx="424815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2746177"/>
            <a:ext cx="5905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69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317" y="1632502"/>
            <a:ext cx="7813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When summing the data, missing values will be treated as zero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If all values are missing, the sum will be equal to </a:t>
            </a:r>
            <a:r>
              <a:rPr lang="en-US" sz="2400" dirty="0" err="1"/>
              <a:t>NaN</a:t>
            </a:r>
            <a:endParaRPr lang="en-US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 err="1"/>
              <a:t>cumsum</a:t>
            </a:r>
            <a:r>
              <a:rPr lang="en-US" sz="2400" dirty="0"/>
              <a:t>() and </a:t>
            </a:r>
            <a:r>
              <a:rPr lang="en-US" sz="2400" dirty="0" err="1"/>
              <a:t>cumprod</a:t>
            </a:r>
            <a:r>
              <a:rPr lang="en-US" sz="2400" dirty="0"/>
              <a:t>() methods ignore missing values but preserve them in the resulting arrays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Missing values in </a:t>
            </a:r>
            <a:r>
              <a:rPr lang="en-US" sz="2400" dirty="0" err="1"/>
              <a:t>GroupBy</a:t>
            </a:r>
            <a:r>
              <a:rPr lang="en-US" sz="2400" dirty="0"/>
              <a:t> method are excluded (just like in R)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Many descriptive statistics methods have </a:t>
            </a:r>
            <a:r>
              <a:rPr lang="en-US" sz="2400" i="1" dirty="0" err="1"/>
              <a:t>skipna</a:t>
            </a:r>
            <a:r>
              <a:rPr lang="en-US" sz="2400" i="1" dirty="0"/>
              <a:t> </a:t>
            </a:r>
            <a:r>
              <a:rPr lang="en-US" sz="2400" dirty="0"/>
              <a:t>option to control if missing data should be excluded . This value is set to </a:t>
            </a:r>
            <a:r>
              <a:rPr lang="en-US" sz="2400" i="1" dirty="0"/>
              <a:t>True </a:t>
            </a:r>
            <a:r>
              <a:rPr lang="en-US" sz="2400" dirty="0"/>
              <a:t>by default (unlike R)</a:t>
            </a:r>
          </a:p>
        </p:txBody>
      </p:sp>
    </p:spTree>
    <p:extLst>
      <p:ext uri="{BB962C8B-B14F-4D97-AF65-F5344CB8AC3E}">
        <p14:creationId xmlns:p14="http://schemas.microsoft.com/office/powerpoint/2010/main" val="33307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8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Exercise:</a:t>
            </a:r>
            <a:br>
              <a:rPr lang="en-US" altLang="x-none">
                <a:ln>
                  <a:noFill/>
                </a:ln>
              </a:rPr>
            </a:br>
            <a:r>
              <a:rPr lang="en-US" altLang="x-none">
                <a:ln>
                  <a:noFill/>
                </a:ln>
              </a:rPr>
              <a:t>How to Represent</a:t>
            </a:r>
            <a:r>
              <a:rPr lang="is-IS" altLang="x-none">
                <a:ln>
                  <a:noFill/>
                </a:ln>
              </a:rPr>
              <a:t>…?</a:t>
            </a:r>
            <a:endParaRPr lang="en-US" altLang="x-none">
              <a:ln>
                <a:noFill/>
              </a:ln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12838" y="1457325"/>
            <a:ext cx="7515225" cy="3762375"/>
          </a:xfrm>
        </p:spPr>
        <p:txBody>
          <a:bodyPr rtlCol="0"/>
          <a:lstStyle/>
          <a:p>
            <a:pPr marL="342900" indent="-342900" defTabSz="285739" fontAlgn="auto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Calendar appointments with description, time, location</a:t>
            </a:r>
          </a:p>
          <a:p>
            <a:pPr marL="342900" indent="-342900" defTabSz="285739" fontAlgn="auto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dirty="0"/>
          </a:p>
          <a:p>
            <a:pPr marL="342900" indent="-342900" defTabSz="285739" fontAlgn="auto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Universities and </a:t>
            </a:r>
            <a:r>
              <a:rPr lang="en-US" dirty="0"/>
              <a:t>their </a:t>
            </a:r>
            <a:r>
              <a:rPr lang="en-US" dirty="0" smtClean="0"/>
              <a:t>schools (colleges)</a:t>
            </a:r>
            <a:endParaRPr lang="en-US" dirty="0"/>
          </a:p>
          <a:p>
            <a:pPr marL="342900" indent="-342900" defTabSz="285739" fontAlgn="auto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dirty="0"/>
          </a:p>
          <a:p>
            <a:pPr marL="342900" indent="-342900" defTabSz="285739" fontAlgn="auto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Sequence </a:t>
            </a:r>
            <a:r>
              <a:rPr lang="en-US" dirty="0"/>
              <a:t>of </a:t>
            </a:r>
            <a:r>
              <a:rPr lang="en-US" dirty="0" smtClean="0"/>
              <a:t>ocean level measurements </a:t>
            </a:r>
            <a:r>
              <a:rPr lang="en-US" dirty="0"/>
              <a:t>with </a:t>
            </a:r>
            <a:r>
              <a:rPr lang="en-US" dirty="0" smtClean="0"/>
              <a:t>location and </a:t>
            </a:r>
            <a:r>
              <a:rPr lang="en-US" dirty="0" err="1" smtClean="0"/>
              <a:t>temperture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63C8E-E5CB-5647-9226-56CBF3CF937D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A Common Concept:</a:t>
            </a:r>
            <a:br>
              <a:rPr lang="en-US" altLang="x-none">
                <a:ln>
                  <a:noFill/>
                </a:ln>
              </a:rPr>
            </a:br>
            <a:r>
              <a:rPr lang="en-US" altLang="x-none" i="1">
                <a:ln>
                  <a:noFill/>
                </a:ln>
              </a:rPr>
              <a:t>Map</a:t>
            </a:r>
            <a:r>
              <a:rPr lang="en-US" altLang="x-none">
                <a:ln>
                  <a:noFill/>
                </a:ln>
              </a:rPr>
              <a:t>ping elements of 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457325"/>
            <a:ext cx="7515225" cy="3762375"/>
          </a:xfrm>
        </p:spPr>
        <p:txBody>
          <a:bodyPr rtlCol="0"/>
          <a:lstStyle/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Suppose we have</a:t>
            </a:r>
            <a:r>
              <a:rPr lang="is-IS" dirty="0"/>
              <a:t>…</a:t>
            </a:r>
            <a:endParaRPr lang="en-U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list: [1, 2, 3, 4, </a:t>
            </a:r>
            <a:r>
              <a:rPr lang="is-IS" dirty="0"/>
              <a:t>…]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is-I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i="1" dirty="0"/>
              <a:t>M</a:t>
            </a:r>
            <a:r>
              <a:rPr lang="is-IS" i="1" dirty="0"/>
              <a:t>ap </a:t>
            </a:r>
            <a:r>
              <a:rPr lang="is-IS" dirty="0"/>
              <a:t>each element of the list by applying function f(x) = x * 2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is-I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6CABF-D977-9144-8079-785F6754B340}" type="slidenum">
              <a:rPr lang="en-GB"/>
              <a:pPr>
                <a:defRPr/>
              </a:pPr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General Value Substitution</a:t>
            </a:r>
            <a:br>
              <a:rPr lang="en-US" altLang="x-none">
                <a:ln>
                  <a:noFill/>
                </a:ln>
              </a:rPr>
            </a:br>
            <a:r>
              <a:rPr lang="en-US" altLang="x-none" i="1">
                <a:ln>
                  <a:noFill/>
                </a:ln>
              </a:rPr>
              <a:t>map</a:t>
            </a:r>
            <a:r>
              <a:rPr lang="en-US" altLang="x-none">
                <a:ln>
                  <a:noFill/>
                </a:ln>
              </a:rPr>
              <a:t>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358900"/>
            <a:ext cx="7515225" cy="477838"/>
          </a:xfrm>
        </p:spPr>
        <p:txBody>
          <a:bodyPr rtlCol="0">
            <a:normAutofit fontScale="92500"/>
          </a:bodyPr>
          <a:lstStyle/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To replace a value based on some conditions, use </a:t>
            </a:r>
            <a:r>
              <a:rPr lang="en-US" b="1" dirty="0" err="1"/>
              <a:t>applymap</a:t>
            </a:r>
            <a:r>
              <a:rPr lang="is-IS" dirty="0"/>
              <a:t> and a function!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5B7E2-046E-2D49-AFC2-1C88117A5487}" type="slidenum">
              <a:rPr lang="en-GB"/>
              <a:pPr>
                <a:defRPr/>
              </a:pPr>
              <a:t>71</a:t>
            </a:fld>
            <a:endParaRPr lang="en-GB"/>
          </a:p>
        </p:txBody>
      </p:sp>
      <p:pic>
        <p:nvPicPr>
          <p:cNvPr id="58373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63" y="1722922"/>
            <a:ext cx="3551056" cy="39415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1196C3-3D8B-42F8-BB82-3CCA702018D3}"/>
              </a:ext>
            </a:extLst>
          </p:cNvPr>
          <p:cNvSpPr txBox="1"/>
          <p:nvPr/>
        </p:nvSpPr>
        <p:spPr>
          <a:xfrm>
            <a:off x="332071" y="2175310"/>
            <a:ext cx="2666564" cy="19389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7B2017"/>
                </a:solidFill>
              </a:rPr>
              <a:t>Abstractly:</a:t>
            </a:r>
          </a:p>
          <a:p>
            <a:r>
              <a:rPr lang="en-US" b="1" i="1" dirty="0">
                <a:solidFill>
                  <a:srgbClr val="7B2017"/>
                </a:solidFill>
              </a:rPr>
              <a:t>apply</a:t>
            </a:r>
            <a:r>
              <a:rPr lang="en-US" b="1" dirty="0">
                <a:solidFill>
                  <a:srgbClr val="7B2017"/>
                </a:solidFill>
              </a:rPr>
              <a:t>(Table </a:t>
            </a:r>
            <a:r>
              <a:rPr lang="en-US" b="1" dirty="0" err="1">
                <a:solidFill>
                  <a:srgbClr val="7B2017"/>
                </a:solidFill>
              </a:rPr>
              <a:t>T,f</a:t>
            </a:r>
            <a:r>
              <a:rPr lang="en-US" b="1" dirty="0">
                <a:solidFill>
                  <a:srgbClr val="7B2017"/>
                </a:solidFill>
              </a:rPr>
              <a:t>)</a:t>
            </a:r>
          </a:p>
          <a:p>
            <a:endParaRPr lang="en-US" dirty="0">
              <a:solidFill>
                <a:srgbClr val="7B2017"/>
              </a:solidFill>
            </a:endParaRPr>
          </a:p>
          <a:p>
            <a:r>
              <a:rPr lang="en-US" dirty="0">
                <a:solidFill>
                  <a:srgbClr val="7B2017"/>
                </a:solidFill>
              </a:rPr>
              <a:t>Returns: a new Table</a:t>
            </a:r>
            <a:br>
              <a:rPr lang="en-US" dirty="0">
                <a:solidFill>
                  <a:srgbClr val="7B2017"/>
                </a:solidFill>
              </a:rPr>
            </a:br>
            <a:r>
              <a:rPr lang="en-US" dirty="0">
                <a:solidFill>
                  <a:srgbClr val="7B2017"/>
                </a:solidFill>
              </a:rPr>
              <a:t>T’ with all cell content</a:t>
            </a:r>
          </a:p>
          <a:p>
            <a:r>
              <a:rPr lang="en-US" dirty="0">
                <a:solidFill>
                  <a:srgbClr val="7B2017"/>
                </a:solidFill>
              </a:rPr>
              <a:t>c replaced by f(c)</a:t>
            </a:r>
          </a:p>
        </p:txBody>
      </p:sp>
    </p:spTree>
    <p:extLst>
      <p:ext uri="{BB962C8B-B14F-4D97-AF65-F5344CB8AC3E}">
        <p14:creationId xmlns:p14="http://schemas.microsoft.com/office/powerpoint/2010/main" val="11869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 dirty="0">
                <a:ln>
                  <a:noFill/>
                </a:ln>
              </a:rPr>
              <a:t>Restructuring the</a:t>
            </a:r>
            <a:br>
              <a:rPr lang="en-US" altLang="x-none" dirty="0">
                <a:ln>
                  <a:noFill/>
                </a:ln>
              </a:rPr>
            </a:br>
            <a:r>
              <a:rPr lang="en-US" altLang="x-none" dirty="0" err="1">
                <a:ln>
                  <a:noFill/>
                </a:ln>
              </a:rPr>
              <a:t>DataFrame</a:t>
            </a:r>
            <a:r>
              <a:rPr lang="en-US" altLang="x-none" dirty="0">
                <a:ln>
                  <a:noFill/>
                </a:ln>
              </a:rPr>
              <a:t>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157605"/>
            <a:ext cx="4137025" cy="3762375"/>
          </a:xfrm>
        </p:spPr>
        <p:txBody>
          <a:bodyPr rtlCol="0"/>
          <a:lstStyle/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Change column name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Change index columns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EFBFA-BBFF-9D40-85DB-91996B536A95}" type="slidenum">
              <a:rPr lang="en-GB"/>
              <a:pPr>
                <a:defRPr/>
              </a:pPr>
              <a:t>72</a:t>
            </a:fld>
            <a:endParaRPr lang="en-GB"/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30" y="1709738"/>
            <a:ext cx="331311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533843"/>
            <a:ext cx="2870835" cy="303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575300" y="1170305"/>
            <a:ext cx="3205163" cy="442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8587" indent="-178587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7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464326" indent="-178587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750064" indent="-178587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964368" indent="-107152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125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250107" indent="-107152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571562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1857301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143039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428778" indent="-142869" algn="l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875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dirty="0"/>
              <a:t>Change </a:t>
            </a:r>
            <a:r>
              <a:rPr lang="en-US"/>
              <a:t>column type</a:t>
            </a:r>
            <a:endParaRPr lang="en-US" dirty="0"/>
          </a:p>
        </p:txBody>
      </p:sp>
      <p:pic>
        <p:nvPicPr>
          <p:cNvPr id="63496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566232"/>
            <a:ext cx="3273425" cy="1035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08" y="3270249"/>
            <a:ext cx="2012632" cy="243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2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Concatenating DataFrames</a:t>
            </a:r>
          </a:p>
        </p:txBody>
      </p:sp>
      <p:pic>
        <p:nvPicPr>
          <p:cNvPr id="6041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8763" y="1806208"/>
            <a:ext cx="3560762" cy="31178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A95CD-FF98-DA40-85E1-340CDA1596FC}" type="slidenum">
              <a:rPr lang="en-GB"/>
              <a:pPr>
                <a:defRPr/>
              </a:pPr>
              <a:t>73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BFBF6-8453-489F-A995-77AA7FFBE2DA}"/>
              </a:ext>
            </a:extLst>
          </p:cNvPr>
          <p:cNvSpPr txBox="1"/>
          <p:nvPr/>
        </p:nvSpPr>
        <p:spPr>
          <a:xfrm>
            <a:off x="332071" y="2175310"/>
            <a:ext cx="365035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7B2017"/>
                </a:solidFill>
              </a:rPr>
              <a:t>Abstractly:</a:t>
            </a:r>
          </a:p>
          <a:p>
            <a:r>
              <a:rPr lang="en-US" b="1" i="1" dirty="0">
                <a:solidFill>
                  <a:srgbClr val="7B2017"/>
                </a:solidFill>
              </a:rPr>
              <a:t>append</a:t>
            </a:r>
            <a:r>
              <a:rPr lang="en-US" b="1" dirty="0">
                <a:solidFill>
                  <a:srgbClr val="7B2017"/>
                </a:solidFill>
              </a:rPr>
              <a:t>(Table T1,Table T2)</a:t>
            </a:r>
          </a:p>
          <a:p>
            <a:endParaRPr lang="en-US" dirty="0">
              <a:solidFill>
                <a:srgbClr val="7B2017"/>
              </a:solidFill>
            </a:endParaRPr>
          </a:p>
          <a:p>
            <a:r>
              <a:rPr lang="en-US" dirty="0">
                <a:solidFill>
                  <a:srgbClr val="7B2017"/>
                </a:solidFill>
              </a:rPr>
              <a:t>Returns: if T1, T2 have the</a:t>
            </a:r>
            <a:br>
              <a:rPr lang="en-US" dirty="0">
                <a:solidFill>
                  <a:srgbClr val="7B2017"/>
                </a:solidFill>
              </a:rPr>
            </a:br>
            <a:r>
              <a:rPr lang="en-US" dirty="0">
                <a:solidFill>
                  <a:srgbClr val="7B2017"/>
                </a:solidFill>
              </a:rPr>
              <a:t>same schema, Table T’ with</a:t>
            </a:r>
            <a:br>
              <a:rPr lang="en-US" dirty="0">
                <a:solidFill>
                  <a:srgbClr val="7B2017"/>
                </a:solidFill>
              </a:rPr>
            </a:br>
            <a:r>
              <a:rPr lang="en-US" dirty="0">
                <a:solidFill>
                  <a:srgbClr val="7B2017"/>
                </a:solidFill>
              </a:rPr>
              <a:t>all rows in T1 followed by all</a:t>
            </a:r>
            <a:br>
              <a:rPr lang="en-US" dirty="0">
                <a:solidFill>
                  <a:srgbClr val="7B2017"/>
                </a:solidFill>
              </a:rPr>
            </a:br>
            <a:r>
              <a:rPr lang="en-US" dirty="0">
                <a:solidFill>
                  <a:srgbClr val="7B2017"/>
                </a:solidFill>
              </a:rPr>
              <a:t>rows in T2</a:t>
            </a:r>
          </a:p>
          <a:p>
            <a:endParaRPr lang="en-US" dirty="0">
              <a:solidFill>
                <a:srgbClr val="7B2017"/>
              </a:solidFill>
            </a:endParaRPr>
          </a:p>
          <a:p>
            <a:r>
              <a:rPr lang="en-US" dirty="0">
                <a:solidFill>
                  <a:srgbClr val="7B2017"/>
                </a:solidFill>
              </a:rPr>
              <a:t>May want to eliminate</a:t>
            </a:r>
          </a:p>
          <a:p>
            <a:r>
              <a:rPr lang="en-US" dirty="0">
                <a:solidFill>
                  <a:srgbClr val="7B2017"/>
                </a:solidFill>
              </a:rPr>
              <a:t>duplicates</a:t>
            </a:r>
          </a:p>
        </p:txBody>
      </p:sp>
    </p:spTree>
    <p:extLst>
      <p:ext uri="{BB962C8B-B14F-4D97-AF65-F5344CB8AC3E}">
        <p14:creationId xmlns:p14="http://schemas.microsoft.com/office/powerpoint/2010/main" val="11198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8387" y="923885"/>
            <a:ext cx="6240798" cy="4510127"/>
          </a:xfrm>
        </p:spPr>
      </p:pic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Merging (Joining) DataFrames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B0BDD-FDF1-BC44-A31F-0F4CA00C27BE}" type="slidenum">
              <a:rPr lang="en-GB"/>
              <a:pPr>
                <a:defRPr/>
              </a:pPr>
              <a:t>74</a:t>
            </a:fld>
            <a:endParaRPr lang="en-GB"/>
          </a:p>
        </p:txBody>
      </p:sp>
      <p:sp>
        <p:nvSpPr>
          <p:cNvPr id="61445" name="TextBox 6"/>
          <p:cNvSpPr txBox="1">
            <a:spLocks noChangeArrowheads="1"/>
          </p:cNvSpPr>
          <p:nvPr/>
        </p:nvSpPr>
        <p:spPr bwMode="auto">
          <a:xfrm>
            <a:off x="5451293" y="4155123"/>
            <a:ext cx="36337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/>
            <a:r>
              <a:rPr lang="en-US" altLang="x-none" sz="1600" dirty="0">
                <a:latin typeface="Constantia" charset="0"/>
                <a:ea typeface="Constantia" charset="0"/>
                <a:cs typeface="Constantia" charset="0"/>
              </a:rPr>
              <a:t>“inner”:  matches</a:t>
            </a:r>
          </a:p>
          <a:p>
            <a:pPr algn="l" eaLnBrk="1" hangingPunct="1"/>
            <a:r>
              <a:rPr lang="en-US" altLang="x-none" sz="1600" dirty="0">
                <a:latin typeface="Constantia" charset="0"/>
                <a:ea typeface="Constantia" charset="0"/>
                <a:cs typeface="Constantia" charset="0"/>
              </a:rPr>
              <a:t>“left”: matches + left rows, </a:t>
            </a:r>
            <a:r>
              <a:rPr lang="en-US" altLang="x-none" sz="1600" dirty="0" err="1">
                <a:latin typeface="Constantia" charset="0"/>
                <a:ea typeface="Constantia" charset="0"/>
                <a:cs typeface="Constantia" charset="0"/>
              </a:rPr>
              <a:t>NaN</a:t>
            </a:r>
            <a:r>
              <a:rPr lang="en-US" altLang="x-none" sz="1600" dirty="0">
                <a:latin typeface="Constantia" charset="0"/>
                <a:ea typeface="Constantia" charset="0"/>
                <a:cs typeface="Constantia" charset="0"/>
              </a:rPr>
              <a:t> padded</a:t>
            </a:r>
          </a:p>
          <a:p>
            <a:pPr algn="l" eaLnBrk="1" hangingPunct="1"/>
            <a:r>
              <a:rPr lang="en-US" altLang="x-none" sz="1600" dirty="0">
                <a:latin typeface="Constantia" charset="0"/>
                <a:ea typeface="Constantia" charset="0"/>
                <a:cs typeface="Constantia" charset="0"/>
              </a:rPr>
              <a:t>“right”: matches + right rows</a:t>
            </a:r>
          </a:p>
          <a:p>
            <a:pPr algn="l" eaLnBrk="1" hangingPunct="1"/>
            <a:r>
              <a:rPr lang="en-US" altLang="x-none" sz="1600" dirty="0">
                <a:latin typeface="Constantia" charset="0"/>
                <a:ea typeface="Constantia" charset="0"/>
                <a:cs typeface="Constantia" charset="0"/>
              </a:rPr>
              <a:t>“outer”: matches + all rows padded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A02085-B506-4779-97EE-C69B9A297217}"/>
                  </a:ext>
                </a:extLst>
              </p:cNvPr>
              <p:cNvSpPr txBox="1"/>
              <p:nvPr/>
            </p:nvSpPr>
            <p:spPr>
              <a:xfrm>
                <a:off x="97438" y="963306"/>
                <a:ext cx="2737929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solidFill>
                      <a:srgbClr val="7B2017"/>
                    </a:solidFill>
                  </a:rPr>
                  <a:t>Abstractly:</a:t>
                </a:r>
              </a:p>
              <a:p>
                <a:r>
                  <a:rPr lang="en-US" b="1" i="1" dirty="0">
                    <a:solidFill>
                      <a:srgbClr val="7B2017"/>
                    </a:solidFill>
                  </a:rPr>
                  <a:t>join</a:t>
                </a:r>
                <a:r>
                  <a:rPr lang="en-US" b="1" dirty="0">
                    <a:solidFill>
                      <a:srgbClr val="7B2017"/>
                    </a:solidFill>
                  </a:rPr>
                  <a:t>(Table T1,</a:t>
                </a:r>
                <a:br>
                  <a:rPr lang="en-US" b="1" dirty="0">
                    <a:solidFill>
                      <a:srgbClr val="7B2017"/>
                    </a:solidFill>
                  </a:rPr>
                </a:br>
                <a:r>
                  <a:rPr lang="en-US" b="1" dirty="0">
                    <a:solidFill>
                      <a:srgbClr val="7B2017"/>
                    </a:solidFill>
                  </a:rPr>
                  <a:t>Table T2)</a:t>
                </a:r>
              </a:p>
              <a:p>
                <a:endParaRPr lang="en-US" dirty="0">
                  <a:solidFill>
                    <a:srgbClr val="7B2017"/>
                  </a:solidFill>
                </a:endParaRPr>
              </a:p>
              <a:p>
                <a:r>
                  <a:rPr lang="en-US" dirty="0">
                    <a:solidFill>
                      <a:srgbClr val="7B2017"/>
                    </a:solidFill>
                  </a:rPr>
                  <a:t>Returns: table T’</a:t>
                </a:r>
                <a:br>
                  <a:rPr lang="en-US" dirty="0">
                    <a:solidFill>
                      <a:srgbClr val="7B2017"/>
                    </a:solidFill>
                  </a:rPr>
                </a:br>
                <a:r>
                  <a:rPr lang="en-US" dirty="0">
                    <a:solidFill>
                      <a:srgbClr val="7B2017"/>
                    </a:solidFill>
                  </a:rPr>
                  <a:t>with all columns in T1,</a:t>
                </a:r>
              </a:p>
              <a:p>
                <a:r>
                  <a:rPr lang="en-US" dirty="0">
                    <a:solidFill>
                      <a:srgbClr val="7B2017"/>
                    </a:solidFill>
                  </a:rPr>
                  <a:t>T2; </a:t>
                </a:r>
                <a:br>
                  <a:rPr lang="en-US" dirty="0">
                    <a:solidFill>
                      <a:srgbClr val="7B2017"/>
                    </a:solidFill>
                  </a:rPr>
                </a:br>
                <a:r>
                  <a:rPr lang="en-US" dirty="0">
                    <a:solidFill>
                      <a:srgbClr val="7B2017"/>
                    </a:solidFill>
                  </a:rPr>
                  <a:t>all combinations of</a:t>
                </a:r>
              </a:p>
              <a:p>
                <a:r>
                  <a:rPr lang="en-US" dirty="0">
                    <a:solidFill>
                      <a:srgbClr val="7B2017"/>
                    </a:solidFill>
                  </a:rPr>
                  <a:t>t1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B201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7B2017"/>
                    </a:solidFill>
                  </a:rPr>
                  <a:t> T1, t2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B201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7B2017"/>
                    </a:solidFill>
                  </a:rPr>
                  <a:t> T2,</a:t>
                </a:r>
                <a:br>
                  <a:rPr lang="en-US" dirty="0">
                    <a:solidFill>
                      <a:srgbClr val="7B2017"/>
                    </a:solidFill>
                  </a:rPr>
                </a:br>
                <a:r>
                  <a:rPr lang="en-US" dirty="0">
                    <a:solidFill>
                      <a:srgbClr val="7B2017"/>
                    </a:solidFill>
                  </a:rPr>
                  <a:t>when they match</a:t>
                </a:r>
                <a:br>
                  <a:rPr lang="en-US" dirty="0">
                    <a:solidFill>
                      <a:srgbClr val="7B2017"/>
                    </a:solidFill>
                  </a:rPr>
                </a:br>
                <a:r>
                  <a:rPr lang="en-US" dirty="0" err="1">
                    <a:solidFill>
                      <a:srgbClr val="7B2017"/>
                    </a:solidFill>
                  </a:rPr>
                  <a:t>left_on</a:t>
                </a:r>
                <a:r>
                  <a:rPr lang="en-US" dirty="0">
                    <a:solidFill>
                      <a:srgbClr val="7B2017"/>
                    </a:solidFill>
                  </a:rPr>
                  <a:t>, </a:t>
                </a:r>
                <a:r>
                  <a:rPr lang="en-US" dirty="0" err="1">
                    <a:solidFill>
                      <a:srgbClr val="7B2017"/>
                    </a:solidFill>
                  </a:rPr>
                  <a:t>right_on</a:t>
                </a:r>
                <a:r>
                  <a:rPr lang="en-US" dirty="0">
                    <a:solidFill>
                      <a:srgbClr val="7B2017"/>
                    </a:solidFill>
                  </a:rPr>
                  <a:t/>
                </a:r>
                <a:br>
                  <a:rPr lang="en-US" dirty="0">
                    <a:solidFill>
                      <a:srgbClr val="7B2017"/>
                    </a:solidFill>
                  </a:rPr>
                </a:br>
                <a:r>
                  <a:rPr lang="en-US" dirty="0">
                    <a:solidFill>
                      <a:srgbClr val="7B2017"/>
                    </a:solidFill>
                  </a:rPr>
                  <a:t>values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A02085-B506-4779-97EE-C69B9A297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8" y="963306"/>
                <a:ext cx="2737929" cy="3785652"/>
              </a:xfrm>
              <a:prstGeom prst="rect">
                <a:avLst/>
              </a:prstGeom>
              <a:blipFill>
                <a:blip r:embed="rId3"/>
                <a:stretch>
                  <a:fillRect l="-2450" t="-805" r="-1559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4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Hands-on exercises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75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256" y="1796009"/>
            <a:ext cx="7813623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800" i="1" dirty="0"/>
              <a:t>Q: How can </a:t>
            </a:r>
            <a:r>
              <a:rPr lang="en-US" sz="1800" i="1" dirty="0" err="1"/>
              <a:t>fillna</a:t>
            </a:r>
            <a:r>
              <a:rPr lang="en-US" sz="1800" i="1" dirty="0"/>
              <a:t> and </a:t>
            </a:r>
            <a:r>
              <a:rPr lang="en-US" sz="1800" i="1" dirty="0" err="1" smtClean="0"/>
              <a:t>dropna</a:t>
            </a:r>
            <a:r>
              <a:rPr lang="en-US" sz="1800" i="1" dirty="0" smtClean="0"/>
              <a:t> be </a:t>
            </a:r>
            <a:r>
              <a:rPr lang="en-US" sz="1800" i="1" dirty="0"/>
              <a:t>implemented with </a:t>
            </a:r>
            <a:r>
              <a:rPr lang="en-US" sz="1800" i="1" dirty="0" err="1"/>
              <a:t>applymap</a:t>
            </a:r>
            <a:r>
              <a:rPr lang="en-US" sz="1800" i="1" dirty="0"/>
              <a:t>?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rot="-8100000">
            <a:off x="888736" y="851501"/>
            <a:ext cx="65582" cy="410357"/>
            <a:chOff x="2136098" y="5086662"/>
            <a:chExt cx="87443" cy="547143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181067" y="5206584"/>
              <a:ext cx="2502" cy="354767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/>
            <p:cNvSpPr/>
            <p:nvPr/>
          </p:nvSpPr>
          <p:spPr>
            <a:xfrm>
              <a:off x="2136098" y="5086662"/>
              <a:ext cx="87443" cy="878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178566" y="5581339"/>
              <a:ext cx="2" cy="5246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98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F3CE0B-52A6-4C1A-BE96-5C40F9EAEBAF}"/>
              </a:ext>
            </a:extLst>
          </p:cNvPr>
          <p:cNvSpPr/>
          <p:nvPr/>
        </p:nvSpPr>
        <p:spPr>
          <a:xfrm>
            <a:off x="1342724" y="1963554"/>
            <a:ext cx="7021630" cy="3157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49" name="Title 6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Thinking Beyond Iteration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2838" y="1457326"/>
            <a:ext cx="7515225" cy="865504"/>
          </a:xfrm>
        </p:spPr>
        <p:txBody>
          <a:bodyPr rtlCol="0">
            <a:normAutofit/>
          </a:bodyPr>
          <a:lstStyle/>
          <a:p>
            <a:pPr marL="0" indent="0" defTabSz="285739" fontAlgn="auto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dirty="0"/>
              <a:t>Iteration in Python is generally VERY slow, leading to articles like…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73B8E-7E27-2145-9F0E-91EE09051D9B}" type="slidenum">
              <a:rPr lang="en-GB"/>
              <a:pPr>
                <a:defRPr/>
              </a:pPr>
              <a:t>76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5F332-8176-4426-8CFE-DECD71C2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2780264"/>
            <a:ext cx="6448425" cy="1885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01A73B-D82A-4B94-AF82-8217D0568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78" y="2184082"/>
            <a:ext cx="37242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6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Thinking Beyond Iteration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9913" y="1171575"/>
            <a:ext cx="8307387" cy="4124325"/>
          </a:xfrm>
        </p:spPr>
        <p:txBody>
          <a:bodyPr rtlCol="0">
            <a:noAutofit/>
          </a:bodyPr>
          <a:lstStyle/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000" dirty="0"/>
              <a:t>Again: Iteration in Python is generally VERY slow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000" b="1" dirty="0"/>
              <a:t>Order doesn’t actually matter – left-to-right, right-to-left, top-to-bottom, etc. – as long as we combine the final output in the right way</a:t>
            </a:r>
            <a:endParaRPr lang="en-US" sz="2000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000" dirty="0"/>
              <a:t>So is there a way to do this that does multiple operations </a:t>
            </a:r>
            <a:r>
              <a:rPr lang="en-US" sz="2000" b="1" dirty="0"/>
              <a:t>at the same time or in any arbitrary order?</a:t>
            </a:r>
            <a:endParaRPr lang="en-US" sz="2000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Wingdings" charset="2"/>
              <a:buChar char="Ø"/>
              <a:defRPr/>
            </a:pPr>
            <a:r>
              <a:rPr lang="en-US" sz="2000" dirty="0"/>
              <a:t>Old idea in computer science: “single instruction, multiple data” aka “vector operations” aka “bulk operations” aka “operations over collections”</a:t>
            </a:r>
          </a:p>
          <a:p>
            <a:pPr marL="285739" lvl="1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sz="1800" i="1" dirty="0"/>
              <a:t>	</a:t>
            </a:r>
            <a:r>
              <a:rPr lang="en-US" sz="1800" i="1" dirty="0">
                <a:solidFill>
                  <a:schemeClr val="accent4"/>
                </a:solidFill>
              </a:rPr>
              <a:t>“Do the same thing over every element of this </a:t>
            </a:r>
            <a:r>
              <a:rPr lang="en-US" sz="1800" i="1" dirty="0" err="1">
                <a:solidFill>
                  <a:schemeClr val="accent4"/>
                </a:solidFill>
              </a:rPr>
              <a:t>DataFrame</a:t>
            </a:r>
            <a:r>
              <a:rPr lang="en-US" sz="1800" i="1" dirty="0">
                <a:solidFill>
                  <a:schemeClr val="accent4"/>
                </a:solidFill>
              </a:rPr>
              <a:t>”</a:t>
            </a:r>
            <a:endParaRPr lang="en-US" sz="1800" dirty="0">
              <a:solidFill>
                <a:schemeClr val="accent4"/>
              </a:solidFill>
            </a:endParaRP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800" dirty="0"/>
              <a:t>The basis of parallel computers, GPU computing, supercomputers, vector instructions, databases, MapReduce, TensorFlow, </a:t>
            </a:r>
            <a:r>
              <a:rPr lang="is-IS" sz="1800" dirty="0"/>
              <a:t>…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73B8E-7E27-2145-9F0E-91EE09051D9B}" type="slidenum">
              <a:rPr lang="en-GB"/>
              <a:pPr>
                <a:defRPr/>
              </a:pPr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GroupBy</a:t>
            </a:r>
            <a:r>
              <a:rPr lang="en-US" dirty="0" smtClean="0"/>
              <a:t> Mechanisms in Pandas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MinionPro-Regular"/>
              </a:rPr>
              <a:t>Step 1: Data contained in a pandas object, whether a Series, </a:t>
            </a:r>
            <a:r>
              <a:rPr lang="en-US" sz="2000" dirty="0" err="1">
                <a:latin typeface="MinionPro-Regular"/>
              </a:rPr>
              <a:t>DataFrame</a:t>
            </a:r>
            <a:r>
              <a:rPr lang="en-US" sz="2000" dirty="0">
                <a:latin typeface="MinionPro-Regular"/>
              </a:rPr>
              <a:t>, is </a:t>
            </a:r>
            <a:r>
              <a:rPr lang="en-US" sz="2000" i="1" dirty="0">
                <a:latin typeface="MinionPro-It"/>
              </a:rPr>
              <a:t>split </a:t>
            </a:r>
            <a:r>
              <a:rPr lang="en-US" sz="2000" dirty="0">
                <a:latin typeface="MinionPro-Regular"/>
              </a:rPr>
              <a:t>into groups based on one or more </a:t>
            </a:r>
            <a:r>
              <a:rPr lang="en-US" sz="2000" i="1" dirty="0">
                <a:latin typeface="MinionPro-It"/>
              </a:rPr>
              <a:t>keys </a:t>
            </a:r>
            <a:r>
              <a:rPr lang="en-US" sz="2000" dirty="0">
                <a:latin typeface="MinionPro-Regular"/>
              </a:rPr>
              <a:t>that you provide.</a:t>
            </a:r>
          </a:p>
          <a:p>
            <a:pPr lvl="1"/>
            <a:r>
              <a:rPr lang="en-US" sz="1800" dirty="0" smtClean="0">
                <a:latin typeface="MinionPro-Regular"/>
              </a:rPr>
              <a:t>The </a:t>
            </a:r>
            <a:r>
              <a:rPr lang="en-US" sz="1800" dirty="0">
                <a:latin typeface="MinionPro-Regular"/>
              </a:rPr>
              <a:t>splitting is performed on a particular axis of an object. </a:t>
            </a:r>
            <a:endParaRPr lang="en-US" sz="1800" dirty="0" smtClean="0">
              <a:latin typeface="MinionPro-Regular"/>
            </a:endParaRPr>
          </a:p>
          <a:p>
            <a:pPr lvl="2"/>
            <a:r>
              <a:rPr lang="en-US" sz="1600" dirty="0" smtClean="0">
                <a:latin typeface="MinionPro-Regular"/>
              </a:rPr>
              <a:t>For </a:t>
            </a:r>
            <a:r>
              <a:rPr lang="en-US" sz="1600" dirty="0">
                <a:latin typeface="MinionPro-Regular"/>
              </a:rPr>
              <a:t>example, a </a:t>
            </a:r>
            <a:r>
              <a:rPr lang="en-US" sz="1600" dirty="0" err="1" smtClean="0">
                <a:latin typeface="MinionPro-Regular"/>
              </a:rPr>
              <a:t>DataFrame</a:t>
            </a:r>
            <a:r>
              <a:rPr lang="en-US" sz="1600" dirty="0" smtClean="0">
                <a:latin typeface="MinionPro-Regular"/>
              </a:rPr>
              <a:t> can </a:t>
            </a:r>
            <a:r>
              <a:rPr lang="en-US" sz="1600" dirty="0">
                <a:latin typeface="MinionPro-Regular"/>
              </a:rPr>
              <a:t>be grouped on its rows (</a:t>
            </a:r>
            <a:r>
              <a:rPr lang="en-US" sz="1600" dirty="0">
                <a:latin typeface="UbuntuMono-Regular"/>
              </a:rPr>
              <a:t>axis=0</a:t>
            </a:r>
            <a:r>
              <a:rPr lang="en-US" sz="1600" dirty="0">
                <a:latin typeface="MinionPro-Regular"/>
              </a:rPr>
              <a:t>) or its columns (</a:t>
            </a:r>
            <a:r>
              <a:rPr lang="en-US" sz="1600" dirty="0">
                <a:latin typeface="UbuntuMono-Regular"/>
              </a:rPr>
              <a:t>axis=1</a:t>
            </a:r>
            <a:r>
              <a:rPr lang="en-US" sz="1600" dirty="0">
                <a:latin typeface="MinionPro-Regular"/>
              </a:rPr>
              <a:t>). </a:t>
            </a:r>
            <a:endParaRPr lang="en-US" sz="1600" dirty="0" smtClean="0">
              <a:latin typeface="MinionPro-Regular"/>
            </a:endParaRPr>
          </a:p>
          <a:p>
            <a:r>
              <a:rPr lang="en-US" sz="2000" dirty="0" smtClean="0">
                <a:latin typeface="MinionPro-Regular"/>
              </a:rPr>
              <a:t>Step 2: </a:t>
            </a:r>
            <a:r>
              <a:rPr lang="en-US" sz="2000" i="1" dirty="0" smtClean="0">
                <a:latin typeface="MinionPro-Regular"/>
              </a:rPr>
              <a:t>Apply</a:t>
            </a:r>
            <a:r>
              <a:rPr lang="en-US" sz="2000" dirty="0" smtClean="0">
                <a:latin typeface="MinionPro-Regular"/>
              </a:rPr>
              <a:t> a function to </a:t>
            </a:r>
            <a:r>
              <a:rPr lang="en-US" sz="2000" dirty="0">
                <a:latin typeface="MinionPro-Regular"/>
              </a:rPr>
              <a:t>each group, producing a new </a:t>
            </a:r>
            <a:r>
              <a:rPr lang="en-US" sz="2000" dirty="0" smtClean="0">
                <a:latin typeface="MinionPro-Regular"/>
              </a:rPr>
              <a:t>value per group.</a:t>
            </a:r>
          </a:p>
          <a:p>
            <a:r>
              <a:rPr lang="en-US" sz="2000" dirty="0" smtClean="0">
                <a:latin typeface="MinionPro-Regular"/>
              </a:rPr>
              <a:t>Step 3: The </a:t>
            </a:r>
            <a:r>
              <a:rPr lang="en-US" sz="2000" dirty="0">
                <a:latin typeface="MinionPro-Regular"/>
              </a:rPr>
              <a:t>results of </a:t>
            </a:r>
            <a:r>
              <a:rPr lang="en-US" sz="2000" dirty="0" smtClean="0">
                <a:latin typeface="MinionPro-Regular"/>
              </a:rPr>
              <a:t>all those </a:t>
            </a:r>
            <a:r>
              <a:rPr lang="en-US" sz="2000" dirty="0">
                <a:latin typeface="MinionPro-Regular"/>
              </a:rPr>
              <a:t>function applications are </a:t>
            </a:r>
            <a:r>
              <a:rPr lang="en-US" sz="2000" i="1" dirty="0">
                <a:latin typeface="MinionPro-It"/>
              </a:rPr>
              <a:t>combined </a:t>
            </a:r>
            <a:r>
              <a:rPr lang="en-US" sz="2000" dirty="0">
                <a:latin typeface="MinionPro-Regular"/>
              </a:rPr>
              <a:t>into a result object. </a:t>
            </a:r>
            <a:endParaRPr lang="en-US" sz="2000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2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GroupBy</a:t>
            </a:r>
            <a:r>
              <a:rPr lang="en-US" dirty="0" smtClean="0"/>
              <a:t>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79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91" y="1191062"/>
            <a:ext cx="5896749" cy="44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9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 rtlCol="0">
            <a:normAutofit fontScale="90000"/>
          </a:bodyPr>
          <a:lstStyle/>
          <a:p>
            <a:pPr defTabSz="285739" fontAlgn="auto">
              <a:spcAft>
                <a:spcPts val="0"/>
              </a:spcAft>
              <a:defRPr/>
            </a:pPr>
            <a:r>
              <a:rPr lang="en-US" dirty="0"/>
              <a:t>Great, So these are Ways of</a:t>
            </a:r>
            <a:br>
              <a:rPr lang="en-US" dirty="0"/>
            </a:br>
            <a:r>
              <a:rPr lang="en-US" dirty="0"/>
              <a:t>Constructing Variables</a:t>
            </a:r>
            <a:r>
              <a:rPr lang="is-IS" dirty="0"/>
              <a:t>…</a:t>
            </a:r>
            <a:br>
              <a:rPr lang="is-IS" dirty="0"/>
            </a:br>
            <a:r>
              <a:rPr lang="is-IS" dirty="0"/>
              <a:t>What about “Big Data”?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38" y="1457325"/>
            <a:ext cx="7515225" cy="3762375"/>
          </a:xfrm>
        </p:spPr>
        <p:txBody>
          <a:bodyPr rtlCol="0"/>
          <a:lstStyle/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/>
              <a:t>In 1969 Edgar F. “Ted” </a:t>
            </a:r>
            <a:r>
              <a:rPr lang="en-US" dirty="0" err="1"/>
              <a:t>Codd</a:t>
            </a:r>
            <a:r>
              <a:rPr lang="en-US" dirty="0"/>
              <a:t> – proposed a novel idea</a:t>
            </a:r>
            <a:r>
              <a:rPr lang="is-IS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Let’s have a “</a:t>
            </a:r>
            <a:r>
              <a:rPr lang="en-US" i="1" dirty="0"/>
              <a:t>logical representation</a:t>
            </a:r>
            <a:r>
              <a:rPr lang="en-US" dirty="0"/>
              <a:t>” of data that isn’t dependent on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Where things are located (computer, memory region, </a:t>
            </a:r>
            <a:r>
              <a:rPr lang="is-IS" dirty="0"/>
              <a:t>…)</a:t>
            </a:r>
            <a:endParaRPr lang="en-US" dirty="0"/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Specific in-memory data structures (array vs linked list, tree vs map, </a:t>
            </a:r>
            <a:r>
              <a:rPr lang="is-IS" dirty="0"/>
              <a:t>…</a:t>
            </a:r>
            <a:r>
              <a:rPr lang="en-US" dirty="0"/>
              <a:t>)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What pointers, indices, etc. are available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/>
              <a:t>“Implicit” properties like order of access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/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Wingdings" charset="2"/>
              <a:buChar char="Ø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“Physical data independence”</a:t>
            </a:r>
          </a:p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is-IS" dirty="0">
                <a:solidFill>
                  <a:schemeClr val="accent1">
                    <a:lumMod val="75000"/>
                  </a:schemeClr>
                </a:solidFill>
              </a:rPr>
              <a:t>… Led to the relational database, but much more broadly applicable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0AAAA-6CE8-D043-A762-6764E14E6A17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32773" name="Picture 5"/>
          <p:cNvSpPr>
            <a:spLocks noChangeAspect="1"/>
          </p:cNvSpPr>
          <p:nvPr/>
        </p:nvSpPr>
        <p:spPr bwMode="auto">
          <a:xfrm>
            <a:off x="7618413" y="160338"/>
            <a:ext cx="1165225" cy="1657350"/>
          </a:xfrm>
          <a:prstGeom prst="rect">
            <a:avLst/>
          </a:prstGeom>
          <a:noFill/>
          <a:ln>
            <a:noFill/>
          </a:ln>
          <a:effectLst>
            <a:outerShdw blurRad="50800" dist="762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766" y="0"/>
            <a:ext cx="1286256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8" y="1396542"/>
            <a:ext cx="8245995" cy="1771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80</a:t>
            </a:fld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940250" y="4025945"/>
            <a:ext cx="3033998" cy="756076"/>
          </a:xfrm>
          <a:prstGeom prst="wedgeRoundRectCallout">
            <a:avLst>
              <a:gd name="adj1" fmla="val -4837"/>
              <a:gd name="adj2" fmla="val -293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The series/column on which you want to compute some aggregation function</a:t>
            </a:r>
            <a:endParaRPr lang="en-US" sz="1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368980" y="4091106"/>
            <a:ext cx="3033998" cy="603676"/>
          </a:xfrm>
          <a:prstGeom prst="wedgeRoundRectCallout">
            <a:avLst>
              <a:gd name="adj1" fmla="val -53055"/>
              <a:gd name="adj2" fmla="val -3680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The key/column on which you want to group your data.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31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57742"/>
            <a:ext cx="8157007" cy="1296701"/>
          </a:xfrm>
        </p:spPr>
        <p:txBody>
          <a:bodyPr/>
          <a:lstStyle/>
          <a:p>
            <a:r>
              <a:rPr lang="en-US" dirty="0" smtClean="0"/>
              <a:t>Now you can apply a desired aggregate function. More on it soon.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81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79" y="2696418"/>
            <a:ext cx="7562615" cy="16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on Multiple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82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78" y="1545236"/>
            <a:ext cx="676275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16" y="2286885"/>
            <a:ext cx="4133850" cy="2657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1567" y="3672590"/>
            <a:ext cx="3651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the function </a:t>
            </a:r>
            <a:r>
              <a:rPr lang="en-US" i="1" dirty="0" smtClean="0"/>
              <a:t>unstack</a:t>
            </a:r>
            <a:r>
              <a:rPr lang="en-US" dirty="0" smtClean="0"/>
              <a:t>()…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on All Columns,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83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976360"/>
            <a:ext cx="4676775" cy="257175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902891" y="1491523"/>
            <a:ext cx="2154915" cy="813216"/>
          </a:xfrm>
          <a:prstGeom prst="wedgeEllipseCallout">
            <a:avLst>
              <a:gd name="adj1" fmla="val -61078"/>
              <a:gd name="adj2" fmla="val 88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Something is missing….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715170" y="4484151"/>
            <a:ext cx="270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numeric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Iterating over Groups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679" y="1329948"/>
            <a:ext cx="4524375" cy="1143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84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03157" y="2735704"/>
            <a:ext cx="5823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if you have multiple </a:t>
            </a:r>
            <a:r>
              <a:rPr lang="en-US" dirty="0" err="1" smtClean="0"/>
              <a:t>groupby</a:t>
            </a:r>
            <a:r>
              <a:rPr lang="en-US" dirty="0" smtClean="0"/>
              <a:t> columns/keys?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57" y="3323913"/>
            <a:ext cx="56673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Sugars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089" y="1408451"/>
            <a:ext cx="3638550" cy="809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85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02089" y="2484073"/>
            <a:ext cx="5666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are syntactic sugar for: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20" y="2981403"/>
            <a:ext cx="4324350" cy="771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6685" y="4737384"/>
            <a:ext cx="7663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If single brackets are used to specify the column (e.g. salary), then the output is Pandas Series object. When double brackets are used the output is a Data Frame</a:t>
            </a:r>
          </a:p>
        </p:txBody>
      </p:sp>
    </p:spTree>
    <p:extLst>
      <p:ext uri="{BB962C8B-B14F-4D97-AF65-F5344CB8AC3E}">
        <p14:creationId xmlns:p14="http://schemas.microsoft.com/office/powerpoint/2010/main" val="10837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with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6" y="1101725"/>
            <a:ext cx="8157007" cy="2334769"/>
          </a:xfrm>
        </p:spPr>
        <p:txBody>
          <a:bodyPr>
            <a:normAutofit/>
          </a:bodyPr>
          <a:lstStyle/>
          <a:p>
            <a:r>
              <a:rPr lang="en-US" sz="2000" dirty="0"/>
              <a:t>Using Python functions is a more generic way of defining a group </a:t>
            </a:r>
            <a:r>
              <a:rPr lang="en-US" sz="2000" dirty="0" smtClean="0"/>
              <a:t>mapping.</a:t>
            </a:r>
            <a:endParaRPr lang="en-US" sz="2000" dirty="0"/>
          </a:p>
          <a:p>
            <a:r>
              <a:rPr lang="en-US" sz="2000" dirty="0"/>
              <a:t>Any function passed as a group key will be called once per index value, with the return values being used as the group names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You can use both native functions as well as customs ones (lambdas)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86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059" y="2486025"/>
            <a:ext cx="26193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 </a:t>
            </a:r>
            <a:r>
              <a:rPr lang="en-US" i="1" dirty="0" err="1" smtClean="0"/>
              <a:t>groupby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87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3731" y="1397146"/>
            <a:ext cx="7813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800" i="1" dirty="0" err="1"/>
              <a:t>groupby</a:t>
            </a:r>
            <a:r>
              <a:rPr lang="en-US" sz="1800" dirty="0"/>
              <a:t> performance notes:</a:t>
            </a:r>
          </a:p>
          <a:p>
            <a:pPr marL="742950" lvl="1" indent="-285750">
              <a:buFontTx/>
              <a:buChar char="-"/>
            </a:pPr>
            <a:r>
              <a:rPr lang="en-US" sz="1800" dirty="0" smtClean="0"/>
              <a:t>no </a:t>
            </a:r>
            <a:r>
              <a:rPr lang="en-US" sz="1800" dirty="0"/>
              <a:t>grouping/splitting occurs until it's needed. Creating the </a:t>
            </a:r>
            <a:r>
              <a:rPr lang="en-US" sz="1800" i="1" dirty="0" err="1"/>
              <a:t>groupby</a:t>
            </a:r>
            <a:r>
              <a:rPr lang="en-US" sz="1800" dirty="0"/>
              <a:t> object only verifies that you have passed a valid </a:t>
            </a:r>
            <a:r>
              <a:rPr lang="en-US" sz="1800" dirty="0" smtClean="0"/>
              <a:t>mapping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- by default the group keys are sorted during the </a:t>
            </a:r>
            <a:r>
              <a:rPr lang="en-US" sz="1800" i="1" dirty="0" err="1"/>
              <a:t>groupby</a:t>
            </a:r>
            <a:r>
              <a:rPr lang="en-US" sz="1800" dirty="0"/>
              <a:t> operation. You may want to pass sort=False for potential speedup:</a:t>
            </a:r>
          </a:p>
          <a:p>
            <a:pPr>
              <a:lnSpc>
                <a:spcPct val="250000"/>
              </a:lnSpc>
            </a:pP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267" y="3936303"/>
            <a:ext cx="784017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6685" y="3936303"/>
            <a:ext cx="7701200" cy="55399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#Calculate mean salary for each professor rank:</a:t>
            </a:r>
          </a:p>
          <a:p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df.groupby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'rank']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sort=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)[[</a:t>
            </a:r>
            <a:r>
              <a:rPr lang="en-US" sz="15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'salary'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]].mean()</a:t>
            </a:r>
          </a:p>
        </p:txBody>
      </p:sp>
    </p:spTree>
    <p:extLst>
      <p:ext uri="{BB962C8B-B14F-4D97-AF65-F5344CB8AC3E}">
        <p14:creationId xmlns:p14="http://schemas.microsoft.com/office/powerpoint/2010/main" val="16921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Hands-on exercises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88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256" y="1796009"/>
            <a:ext cx="78136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Calculate the basic statistics for the </a:t>
            </a:r>
            <a:r>
              <a:rPr lang="en-US" sz="1800" i="1" dirty="0"/>
              <a:t>salary</a:t>
            </a:r>
            <a:r>
              <a:rPr lang="en-US" sz="1800" dirty="0"/>
              <a:t> column;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Find how many values in the </a:t>
            </a:r>
            <a:r>
              <a:rPr lang="en-US" sz="1800" i="1" dirty="0"/>
              <a:t>salary</a:t>
            </a:r>
            <a:r>
              <a:rPr lang="en-US" sz="1800" dirty="0"/>
              <a:t> column (use </a:t>
            </a:r>
            <a:r>
              <a:rPr lang="en-US" sz="1800" i="1" dirty="0"/>
              <a:t>count</a:t>
            </a:r>
            <a:r>
              <a:rPr lang="en-US" sz="1800" dirty="0"/>
              <a:t> method);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Calculate the average salary;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rot="-8100000">
            <a:off x="888736" y="851501"/>
            <a:ext cx="65582" cy="410357"/>
            <a:chOff x="2136098" y="5086662"/>
            <a:chExt cx="87443" cy="547143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181067" y="5206584"/>
              <a:ext cx="2502" cy="354767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/>
            <p:cNvSpPr/>
            <p:nvPr/>
          </p:nvSpPr>
          <p:spPr>
            <a:xfrm>
              <a:off x="2136098" y="5086662"/>
              <a:ext cx="87443" cy="878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178566" y="5581339"/>
              <a:ext cx="2" cy="5246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91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Functions in Pandas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89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317" y="1613452"/>
            <a:ext cx="8134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Aggregating a Series or all of the columns of a </a:t>
            </a:r>
            <a:r>
              <a:rPr lang="en-US" sz="1800" dirty="0" err="1"/>
              <a:t>DataFrame</a:t>
            </a:r>
            <a:r>
              <a:rPr lang="en-US" sz="1800" dirty="0"/>
              <a:t> is a matter of using aggregate with the desired function or calling a method like </a:t>
            </a:r>
            <a:r>
              <a:rPr lang="en-US" sz="1800" i="1" dirty="0"/>
              <a:t>mean</a:t>
            </a:r>
            <a:r>
              <a:rPr lang="en-US" sz="1800" dirty="0"/>
              <a:t> or </a:t>
            </a:r>
            <a:r>
              <a:rPr lang="en-US" sz="1800" i="1" dirty="0"/>
              <a:t>std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Aggregation </a:t>
            </a:r>
            <a:r>
              <a:rPr lang="en-US" sz="1800" dirty="0"/>
              <a:t>- computing a summary statistic about each group, i.e.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compute group sums or means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compute group sizes/counts</a:t>
            </a:r>
          </a:p>
          <a:p>
            <a:pPr lvl="1"/>
            <a:endParaRPr lang="en-US" sz="1800" dirty="0"/>
          </a:p>
          <a:p>
            <a:r>
              <a:rPr lang="en-US" sz="1800" dirty="0"/>
              <a:t>Common aggregation functions:</a:t>
            </a:r>
          </a:p>
          <a:p>
            <a:endParaRPr lang="en-US" sz="1800" dirty="0"/>
          </a:p>
          <a:p>
            <a:pPr lvl="1"/>
            <a:r>
              <a:rPr lang="en-US" sz="1800" dirty="0"/>
              <a:t>min, max</a:t>
            </a:r>
          </a:p>
          <a:p>
            <a:pPr lvl="1"/>
            <a:r>
              <a:rPr lang="en-US" sz="1800" dirty="0"/>
              <a:t>count, sum, prod</a:t>
            </a:r>
          </a:p>
          <a:p>
            <a:pPr lvl="1"/>
            <a:r>
              <a:rPr lang="en-US" sz="1800" dirty="0"/>
              <a:t>mean, median, mode, mad</a:t>
            </a:r>
          </a:p>
          <a:p>
            <a:pPr lvl="1"/>
            <a:r>
              <a:rPr lang="en-US" sz="1800" dirty="0" err="1"/>
              <a:t>std</a:t>
            </a:r>
            <a:r>
              <a:rPr lang="en-US" sz="1800" dirty="0"/>
              <a:t>, </a:t>
            </a:r>
            <a:r>
              <a:rPr lang="en-US" sz="1800" dirty="0" err="1"/>
              <a:t>var</a:t>
            </a:r>
            <a:endParaRPr lang="en-US" sz="1800" dirty="0"/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0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8"/>
          <p:cNvSpPr>
            <a:spLocks noGrp="1"/>
          </p:cNvSpPr>
          <p:nvPr>
            <p:ph type="title"/>
          </p:nvPr>
        </p:nvSpPr>
        <p:spPr>
          <a:xfrm>
            <a:off x="1112838" y="160338"/>
            <a:ext cx="7515225" cy="1089025"/>
          </a:xfrm>
        </p:spPr>
        <p:txBody>
          <a:bodyPr/>
          <a:lstStyle/>
          <a:p>
            <a:r>
              <a:rPr lang="en-US" altLang="x-none">
                <a:ln>
                  <a:noFill/>
                </a:ln>
              </a:rPr>
              <a:t>Desiderata for</a:t>
            </a:r>
            <a:br>
              <a:rPr lang="en-US" altLang="x-none">
                <a:ln>
                  <a:noFill/>
                </a:ln>
              </a:rPr>
            </a:br>
            <a:r>
              <a:rPr lang="en-US" altLang="x-none">
                <a:ln>
                  <a:noFill/>
                </a:ln>
              </a:rPr>
              <a:t>Physical Data Independence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12838" y="1457325"/>
            <a:ext cx="7515225" cy="3762375"/>
          </a:xfrm>
        </p:spPr>
        <p:txBody>
          <a:bodyPr rtlCol="0"/>
          <a:lstStyle/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n-US" sz="2000" dirty="0"/>
              <a:t>Need an </a:t>
            </a:r>
            <a:r>
              <a:rPr lang="en-US" sz="2000" b="1" dirty="0"/>
              <a:t>abstraction </a:t>
            </a:r>
            <a:r>
              <a:rPr lang="en-US" sz="2000" dirty="0"/>
              <a:t>more general than an in-memory data structure</a:t>
            </a:r>
            <a:r>
              <a:rPr lang="is-IS" sz="2000" dirty="0"/>
              <a:t>…</a:t>
            </a:r>
          </a:p>
          <a:p>
            <a:pPr marL="178587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is-IS" sz="2000" dirty="0"/>
          </a:p>
          <a:p>
            <a:pPr marL="0" indent="0" defTabSz="285739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is-IS" sz="2000" dirty="0"/>
              <a:t>Could we have a conceptual data structure that might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is-IS" sz="1800" dirty="0"/>
              <a:t>move from memory to disk to network?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is-IS" sz="1800" dirty="0"/>
              <a:t>split (“shard”) across a cluster?</a:t>
            </a:r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is-IS" sz="1800" dirty="0"/>
          </a:p>
          <a:p>
            <a:pPr marL="464326" lvl="1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is-IS" sz="1800" dirty="0"/>
              <a:t>Allow us to do </a:t>
            </a:r>
            <a:r>
              <a:rPr lang="is-IS" sz="1800" b="1" dirty="0"/>
              <a:t>“bulk” computation</a:t>
            </a:r>
            <a:r>
              <a:rPr lang="is-IS" sz="1800" dirty="0"/>
              <a:t> efficiently?</a:t>
            </a:r>
          </a:p>
          <a:p>
            <a:pPr marL="750064" lvl="2" indent="-178587" defTabSz="285739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550" dirty="0"/>
              <a:t>e</a:t>
            </a:r>
            <a:r>
              <a:rPr lang="is-IS" sz="1550" dirty="0"/>
              <a:t>.g., filter, merge, extract, ...</a:t>
            </a:r>
            <a:endParaRPr lang="en-US" sz="155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70263" y="5295900"/>
            <a:ext cx="3551056" cy="3032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CC01E-EA0D-4546-B218-7A3D51D06CC2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Descriptive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90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61558"/>
              </p:ext>
            </p:extLst>
          </p:nvPr>
        </p:nvGraphicFramePr>
        <p:xfrm>
          <a:off x="628650" y="1553766"/>
          <a:ext cx="7658100" cy="31240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2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df.method</a:t>
                      </a:r>
                      <a:r>
                        <a:rPr lang="en-US" sz="1800" dirty="0" smtClean="0"/>
                        <a:t>()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describe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Basic statistics (count, mean, </a:t>
                      </a:r>
                      <a:r>
                        <a:rPr lang="en-US" sz="1600" dirty="0" err="1" smtClean="0"/>
                        <a:t>std</a:t>
                      </a:r>
                      <a:r>
                        <a:rPr lang="en-US" sz="1600" dirty="0" smtClean="0"/>
                        <a:t>, min, quantiles, max)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min, max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Minimum</a:t>
                      </a:r>
                      <a:r>
                        <a:rPr lang="en-US" sz="1600" baseline="0" dirty="0" smtClean="0"/>
                        <a:t> and maximum values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mean, median, mode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Arithmetic average, median and mode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0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var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std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Variance and standard deviation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10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sem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Standard error of mean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skew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 skewness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kurt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kurtosis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8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on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828" y="1697985"/>
            <a:ext cx="48863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with Multiple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57742"/>
            <a:ext cx="3127375" cy="2109917"/>
          </a:xfrm>
        </p:spPr>
        <p:txBody>
          <a:bodyPr>
            <a:normAutofit/>
          </a:bodyPr>
          <a:lstStyle/>
          <a:p>
            <a:r>
              <a:rPr lang="en-US" sz="2000" dirty="0"/>
              <a:t>Y</a:t>
            </a:r>
            <a:r>
              <a:rPr lang="en-US" sz="2000" dirty="0" smtClean="0"/>
              <a:t>ou can pass </a:t>
            </a:r>
            <a:r>
              <a:rPr lang="en-US" sz="2000" dirty="0"/>
              <a:t>a list of functions or function </a:t>
            </a:r>
            <a:r>
              <a:rPr lang="en-US" sz="2000" dirty="0" smtClean="0"/>
              <a:t>names; </a:t>
            </a:r>
            <a:r>
              <a:rPr lang="en-US" sz="2000" dirty="0"/>
              <a:t>you </a:t>
            </a:r>
            <a:r>
              <a:rPr lang="en-US" sz="2000" dirty="0" smtClean="0"/>
              <a:t>will get </a:t>
            </a:r>
            <a:r>
              <a:rPr lang="en-US" sz="2000" dirty="0"/>
              <a:t>back a </a:t>
            </a:r>
            <a:r>
              <a:rPr lang="en-US" sz="2000" dirty="0" err="1" smtClean="0"/>
              <a:t>DataFrame</a:t>
            </a:r>
            <a:r>
              <a:rPr lang="en-US" sz="2000" dirty="0" smtClean="0"/>
              <a:t> with </a:t>
            </a:r>
            <a:r>
              <a:rPr lang="en-US" sz="2000" dirty="0"/>
              <a:t>column names taken from the </a:t>
            </a:r>
            <a:r>
              <a:rPr lang="en-US" sz="2000" dirty="0" smtClean="0"/>
              <a:t>functions.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57" y="1316402"/>
            <a:ext cx="53530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Aggregate: Renaming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4" y="1176276"/>
            <a:ext cx="8934143" cy="40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Functions for Different Columns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1A1-A42B-F94C-ADA3-91D74B0ACBA8}" type="slidenum">
              <a:rPr lang="en-GB" smtClean="0"/>
              <a:pPr>
                <a:defRPr/>
              </a:pPr>
              <a:t>94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581" y="1457742"/>
            <a:ext cx="3316574" cy="37626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Pass </a:t>
            </a:r>
            <a:r>
              <a:rPr lang="en-US" sz="2000" dirty="0"/>
              <a:t>a </a:t>
            </a:r>
            <a:r>
              <a:rPr lang="en-US" sz="2000" i="1" dirty="0" err="1"/>
              <a:t>dict</a:t>
            </a:r>
            <a:r>
              <a:rPr lang="en-US" sz="2000" dirty="0"/>
              <a:t> to </a:t>
            </a:r>
            <a:r>
              <a:rPr lang="en-US" sz="2000" i="1" dirty="0" err="1"/>
              <a:t>agg</a:t>
            </a:r>
            <a:r>
              <a:rPr lang="en-US" sz="2000" dirty="0"/>
              <a:t> that contains a mapping of column </a:t>
            </a:r>
            <a:r>
              <a:rPr lang="en-US" sz="2000" dirty="0" smtClean="0"/>
              <a:t>names to </a:t>
            </a:r>
            <a:r>
              <a:rPr lang="en-US" sz="2000" dirty="0"/>
              <a:t>any of the function </a:t>
            </a:r>
            <a:r>
              <a:rPr lang="en-US" sz="2000" dirty="0" smtClean="0"/>
              <a:t>specifications </a:t>
            </a:r>
            <a:r>
              <a:rPr lang="en-US" sz="2000" dirty="0"/>
              <a:t>listed so far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15" y="1904337"/>
            <a:ext cx="4938478" cy="35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to explore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95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317" y="3281194"/>
            <a:ext cx="781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To show graphs within Python notebook include inline directive: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8150" y="3955953"/>
            <a:ext cx="813463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[ ]: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268" y="3955953"/>
            <a:ext cx="7990444" cy="2769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inline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317" y="1734299"/>
            <a:ext cx="661344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Seaborn</a:t>
            </a:r>
            <a:r>
              <a:rPr lang="en-US" sz="1800" dirty="0"/>
              <a:t> package is built on </a:t>
            </a:r>
            <a:r>
              <a:rPr lang="en-US" sz="1800" dirty="0" err="1"/>
              <a:t>matplotlib</a:t>
            </a:r>
            <a:r>
              <a:rPr lang="en-US" sz="1800" dirty="0"/>
              <a:t> but provides high level interface for drawing attractive statistical graphics, similar to ggplot2 library in R. It specifically targets statistical data visualization</a:t>
            </a:r>
          </a:p>
          <a:p>
            <a:r>
              <a:rPr lang="en-US" sz="1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8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96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3317" y="1734300"/>
            <a:ext cx="66134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38110"/>
              </p:ext>
            </p:extLst>
          </p:nvPr>
        </p:nvGraphicFramePr>
        <p:xfrm>
          <a:off x="628651" y="1553766"/>
          <a:ext cx="7458074" cy="33924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01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6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4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distplot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histogram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4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barplot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 of central tendency for a numeric variable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violinplot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similar to boxplot, also shows the probability density of the data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jointplot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Scatterplot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regplot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Regression 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pairplot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Pairplot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8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87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swarmplot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categorical scatterplot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87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factorplot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 categorical plot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statistical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95-E0BC-48B5-948A-ECC494EB4D84}" type="slidenum">
              <a:rPr lang="en-US" smtClean="0"/>
              <a:t>97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3317" y="1734300"/>
            <a:ext cx="66134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316" y="1108264"/>
            <a:ext cx="78839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statsmodel</a:t>
            </a:r>
            <a:r>
              <a:rPr lang="en-US" sz="1500" dirty="0"/>
              <a:t> and </a:t>
            </a:r>
            <a:r>
              <a:rPr lang="en-US" sz="1500" dirty="0" err="1"/>
              <a:t>scikit</a:t>
            </a:r>
            <a:r>
              <a:rPr lang="en-US" sz="1500" dirty="0"/>
              <a:t>-learn - both have a number of function for statistical analysis</a:t>
            </a:r>
          </a:p>
          <a:p>
            <a:endParaRPr lang="en-US" sz="1500" dirty="0"/>
          </a:p>
          <a:p>
            <a:r>
              <a:rPr lang="en-US" sz="1500" dirty="0"/>
              <a:t>The first one is mostly used for regular analysis using R style formulas, while   </a:t>
            </a:r>
            <a:r>
              <a:rPr lang="en-US" sz="1500" dirty="0" err="1"/>
              <a:t>scikit</a:t>
            </a:r>
            <a:r>
              <a:rPr lang="en-US" sz="1500" dirty="0"/>
              <a:t>-learn is more tailored for Machine Learning.</a:t>
            </a:r>
          </a:p>
          <a:p>
            <a:endParaRPr lang="en-US" sz="1500" dirty="0"/>
          </a:p>
          <a:p>
            <a:r>
              <a:rPr lang="en-US" sz="1500" dirty="0" err="1"/>
              <a:t>statsmodels</a:t>
            </a:r>
            <a:r>
              <a:rPr lang="en-US" sz="1500" dirty="0"/>
              <a:t>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linear regressions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ANOVA tests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hypothesis </a:t>
            </a:r>
            <a:r>
              <a:rPr lang="en-US" sz="1500" dirty="0" err="1"/>
              <a:t>testings</a:t>
            </a:r>
            <a:endParaRPr lang="en-US" sz="15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many more ...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r>
              <a:rPr lang="en-US" sz="1500" dirty="0" err="1"/>
              <a:t>scikit</a:t>
            </a:r>
            <a:r>
              <a:rPr lang="en-US" sz="1500" dirty="0"/>
              <a:t>-learn: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 err="1"/>
              <a:t>kmeans</a:t>
            </a:r>
            <a:endParaRPr lang="en-US" sz="15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support vector machines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random forests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many more ...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r>
              <a:rPr lang="en-US" sz="1500" dirty="0"/>
              <a:t>See examples in the Tutorial Notebook</a:t>
            </a:r>
          </a:p>
        </p:txBody>
      </p:sp>
    </p:spTree>
    <p:extLst>
      <p:ext uri="{BB962C8B-B14F-4D97-AF65-F5344CB8AC3E}">
        <p14:creationId xmlns:p14="http://schemas.microsoft.com/office/powerpoint/2010/main" val="22597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nn">
  <a:themeElements>
    <a:clrScheme name="Penn">
      <a:dk1>
        <a:srgbClr val="0B4183"/>
      </a:dk1>
      <a:lt1>
        <a:sysClr val="window" lastClr="FFFFFF"/>
      </a:lt1>
      <a:dk2>
        <a:srgbClr val="212121"/>
      </a:dk2>
      <a:lt2>
        <a:srgbClr val="CDD0D1"/>
      </a:lt2>
      <a:accent1>
        <a:srgbClr val="A93023"/>
      </a:accent1>
      <a:accent2>
        <a:srgbClr val="7F7F7F"/>
      </a:accent2>
      <a:accent3>
        <a:srgbClr val="1186C3"/>
      </a:accent3>
      <a:accent4>
        <a:srgbClr val="702017"/>
      </a:accent4>
      <a:accent5>
        <a:srgbClr val="B4D3F8"/>
      </a:accent5>
      <a:accent6>
        <a:srgbClr val="1186C3"/>
      </a:accent6>
      <a:hlink>
        <a:srgbClr val="3085ED"/>
      </a:hlink>
      <a:folHlink>
        <a:srgbClr val="0070C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Slide" id="{4F434F8D-F868-9242-AC3A-201D64C651F0}" vid="{96E9793C-346A-7742-A344-97DB0A3B505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Slide</Template>
  <TotalTime>19880</TotalTime>
  <Words>3569</Words>
  <Application>Microsoft Office PowerPoint</Application>
  <PresentationFormat>On-screen Show (16:10)</PresentationFormat>
  <Paragraphs>733</Paragraphs>
  <Slides>97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13" baseType="lpstr">
      <vt:lpstr>Arial</vt:lpstr>
      <vt:lpstr>Cambria Math</vt:lpstr>
      <vt:lpstr>Consolas</vt:lpstr>
      <vt:lpstr>Constantia</vt:lpstr>
      <vt:lpstr>Corbel</vt:lpstr>
      <vt:lpstr>Courier New</vt:lpstr>
      <vt:lpstr>Franklin Gothic Demi</vt:lpstr>
      <vt:lpstr>Helvetica</vt:lpstr>
      <vt:lpstr>Mangal</vt:lpstr>
      <vt:lpstr>MinionPro-It</vt:lpstr>
      <vt:lpstr>MinionPro-Regular</vt:lpstr>
      <vt:lpstr>Tahoma</vt:lpstr>
      <vt:lpstr>Times New Roman</vt:lpstr>
      <vt:lpstr>UbuntuMono-Regular</vt:lpstr>
      <vt:lpstr>Wingdings</vt:lpstr>
      <vt:lpstr>Penn</vt:lpstr>
      <vt:lpstr>PowerPoint Presentation</vt:lpstr>
      <vt:lpstr>What Does Big Data Involve?</vt:lpstr>
      <vt:lpstr>First: What Does Structure Mean?</vt:lpstr>
      <vt:lpstr>Structured Data Building Blocks: Programming Language Primitives</vt:lpstr>
      <vt:lpstr>Some Examples of Structured Data</vt:lpstr>
      <vt:lpstr>Some Examples of Structured Data</vt:lpstr>
      <vt:lpstr>Exercise: How to Represent…?</vt:lpstr>
      <vt:lpstr>Great, So these are Ways of Constructing Variables… What about “Big Data”?</vt:lpstr>
      <vt:lpstr>Desiderata for Physical Data Independence</vt:lpstr>
      <vt:lpstr>What Might It Look Like?</vt:lpstr>
      <vt:lpstr>A General Model:  A Graph of Entities &amp; Relationships</vt:lpstr>
      <vt:lpstr>How Might We Represent a Node in an Entity/Relationship Graph?</vt:lpstr>
      <vt:lpstr>Structured Data</vt:lpstr>
      <vt:lpstr>DataFrames in Pandas</vt:lpstr>
      <vt:lpstr>Python Libraries for Data Science</vt:lpstr>
      <vt:lpstr>Pandas Basics</vt:lpstr>
      <vt:lpstr>Loading Python Libraries - Pandas</vt:lpstr>
      <vt:lpstr>A DataFrame Is Essentially a Kind of Table</vt:lpstr>
      <vt:lpstr>Creating and Using  Python/Pandas DataFrames</vt:lpstr>
      <vt:lpstr>Pandas: Essential Concepts</vt:lpstr>
      <vt:lpstr>Pandas: Series</vt:lpstr>
      <vt:lpstr>Create Series</vt:lpstr>
      <vt:lpstr>Create Series</vt:lpstr>
      <vt:lpstr>Accessing Series</vt:lpstr>
      <vt:lpstr>Accessing Series - Advanced</vt:lpstr>
      <vt:lpstr>DataFrames</vt:lpstr>
      <vt:lpstr>Create DataFrame</vt:lpstr>
      <vt:lpstr>Create an Empty DataFrame</vt:lpstr>
      <vt:lpstr>Create DataFrame from Lists</vt:lpstr>
      <vt:lpstr>Create a DataFrame from Dict of ndarrays</vt:lpstr>
      <vt:lpstr>Create a DataFrame from Dict of ndarrays</vt:lpstr>
      <vt:lpstr>Creating a DataFrame from a List of Maps (“A Table”)</vt:lpstr>
      <vt:lpstr>What If the Dictionary Isn’t Consistent?  Padding…</vt:lpstr>
      <vt:lpstr>Data Frame data types</vt:lpstr>
      <vt:lpstr>PowerPoint Presentation</vt:lpstr>
      <vt:lpstr>Reading data using pandas</vt:lpstr>
      <vt:lpstr>Reading data using pandas</vt:lpstr>
      <vt:lpstr>Another Example: read_table()</vt:lpstr>
      <vt:lpstr>A Bit More Reading</vt:lpstr>
      <vt:lpstr>A Bit More Reading</vt:lpstr>
      <vt:lpstr>A Bit More Reading</vt:lpstr>
      <vt:lpstr>A Bit More Reading</vt:lpstr>
      <vt:lpstr>Loading from the  JSON Format</vt:lpstr>
      <vt:lpstr>Reading Large Files</vt:lpstr>
      <vt:lpstr>Iterating over Chunks</vt:lpstr>
      <vt:lpstr>PowerPoint Presentation</vt:lpstr>
      <vt:lpstr>Exploring data frames</vt:lpstr>
      <vt:lpstr>Data Frame data types</vt:lpstr>
      <vt:lpstr>Data Frames attributes</vt:lpstr>
      <vt:lpstr>      Hands-on exercises</vt:lpstr>
      <vt:lpstr>Data Frames methods</vt:lpstr>
      <vt:lpstr>      Hands-on exercises</vt:lpstr>
      <vt:lpstr>Selecting a column in a Data Frame</vt:lpstr>
      <vt:lpstr>Accessing Elements of a DataFrame by Index: iloc</vt:lpstr>
      <vt:lpstr>“Bulk” Operations over  Structured Data Objects</vt:lpstr>
      <vt:lpstr>Data Frames: Slicing</vt:lpstr>
      <vt:lpstr>Data Frames: Slicing</vt:lpstr>
      <vt:lpstr>Data Frames: Selecting rows</vt:lpstr>
      <vt:lpstr>Data Frames: method loc</vt:lpstr>
      <vt:lpstr>Data Frames: method iloc</vt:lpstr>
      <vt:lpstr>Data Frames: method iloc (summary)</vt:lpstr>
      <vt:lpstr>Data Frames: Sorting</vt:lpstr>
      <vt:lpstr>Data Frames: Sorting</vt:lpstr>
      <vt:lpstr>Data Frame: filtering selection</vt:lpstr>
      <vt:lpstr>Transposing Rows + Columns</vt:lpstr>
      <vt:lpstr>Missing Values</vt:lpstr>
      <vt:lpstr>Missing Values</vt:lpstr>
      <vt:lpstr>Getting Rid of Dirty Data</vt:lpstr>
      <vt:lpstr>Missing Values</vt:lpstr>
      <vt:lpstr>A Common Concept: Mapping elements of a collection</vt:lpstr>
      <vt:lpstr>General Value Substitution mapping</vt:lpstr>
      <vt:lpstr>Restructuring the DataFrame Schema</vt:lpstr>
      <vt:lpstr>Concatenating DataFrames</vt:lpstr>
      <vt:lpstr>Merging (Joining) DataFrames</vt:lpstr>
      <vt:lpstr>      Hands-on exercises</vt:lpstr>
      <vt:lpstr>Thinking Beyond Iteration</vt:lpstr>
      <vt:lpstr>Thinking Beyond Iteration</vt:lpstr>
      <vt:lpstr>GroupBy Mechanisms in Pandas</vt:lpstr>
      <vt:lpstr>GroupBy Mechanisms</vt:lpstr>
      <vt:lpstr>A first examples</vt:lpstr>
      <vt:lpstr>A first examples</vt:lpstr>
      <vt:lpstr>Group on Multiple Columns</vt:lpstr>
      <vt:lpstr>Aggregate on All Columns, But…</vt:lpstr>
      <vt:lpstr>Iterating over Groups</vt:lpstr>
      <vt:lpstr>Syntactic Sugars</vt:lpstr>
      <vt:lpstr>Grouping with Functions</vt:lpstr>
      <vt:lpstr>Data Frames groupby method</vt:lpstr>
      <vt:lpstr>      Hands-on exercises</vt:lpstr>
      <vt:lpstr>Aggregation Functions in Pandas</vt:lpstr>
      <vt:lpstr>Basic Descriptive Statistics</vt:lpstr>
      <vt:lpstr>Aggregate on Series</vt:lpstr>
      <vt:lpstr>Aggregate with Multiple Functions</vt:lpstr>
      <vt:lpstr>Aggregate: Renaming </vt:lpstr>
      <vt:lpstr>Different Functions for Different Columns</vt:lpstr>
      <vt:lpstr>Graphics to explore the data</vt:lpstr>
      <vt:lpstr>Graphics</vt:lpstr>
      <vt:lpstr>Basic statistical Analysis</vt:lpstr>
    </vt:vector>
  </TitlesOfParts>
  <Manager>Peter Druschel</Manager>
  <Company/>
  <LinksUpToDate>false</LinksUpToDate>
  <SharedDoc>false</SharedDoc>
  <HyperlinkBase>http://www.cs.rice.edu/~ahae/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Data</dc:title>
  <dc:subject>Scalable and Cloud Computing</dc:subject>
  <dc:creator>Zachary Ives</dc:creator>
  <cp:keywords>NETS 212</cp:keywords>
  <dc:description>http://www.cis.upenn.edu/~nets212/</dc:description>
  <cp:lastModifiedBy>Eduard</cp:lastModifiedBy>
  <cp:revision>221</cp:revision>
  <cp:lastPrinted>2017-01-23T16:50:21Z</cp:lastPrinted>
  <dcterms:created xsi:type="dcterms:W3CDTF">2017-01-03T15:51:00Z</dcterms:created>
  <dcterms:modified xsi:type="dcterms:W3CDTF">2020-04-06T21:25:47Z</dcterms:modified>
  <cp:category>Lecture</cp:category>
</cp:coreProperties>
</file>