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7" r:id="rId1"/>
  </p:sldMasterIdLst>
  <p:notesMasterIdLst>
    <p:notesMasterId r:id="rId35"/>
  </p:notesMasterIdLst>
  <p:sldIdLst>
    <p:sldId id="300" r:id="rId2"/>
    <p:sldId id="305" r:id="rId3"/>
    <p:sldId id="257" r:id="rId4"/>
    <p:sldId id="301" r:id="rId5"/>
    <p:sldId id="299" r:id="rId6"/>
    <p:sldId id="302" r:id="rId7"/>
    <p:sldId id="303" r:id="rId8"/>
    <p:sldId id="258" r:id="rId9"/>
    <p:sldId id="283" r:id="rId10"/>
    <p:sldId id="296" r:id="rId11"/>
    <p:sldId id="274" r:id="rId12"/>
    <p:sldId id="297" r:id="rId13"/>
    <p:sldId id="298" r:id="rId14"/>
    <p:sldId id="287" r:id="rId15"/>
    <p:sldId id="285" r:id="rId16"/>
    <p:sldId id="286" r:id="rId17"/>
    <p:sldId id="275" r:id="rId18"/>
    <p:sldId id="288" r:id="rId19"/>
    <p:sldId id="276" r:id="rId20"/>
    <p:sldId id="291" r:id="rId21"/>
    <p:sldId id="277" r:id="rId22"/>
    <p:sldId id="304" r:id="rId23"/>
    <p:sldId id="278" r:id="rId24"/>
    <p:sldId id="289" r:id="rId25"/>
    <p:sldId id="292" r:id="rId26"/>
    <p:sldId id="290" r:id="rId27"/>
    <p:sldId id="280" r:id="rId28"/>
    <p:sldId id="294" r:id="rId29"/>
    <p:sldId id="261" r:id="rId30"/>
    <p:sldId id="263" r:id="rId31"/>
    <p:sldId id="265" r:id="rId32"/>
    <p:sldId id="267" r:id="rId33"/>
    <p:sldId id="268" r:id="rId34"/>
  </p:sldIdLst>
  <p:sldSz cx="9144000" cy="5715000" type="screen16x10"/>
  <p:notesSz cx="6881813" cy="92964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D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53822FE-55E1-4D8C-9505-DD2AD7BC2D98}">
  <a:tblStyle styleId="{B53822FE-55E1-4D8C-9505-DD2AD7BC2D98}" styleName="Table_0">
    <a:wholeTbl>
      <a:tcTxStyle b="off" i="off">
        <a:font>
          <a:latin typeface="Corbel"/>
          <a:ea typeface="Corbel"/>
          <a:cs typeface="Corbel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  <a:fill>
          <a:solidFill>
            <a:srgbClr val="ECECEC"/>
          </a:solidFill>
        </a:fill>
      </a:tcStyle>
    </a:wholeTbl>
    <a:band1H>
      <a:tcTxStyle/>
      <a:tcStyle>
        <a:tcBdr/>
        <a:fill>
          <a:solidFill>
            <a:srgbClr val="D7D7D7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D7D7D7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orbel"/>
          <a:ea typeface="Corbel"/>
          <a:cs typeface="Corbel"/>
        </a:font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 i="off">
        <a:font>
          <a:latin typeface="Corbel"/>
          <a:ea typeface="Corbel"/>
          <a:cs typeface="Corbel"/>
        </a:font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 i="off">
        <a:font>
          <a:latin typeface="Corbel"/>
          <a:ea typeface="Corbel"/>
          <a:cs typeface="Corbel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chemeClr val="accent2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orbel"/>
          <a:ea typeface="Corbel"/>
          <a:cs typeface="Corbel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chemeClr val="accent2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BE31A1CE-45A0-43F2-B65F-9C90667C09C6}" styleName="Table_1">
    <a:wholeTbl>
      <a:tcTxStyle b="off" i="off">
        <a:font>
          <a:latin typeface="Corbel"/>
          <a:ea typeface="Corbel"/>
          <a:cs typeface="Corbel"/>
        </a:font>
        <a:schemeClr val="dk1"/>
      </a:tcTxStyle>
      <a:tcStyle>
        <a:tcBdr>
          <a:left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med" len="med"/>
              <a:tailEnd type="none" w="med" len="med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>
          <a:top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bottom>
        </a:tcBdr>
      </a:tcStyle>
    </a:band1H>
    <a:band2H>
      <a:tcTxStyle/>
      <a:tcStyle>
        <a:tcBdr/>
      </a:tcStyle>
    </a:band2H>
    <a:band1V>
      <a:tcTxStyle/>
      <a:tcStyle>
        <a:tcBdr>
          <a:left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right>
        </a:tcBdr>
      </a:tcStyle>
    </a:band1V>
    <a:band2V>
      <a:tcTxStyle/>
      <a:tcStyle>
        <a:tcBdr>
          <a:left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right>
        </a:tcBdr>
      </a:tcStyle>
    </a:band2V>
    <a:lastCol>
      <a:tcTxStyle b="on" i="off"/>
      <a:tcStyle>
        <a:tcBdr/>
      </a:tcStyle>
    </a:lastCol>
    <a:firstCol>
      <a:tcTxStyle b="on" i="off"/>
      <a:tcStyle>
        <a:tcBdr/>
      </a:tcStyle>
    </a:firstCol>
    <a:lastRow>
      <a:tcTxStyle b="on" i="off"/>
      <a:tcStyle>
        <a:tcBdr>
          <a:top>
            <a:ln w="508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top>
        </a:tcBdr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orbel"/>
          <a:ea typeface="Corbel"/>
          <a:cs typeface="Corbel"/>
        </a:font>
        <a:schemeClr val="lt1"/>
      </a:tcTxStyle>
      <a:tcStyle>
        <a:tcBdr/>
        <a:fill>
          <a:solidFill>
            <a:schemeClr val="dk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204"/>
    <p:restoredTop sz="94599"/>
  </p:normalViewPr>
  <p:slideViewPr>
    <p:cSldViewPr snapToGrid="0" snapToObjects="1">
      <p:cViewPr varScale="1">
        <p:scale>
          <a:sx n="131" d="100"/>
          <a:sy n="131" d="100"/>
        </p:scale>
        <p:origin x="1242" y="126"/>
      </p:cViewPr>
      <p:guideLst>
        <p:guide orient="horz" pos="180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>
            <a:spLocks noGrp="1"/>
          </p:cNvSpPr>
          <p:nvPr>
            <p:ph type="hdr" idx="2"/>
          </p:nvPr>
        </p:nvSpPr>
        <p:spPr>
          <a:xfrm>
            <a:off x="0" y="1"/>
            <a:ext cx="2982444" cy="4639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oto Sans Symbols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ctr" rtl="0">
              <a:spcBef>
                <a:spcPts val="40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914400" marR="0" lvl="2" indent="0" algn="ctr" rtl="0">
              <a:spcBef>
                <a:spcPts val="40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371600" marR="0" lvl="3" indent="0" algn="ctr" rtl="0">
              <a:spcBef>
                <a:spcPts val="40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1828800" marR="0" lvl="4" indent="0" algn="ctr" rtl="0">
              <a:spcBef>
                <a:spcPts val="40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286000" marR="0" lvl="5" indent="0" algn="l" rtl="0">
              <a:spcBef>
                <a:spcPts val="0"/>
              </a:spcBef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2743200" marR="0" lvl="6" indent="0" algn="l" rtl="0">
              <a:spcBef>
                <a:spcPts val="0"/>
              </a:spcBef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3200400" marR="0" lvl="7" indent="0" algn="l" rtl="0">
              <a:spcBef>
                <a:spcPts val="0"/>
              </a:spcBef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3657600" marR="0" lvl="8" indent="0" algn="l" rtl="0">
              <a:spcBef>
                <a:spcPts val="0"/>
              </a:spcBef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4" name="Shape 4"/>
          <p:cNvSpPr txBox="1">
            <a:spLocks noGrp="1"/>
          </p:cNvSpPr>
          <p:nvPr>
            <p:ph type="dt" idx="10"/>
          </p:nvPr>
        </p:nvSpPr>
        <p:spPr>
          <a:xfrm>
            <a:off x="3899371" y="1"/>
            <a:ext cx="2982443" cy="4639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oto Sans Symbols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ctr" rtl="0">
              <a:spcBef>
                <a:spcPts val="40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914400" marR="0" lvl="2" indent="0" algn="ctr" rtl="0">
              <a:spcBef>
                <a:spcPts val="40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371600" marR="0" lvl="3" indent="0" algn="ctr" rtl="0">
              <a:spcBef>
                <a:spcPts val="40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1828800" marR="0" lvl="4" indent="0" algn="ctr" rtl="0">
              <a:spcBef>
                <a:spcPts val="40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286000" marR="0" lvl="5" indent="0" algn="l" rtl="0">
              <a:spcBef>
                <a:spcPts val="0"/>
              </a:spcBef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2743200" marR="0" lvl="6" indent="0" algn="l" rtl="0">
              <a:spcBef>
                <a:spcPts val="0"/>
              </a:spcBef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3200400" marR="0" lvl="7" indent="0" algn="l" rtl="0">
              <a:spcBef>
                <a:spcPts val="0"/>
              </a:spcBef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3657600" marR="0" lvl="8" indent="0" algn="l" rtl="0">
              <a:spcBef>
                <a:spcPts val="0"/>
              </a:spcBef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5" name="Shape 5"/>
          <p:cNvSpPr>
            <a:spLocks noGrp="1" noRot="1" noChangeAspect="1"/>
          </p:cNvSpPr>
          <p:nvPr>
            <p:ph type="sldImg" idx="3"/>
          </p:nvPr>
        </p:nvSpPr>
        <p:spPr>
          <a:xfrm>
            <a:off x="652463" y="698500"/>
            <a:ext cx="5576887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</p:spPr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916927" y="4416985"/>
            <a:ext cx="5047959" cy="4181291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457200" marR="0" lvl="1" indent="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914400" marR="0" lvl="2" indent="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371600" marR="0" lvl="3" indent="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1828800" marR="0" lvl="4" indent="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286000" marR="0" lvl="5" indent="0" algn="l" rtl="0">
              <a:spcBef>
                <a:spcPts val="0"/>
              </a:spcBef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ftr" idx="11"/>
          </p:nvPr>
        </p:nvSpPr>
        <p:spPr>
          <a:xfrm>
            <a:off x="0" y="8832476"/>
            <a:ext cx="2982444" cy="46392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oto Sans Symbols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ctr" rtl="0">
              <a:spcBef>
                <a:spcPts val="40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914400" marR="0" lvl="2" indent="0" algn="ctr" rtl="0">
              <a:spcBef>
                <a:spcPts val="40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371600" marR="0" lvl="3" indent="0" algn="ctr" rtl="0">
              <a:spcBef>
                <a:spcPts val="40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1828800" marR="0" lvl="4" indent="0" algn="ctr" rtl="0">
              <a:spcBef>
                <a:spcPts val="40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286000" marR="0" lvl="5" indent="0" algn="l" rtl="0">
              <a:spcBef>
                <a:spcPts val="0"/>
              </a:spcBef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2743200" marR="0" lvl="6" indent="0" algn="l" rtl="0">
              <a:spcBef>
                <a:spcPts val="0"/>
              </a:spcBef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3200400" marR="0" lvl="7" indent="0" algn="l" rtl="0">
              <a:spcBef>
                <a:spcPts val="0"/>
              </a:spcBef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3657600" marR="0" lvl="8" indent="0" algn="l" rtl="0">
              <a:spcBef>
                <a:spcPts val="0"/>
              </a:spcBef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3899371" y="8832476"/>
            <a:ext cx="2982443" cy="463924"/>
          </a:xfrm>
          <a:prstGeom prst="rect">
            <a:avLst/>
          </a:prstGeom>
          <a:noFill/>
          <a:ln>
            <a:noFill/>
          </a:ln>
        </p:spPr>
        <p:txBody>
          <a:bodyPr wrap="square" lIns="87425" tIns="43700" rIns="87425" bIns="43700" anchor="b" anchorCtr="0">
            <a:noAutofit/>
          </a:bodyPr>
          <a:lstStyle/>
          <a:p>
            <a:pPr marL="0" marR="0" lvl="0" indent="-6985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oto Sans Symbols"/>
              <a:buNone/>
            </a:pPr>
            <a:fld id="{00000000-1234-1234-1234-123412341234}" type="slidenum">
              <a:rPr lang="en-US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3758748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 txBox="1">
            <a:spLocks noGrp="1"/>
          </p:cNvSpPr>
          <p:nvPr>
            <p:ph type="body" idx="1"/>
          </p:nvPr>
        </p:nvSpPr>
        <p:spPr>
          <a:xfrm>
            <a:off x="916927" y="4416985"/>
            <a:ext cx="5047959" cy="4181291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-US" dirty="0"/>
              <a:t>Up next: Buzz Words</a:t>
            </a:r>
            <a:endParaRPr dirty="0"/>
          </a:p>
        </p:txBody>
      </p:sp>
      <p:sp>
        <p:nvSpPr>
          <p:cNvPr id="163" name="Shape 163"/>
          <p:cNvSpPr>
            <a:spLocks noGrp="1" noRot="1" noChangeAspect="1"/>
          </p:cNvSpPr>
          <p:nvPr>
            <p:ph type="sldImg" idx="2"/>
          </p:nvPr>
        </p:nvSpPr>
        <p:spPr>
          <a:xfrm>
            <a:off x="652463" y="698500"/>
            <a:ext cx="5576887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620669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We’re </a:t>
            </a:r>
            <a:r>
              <a:rPr lang="en-US" dirty="0" err="1"/>
              <a:t>gonna</a:t>
            </a:r>
            <a:r>
              <a:rPr lang="en-US" dirty="0"/>
              <a:t> recite it. It’s </a:t>
            </a:r>
            <a:r>
              <a:rPr lang="en-US" dirty="0" err="1"/>
              <a:t>gonna</a:t>
            </a:r>
            <a:r>
              <a:rPr lang="en-US" dirty="0"/>
              <a:t> be awesome.</a:t>
            </a:r>
          </a:p>
          <a:p>
            <a:r>
              <a:rPr lang="en-US" dirty="0"/>
              <a:t>Up next: CERBA in this course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-6985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oto Sans Symbols"/>
              <a:buNone/>
            </a:pPr>
            <a:fld id="{00000000-1234-1234-1234-123412341234}" type="slidenum">
              <a:rPr lang="en-US" sz="11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19</a:t>
            </a:fld>
            <a:endParaRPr lang="en-US"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728638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Up next: example 1, a recommender system (C)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-6985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oto Sans Symbols"/>
              <a:buNone/>
            </a:pPr>
            <a:fld id="{00000000-1234-1234-1234-123412341234}" type="slidenum">
              <a:rPr lang="en-US" sz="11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</a:t>
            </a:fld>
            <a:endParaRPr lang="en-US"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400564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Explain all of the data that we use for this</a:t>
            </a:r>
          </a:p>
          <a:p>
            <a:r>
              <a:rPr lang="en-US" dirty="0"/>
              <a:t>Up next: Gene Sequencing (Z)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-6985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oto Sans Symbols"/>
              <a:buNone/>
            </a:pPr>
            <a:fld id="{00000000-1234-1234-1234-123412341234}" type="slidenum">
              <a:rPr lang="en-US" sz="11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21</a:t>
            </a:fld>
            <a:endParaRPr lang="en-US"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368389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Up next: Seizure prediction (Z)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-6985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oto Sans Symbols"/>
              <a:buNone/>
            </a:pPr>
            <a:fld id="{00000000-1234-1234-1234-123412341234}" type="slidenum">
              <a:rPr lang="en-US" sz="11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23</a:t>
            </a:fld>
            <a:endParaRPr lang="en-US"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03481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Up next: the application process (C)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-6985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oto Sans Symbols"/>
              <a:buNone/>
            </a:pPr>
            <a:fld id="{00000000-1234-1234-1234-123412341234}" type="slidenum">
              <a:rPr lang="en-US" sz="11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24</a:t>
            </a:fld>
            <a:endParaRPr lang="en-US"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292391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Shape 257"/>
          <p:cNvSpPr txBox="1">
            <a:spLocks noGrp="1"/>
          </p:cNvSpPr>
          <p:nvPr>
            <p:ph type="body" idx="1"/>
          </p:nvPr>
        </p:nvSpPr>
        <p:spPr>
          <a:xfrm>
            <a:off x="916927" y="4416985"/>
            <a:ext cx="5047959" cy="4181291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-US" dirty="0"/>
              <a:t>Up next: words from Industry (Z)</a:t>
            </a:r>
            <a:endParaRPr dirty="0"/>
          </a:p>
        </p:txBody>
      </p:sp>
      <p:sp>
        <p:nvSpPr>
          <p:cNvPr id="258" name="Shape 258"/>
          <p:cNvSpPr>
            <a:spLocks noGrp="1" noRot="1" noChangeAspect="1"/>
          </p:cNvSpPr>
          <p:nvPr>
            <p:ph type="sldImg" idx="2"/>
          </p:nvPr>
        </p:nvSpPr>
        <p:spPr>
          <a:xfrm>
            <a:off x="652463" y="698500"/>
            <a:ext cx="5576887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08165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Up next recap motivations (Z)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-6985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oto Sans Symbols"/>
              <a:buNone/>
            </a:pPr>
            <a:fld id="{00000000-1234-1234-1234-123412341234}" type="slidenum">
              <a:rPr lang="en-US" sz="11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26</a:t>
            </a:fld>
            <a:endParaRPr lang="en-US"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1472724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Course Logistics (S)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-6985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oto Sans Symbols"/>
              <a:buNone/>
            </a:pPr>
            <a:fld id="{00000000-1234-1234-1234-123412341234}" type="slidenum">
              <a:rPr lang="en-US" sz="11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27</a:t>
            </a:fld>
            <a:endParaRPr lang="en-US"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9595280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Up next: who is this for (C)+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-6985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oto Sans Symbols"/>
              <a:buNone/>
            </a:pPr>
            <a:fld id="{00000000-1234-1234-1234-123412341234}" type="slidenum">
              <a:rPr lang="en-US" sz="11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28</a:t>
            </a:fld>
            <a:endParaRPr lang="en-US"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1966917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hape 197"/>
          <p:cNvSpPr txBox="1">
            <a:spLocks noGrp="1"/>
          </p:cNvSpPr>
          <p:nvPr>
            <p:ph type="body" idx="1"/>
          </p:nvPr>
        </p:nvSpPr>
        <p:spPr>
          <a:xfrm>
            <a:off x="916927" y="4416985"/>
            <a:ext cx="5047959" cy="4181291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-US" dirty="0"/>
              <a:t>Up next: other courses</a:t>
            </a:r>
            <a:endParaRPr dirty="0"/>
          </a:p>
        </p:txBody>
      </p:sp>
      <p:sp>
        <p:nvSpPr>
          <p:cNvPr id="198" name="Shape 198"/>
          <p:cNvSpPr>
            <a:spLocks noGrp="1" noRot="1" noChangeAspect="1"/>
          </p:cNvSpPr>
          <p:nvPr>
            <p:ph type="sldImg" idx="2"/>
          </p:nvPr>
        </p:nvSpPr>
        <p:spPr>
          <a:xfrm>
            <a:off x="652463" y="698500"/>
            <a:ext cx="5576887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759463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 txBox="1">
            <a:spLocks noGrp="1"/>
          </p:cNvSpPr>
          <p:nvPr>
            <p:ph type="body" idx="1"/>
          </p:nvPr>
        </p:nvSpPr>
        <p:spPr>
          <a:xfrm>
            <a:off x="916927" y="4416985"/>
            <a:ext cx="5047959" cy="4181291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-US" dirty="0"/>
              <a:t>Up next: Outline (C)</a:t>
            </a:r>
            <a:endParaRPr dirty="0"/>
          </a:p>
        </p:txBody>
      </p:sp>
      <p:sp>
        <p:nvSpPr>
          <p:cNvPr id="172" name="Shape 172"/>
          <p:cNvSpPr>
            <a:spLocks noGrp="1" noRot="1" noChangeAspect="1"/>
          </p:cNvSpPr>
          <p:nvPr>
            <p:ph type="sldImg" idx="2"/>
          </p:nvPr>
        </p:nvSpPr>
        <p:spPr>
          <a:xfrm>
            <a:off x="652463" y="698500"/>
            <a:ext cx="5576887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5688347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Shape 212"/>
          <p:cNvSpPr txBox="1">
            <a:spLocks noGrp="1"/>
          </p:cNvSpPr>
          <p:nvPr>
            <p:ph type="body" idx="1"/>
          </p:nvPr>
        </p:nvSpPr>
        <p:spPr>
          <a:xfrm>
            <a:off x="916927" y="4416985"/>
            <a:ext cx="5047959" cy="4181291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-US" dirty="0"/>
              <a:t>Up next: textbooks</a:t>
            </a:r>
            <a:endParaRPr dirty="0"/>
          </a:p>
        </p:txBody>
      </p:sp>
      <p:sp>
        <p:nvSpPr>
          <p:cNvPr id="213" name="Shape 213"/>
          <p:cNvSpPr>
            <a:spLocks noGrp="1" noRot="1" noChangeAspect="1"/>
          </p:cNvSpPr>
          <p:nvPr>
            <p:ph type="sldImg" idx="2"/>
          </p:nvPr>
        </p:nvSpPr>
        <p:spPr>
          <a:xfrm>
            <a:off x="652463" y="698500"/>
            <a:ext cx="5576887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7008071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916927" y="4416985"/>
            <a:ext cx="5047959" cy="4181291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-US" dirty="0"/>
              <a:t>Up next: </a:t>
            </a:r>
            <a:r>
              <a:rPr lang="en-US" dirty="0" err="1"/>
              <a:t>prereqs</a:t>
            </a:r>
            <a:r>
              <a:rPr lang="en-US" dirty="0"/>
              <a:t> and workload (C)</a:t>
            </a:r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652463" y="698500"/>
            <a:ext cx="5576887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9859078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Shape 257"/>
          <p:cNvSpPr txBox="1">
            <a:spLocks noGrp="1"/>
          </p:cNvSpPr>
          <p:nvPr>
            <p:ph type="body" idx="1"/>
          </p:nvPr>
        </p:nvSpPr>
        <p:spPr>
          <a:xfrm>
            <a:off x="916927" y="4416985"/>
            <a:ext cx="5047959" cy="4181291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-US" dirty="0"/>
              <a:t>Up next: Technologies (Z)+</a:t>
            </a:r>
            <a:endParaRPr dirty="0"/>
          </a:p>
        </p:txBody>
      </p:sp>
      <p:sp>
        <p:nvSpPr>
          <p:cNvPr id="258" name="Shape 258"/>
          <p:cNvSpPr>
            <a:spLocks noGrp="1" noRot="1" noChangeAspect="1"/>
          </p:cNvSpPr>
          <p:nvPr>
            <p:ph type="sldImg" idx="2"/>
          </p:nvPr>
        </p:nvSpPr>
        <p:spPr>
          <a:xfrm>
            <a:off x="652463" y="698500"/>
            <a:ext cx="5576887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6901812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Shape 264"/>
          <p:cNvSpPr txBox="1">
            <a:spLocks noGrp="1"/>
          </p:cNvSpPr>
          <p:nvPr>
            <p:ph type="body" idx="1"/>
          </p:nvPr>
        </p:nvSpPr>
        <p:spPr>
          <a:xfrm>
            <a:off x="916927" y="4416985"/>
            <a:ext cx="5047959" cy="4181291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265" name="Shape 265"/>
          <p:cNvSpPr>
            <a:spLocks noGrp="1" noRot="1" noChangeAspect="1"/>
          </p:cNvSpPr>
          <p:nvPr>
            <p:ph type="sldImg" idx="2"/>
          </p:nvPr>
        </p:nvSpPr>
        <p:spPr>
          <a:xfrm>
            <a:off x="652463" y="698500"/>
            <a:ext cx="5576887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327858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Up Next: Medium Data (Z)+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-6985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oto Sans Symbols"/>
              <a:buNone/>
            </a:pPr>
            <a:fld id="{00000000-1234-1234-1234-123412341234}" type="slidenum">
              <a:rPr lang="en-US" sz="11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9</a:t>
            </a:fld>
            <a:endParaRPr lang="en-US"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766700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x-none">
                <a:latin typeface="Times New Roman" charset="0"/>
              </a:rPr>
              <a:t>Credits: Wikipedia, https://people.eecs.berkeley.edu/~junyanz/cat/cat_papers.html,</a:t>
            </a:r>
          </a:p>
          <a:p>
            <a:r>
              <a:rPr lang="en-US" altLang="x-none">
                <a:latin typeface="Times New Roman" charset="0"/>
              </a:rPr>
              <a:t>Wikidata</a:t>
            </a:r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spcBef>
                <a:spcPct val="20000"/>
              </a:spcBef>
              <a:buClr>
                <a:schemeClr val="hlink"/>
              </a:buClr>
              <a:buSzPct val="55000"/>
              <a:buFont typeface="Wingdings" charset="2"/>
              <a:defRPr sz="2000">
                <a:solidFill>
                  <a:schemeClr val="tx1"/>
                </a:solidFill>
                <a:latin typeface="Tahoma" charset="0"/>
              </a:defRPr>
            </a:lvl1pPr>
            <a:lvl2pPr marL="742950" indent="-285750" algn="ctr">
              <a:spcBef>
                <a:spcPct val="20000"/>
              </a:spcBef>
              <a:buClr>
                <a:schemeClr val="hlink"/>
              </a:buClr>
              <a:buSzPct val="55000"/>
              <a:buFont typeface="Wingdings" charset="2"/>
              <a:defRPr sz="2000">
                <a:solidFill>
                  <a:schemeClr val="tx1"/>
                </a:solidFill>
                <a:latin typeface="Tahoma" charset="0"/>
              </a:defRPr>
            </a:lvl2pPr>
            <a:lvl3pPr marL="1143000" indent="-228600" algn="ctr">
              <a:spcBef>
                <a:spcPct val="20000"/>
              </a:spcBef>
              <a:buClr>
                <a:schemeClr val="hlink"/>
              </a:buClr>
              <a:buSzPct val="55000"/>
              <a:buFont typeface="Wingdings" charset="2"/>
              <a:defRPr sz="2000">
                <a:solidFill>
                  <a:schemeClr val="tx1"/>
                </a:solidFill>
                <a:latin typeface="Tahoma" charset="0"/>
              </a:defRPr>
            </a:lvl3pPr>
            <a:lvl4pPr marL="1600200" indent="-228600" algn="ctr">
              <a:spcBef>
                <a:spcPct val="20000"/>
              </a:spcBef>
              <a:buClr>
                <a:schemeClr val="hlink"/>
              </a:buClr>
              <a:buSzPct val="55000"/>
              <a:buFont typeface="Wingdings" charset="2"/>
              <a:defRPr sz="2000">
                <a:solidFill>
                  <a:schemeClr val="tx1"/>
                </a:solidFill>
                <a:latin typeface="Tahoma" charset="0"/>
              </a:defRPr>
            </a:lvl4pPr>
            <a:lvl5pPr marL="2057400" indent="-228600" algn="ctr">
              <a:spcBef>
                <a:spcPct val="20000"/>
              </a:spcBef>
              <a:buClr>
                <a:schemeClr val="hlink"/>
              </a:buClr>
              <a:buSzPct val="55000"/>
              <a:buFont typeface="Wingdings" charset="2"/>
              <a:defRPr sz="2000">
                <a:solidFill>
                  <a:schemeClr val="tx1"/>
                </a:solidFill>
                <a:latin typeface="Tahoma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charset="2"/>
              <a:defRPr sz="2000">
                <a:solidFill>
                  <a:schemeClr val="tx1"/>
                </a:solidFill>
                <a:latin typeface="Tahoma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charset="2"/>
              <a:defRPr sz="2000">
                <a:solidFill>
                  <a:schemeClr val="tx1"/>
                </a:solidFill>
                <a:latin typeface="Tahoma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charset="2"/>
              <a:defRPr sz="2000">
                <a:solidFill>
                  <a:schemeClr val="tx1"/>
                </a:solidFill>
                <a:latin typeface="Tahoma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charset="2"/>
              <a:defRPr sz="2000">
                <a:solidFill>
                  <a:schemeClr val="tx1"/>
                </a:solidFill>
                <a:latin typeface="Tahoma" charset="0"/>
              </a:defRPr>
            </a:lvl9pPr>
          </a:lstStyle>
          <a:p>
            <a:pPr algn="r">
              <a:spcBef>
                <a:spcPct val="0"/>
              </a:spcBef>
              <a:buClrTx/>
              <a:buSzTx/>
              <a:buFontTx/>
              <a:buNone/>
            </a:pPr>
            <a:fld id="{02777FEF-A347-8945-8DEE-B1E3358595E1}" type="slidenum">
              <a:rPr lang="en-US" altLang="x-none" sz="1100">
                <a:latin typeface="Arial" charset="0"/>
              </a:rPr>
              <a:pPr algn="r">
                <a:spcBef>
                  <a:spcPct val="0"/>
                </a:spcBef>
                <a:buClrTx/>
                <a:buSzTx/>
                <a:buFontTx/>
                <a:buNone/>
              </a:pPr>
              <a:t>11</a:t>
            </a:fld>
            <a:endParaRPr lang="en-US" altLang="x-none" sz="11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33727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Facebook graph: https://</a:t>
            </a:r>
            <a:r>
              <a:rPr lang="en-US" dirty="0" err="1"/>
              <a:t>www.google.com</a:t>
            </a:r>
            <a:r>
              <a:rPr lang="en-US" dirty="0"/>
              <a:t>/</a:t>
            </a:r>
            <a:r>
              <a:rPr lang="en-US" dirty="0" err="1"/>
              <a:t>url?sa</a:t>
            </a:r>
            <a:r>
              <a:rPr lang="en-US" dirty="0"/>
              <a:t>=</a:t>
            </a:r>
            <a:r>
              <a:rPr lang="en-US" dirty="0" err="1"/>
              <a:t>i&amp;rct</a:t>
            </a:r>
            <a:r>
              <a:rPr lang="en-US" dirty="0"/>
              <a:t>=</a:t>
            </a:r>
            <a:r>
              <a:rPr lang="en-US" dirty="0" err="1"/>
              <a:t>j&amp;q</a:t>
            </a:r>
            <a:r>
              <a:rPr lang="en-US" dirty="0"/>
              <a:t>=&amp;</a:t>
            </a:r>
            <a:r>
              <a:rPr lang="en-US" dirty="0" err="1"/>
              <a:t>esrc</a:t>
            </a:r>
            <a:r>
              <a:rPr lang="en-US" dirty="0"/>
              <a:t>=</a:t>
            </a:r>
            <a:r>
              <a:rPr lang="en-US" dirty="0" err="1"/>
              <a:t>s&amp;source</a:t>
            </a:r>
            <a:r>
              <a:rPr lang="en-US" dirty="0"/>
              <a:t>=</a:t>
            </a:r>
            <a:r>
              <a:rPr lang="en-US" dirty="0" err="1"/>
              <a:t>images&amp;cd</a:t>
            </a:r>
            <a:r>
              <a:rPr lang="en-US" dirty="0"/>
              <a:t>=&amp;cad=</a:t>
            </a:r>
            <a:r>
              <a:rPr lang="en-US" dirty="0" err="1"/>
              <a:t>rja&amp;uact</a:t>
            </a:r>
            <a:r>
              <a:rPr lang="en-US" dirty="0"/>
              <a:t>=8&amp;ved=0ahUKEwiG-NS3pszYAhUiYt8KHUMFCH4QjRwIBw&amp;url=http%3A%2F%2Fwww.businessinsider.com%2Fexplainer-what-exactly-is-the-social-graph-2012-3&amp;psig=AOvVaw2D5Cm84V0EKbfEKCIh2EYF&amp;ust=1515635983002846</a:t>
            </a:r>
          </a:p>
          <a:p>
            <a:r>
              <a:rPr lang="en-US" dirty="0"/>
              <a:t>Retweet</a:t>
            </a:r>
            <a:r>
              <a:rPr lang="en-US" baseline="0" dirty="0"/>
              <a:t> graph: https://</a:t>
            </a:r>
            <a:r>
              <a:rPr lang="en-US" baseline="0" dirty="0" err="1"/>
              <a:t>www.researchgate.net</a:t>
            </a:r>
            <a:r>
              <a:rPr lang="en-US" baseline="0" dirty="0"/>
              <a:t>/figure/266968024_A-sample-basic-retweet-graph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-6985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oto Sans Symbols"/>
              <a:buNone/>
            </a:pPr>
            <a:fld id="{00000000-1234-1234-1234-123412341234}" type="slidenum">
              <a:rPr lang="en-US" sz="11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13</a:t>
            </a:fld>
            <a:endParaRPr lang="en-US"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517333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giphy.com</a:t>
            </a:r>
            <a:r>
              <a:rPr lang="en-US" dirty="0"/>
              <a:t>/gifs/climate-change-visualization-global-warming-hPovBcQ3c1g9W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-6985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oto Sans Symbols"/>
              <a:buNone/>
            </a:pPr>
            <a:fld id="{00000000-1234-1234-1234-123412341234}" type="slidenum">
              <a:rPr lang="en-US" sz="11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15</a:t>
            </a:fld>
            <a:endParaRPr lang="en-US"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893414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data.cityofnewyork.us</a:t>
            </a:r>
            <a:r>
              <a:rPr lang="en-US" dirty="0"/>
              <a:t>/Transportation/2015-Yellow-Taxi-Trip-Data/ba8s-jw6u</a:t>
            </a:r>
          </a:p>
          <a:p>
            <a:r>
              <a:rPr lang="en-US" dirty="0"/>
              <a:t>Up next: How big? (Z)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-6985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oto Sans Symbols"/>
              <a:buNone/>
            </a:pPr>
            <a:fld id="{00000000-1234-1234-1234-123412341234}" type="slidenum">
              <a:rPr lang="en-US" sz="11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16</a:t>
            </a:fld>
            <a:endParaRPr lang="en-US"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388807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Up Next: Data Analytics (S)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-6985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oto Sans Symbols"/>
              <a:buNone/>
            </a:pPr>
            <a:fld id="{00000000-1234-1234-1234-123412341234}" type="slidenum">
              <a:rPr lang="en-US" sz="11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17</a:t>
            </a:fld>
            <a:endParaRPr lang="en-US"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159834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Up next: CERBA (C)+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-6985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oto Sans Symbols"/>
              <a:buNone/>
            </a:pPr>
            <a:fld id="{00000000-1234-1234-1234-123412341234}" type="slidenum">
              <a:rPr lang="en-US" sz="11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18</a:t>
            </a:fld>
            <a:endParaRPr lang="en-US"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523241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5334000"/>
            <a:ext cx="9141619" cy="381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5278597"/>
            <a:ext cx="9141619" cy="533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632460"/>
            <a:ext cx="7543800" cy="297180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6000" spc="-38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3713017"/>
            <a:ext cx="7543800" cy="9525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1800" cap="all" spc="150" baseline="0">
                <a:solidFill>
                  <a:schemeClr val="tx2"/>
                </a:solidFill>
                <a:latin typeface="+mj-lt"/>
              </a:defRPr>
            </a:lvl1pPr>
            <a:lvl2pPr marL="342900" indent="0" algn="ctr">
              <a:buNone/>
              <a:defRPr sz="18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800" b="0" i="0" u="none" strike="noStrike" cap="none" smtClean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‹#›</a:t>
            </a:fld>
            <a:endParaRPr lang="en-US" sz="800" b="0" i="0" u="none" strike="noStrike" cap="none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36195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9790087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800" b="0" i="0" smtClean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‹#›</a:t>
            </a:fld>
            <a:endParaRPr lang="en-US" sz="800" b="0" i="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14047403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5334000"/>
            <a:ext cx="9141619" cy="381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5278597"/>
            <a:ext cx="9141619" cy="533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45649"/>
            <a:ext cx="1971675" cy="479785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45648"/>
            <a:ext cx="5800725" cy="4797852"/>
          </a:xfrm>
        </p:spPr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800" b="0" i="0" smtClean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‹#›</a:t>
            </a:fld>
            <a:endParaRPr lang="en-US" sz="800" b="0" i="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15419616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800" b="0" i="0" u="none" strike="noStrike" cap="none" smtClean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‹#›</a:t>
            </a:fld>
            <a:endParaRPr lang="en-US" sz="800" b="0" i="0" u="none" strike="noStrike" cap="none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41324092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5334000"/>
            <a:ext cx="9141619" cy="381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5278597"/>
            <a:ext cx="9141619" cy="533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632460"/>
            <a:ext cx="7543800" cy="297180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6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3710940"/>
            <a:ext cx="7543800" cy="9525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1800" cap="all" spc="150" baseline="0">
                <a:solidFill>
                  <a:schemeClr val="tx2"/>
                </a:solidFill>
                <a:latin typeface="+mj-lt"/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800" b="0" i="0" smtClean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‹#›</a:t>
            </a:fld>
            <a:endParaRPr lang="en-US" sz="800" b="0" i="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36195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61922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38836"/>
            <a:ext cx="7543800" cy="120896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59" y="1538112"/>
            <a:ext cx="3703320" cy="3352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538113"/>
            <a:ext cx="3703320" cy="3352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800" b="0" i="0" smtClean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‹#›</a:t>
            </a:fld>
            <a:endParaRPr lang="en-US" sz="800" b="0" i="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27996170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38836"/>
            <a:ext cx="7543800" cy="120896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538377"/>
            <a:ext cx="3703320" cy="613568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1500" b="0" cap="all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151945"/>
            <a:ext cx="3703320" cy="281516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538377"/>
            <a:ext cx="3703320" cy="613568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1500" b="0" cap="all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151945"/>
            <a:ext cx="3703320" cy="281516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800" b="0" i="0" smtClean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‹#›</a:t>
            </a:fld>
            <a:endParaRPr lang="en-US" sz="800" b="0" i="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16305212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800" b="0" i="0" smtClean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‹#›</a:t>
            </a:fld>
            <a:endParaRPr lang="en-US" sz="800" b="0" i="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10696259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5334000"/>
            <a:ext cx="9141619" cy="381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5278597"/>
            <a:ext cx="9141619" cy="533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800" b="0" i="0" smtClean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‹#›</a:t>
            </a:fld>
            <a:endParaRPr lang="en-US" sz="800" b="0" i="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25995392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571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5715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495299"/>
            <a:ext cx="2400300" cy="1905000"/>
          </a:xfrm>
        </p:spPr>
        <p:txBody>
          <a:bodyPr anchor="b">
            <a:normAutofit/>
          </a:bodyPr>
          <a:lstStyle>
            <a:lvl1pPr>
              <a:defRPr sz="27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450" y="609600"/>
            <a:ext cx="4869180" cy="43815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438400"/>
            <a:ext cx="2400300" cy="2815937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125">
                <a:solidFill>
                  <a:srgbClr val="FFFFFF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5383155"/>
            <a:ext cx="1963883" cy="304271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5383155"/>
            <a:ext cx="3486150" cy="304271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800" b="0" i="0" smtClean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‹#›</a:t>
            </a:fld>
            <a:endParaRPr lang="en-US" sz="800" b="0" i="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5939084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127500"/>
            <a:ext cx="9141619" cy="1587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095897"/>
            <a:ext cx="9141619" cy="533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4229100"/>
            <a:ext cx="7584948" cy="685800"/>
          </a:xfrm>
        </p:spPr>
        <p:txBody>
          <a:bodyPr lIns="91440" tIns="0" rIns="91440" bIns="0" anchor="b">
            <a:noAutofit/>
          </a:bodyPr>
          <a:lstStyle>
            <a:lvl1pPr>
              <a:defRPr sz="27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095897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60" y="4922519"/>
            <a:ext cx="7584948" cy="49530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450"/>
              </a:spcAft>
              <a:buNone/>
              <a:defRPr sz="1125">
                <a:solidFill>
                  <a:srgbClr val="FFFFFF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800" b="0" i="0" smtClean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‹#›</a:t>
            </a:fld>
            <a:endParaRPr lang="en-US" sz="800" b="0" i="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27183209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5334000"/>
            <a:ext cx="9144000" cy="381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5278597"/>
            <a:ext cx="9144001" cy="54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38836"/>
            <a:ext cx="7543800" cy="120896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538112"/>
            <a:ext cx="7543800" cy="335280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5383155"/>
            <a:ext cx="1854203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5383155"/>
            <a:ext cx="3617103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5383155"/>
            <a:ext cx="984019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rgbClr val="FFFFFF"/>
                </a:solidFill>
              </a:defRPr>
            </a:lvl1pPr>
          </a:lstStyle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800" b="0" i="0" u="none" strike="noStrike" cap="none" smtClean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‹#›</a:t>
            </a:fld>
            <a:endParaRPr lang="en-US" sz="800" b="0" i="0" u="none" strike="noStrike" cap="none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448204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590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</p:sldLayoutIdLst>
  <p:hf hdr="0" ftr="0" dt="0"/>
  <p:txStyles>
    <p:titleStyle>
      <a:lvl1pPr algn="l" defTabSz="685800" rtl="0" eaLnBrk="1" latinLnBrk="0" hangingPunct="1">
        <a:lnSpc>
          <a:spcPct val="85000"/>
        </a:lnSpc>
        <a:spcBef>
          <a:spcPct val="0"/>
        </a:spcBef>
        <a:buNone/>
        <a:defRPr sz="3600" kern="1200" spc="-38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68580" indent="-68580" algn="l" defTabSz="685800" rtl="0" eaLnBrk="1" latinLnBrk="0" hangingPunct="1">
        <a:lnSpc>
          <a:spcPct val="90000"/>
        </a:lnSpc>
        <a:spcBef>
          <a:spcPts val="900"/>
        </a:spcBef>
        <a:spcAft>
          <a:spcPts val="15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1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28803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42519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56235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69951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82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97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12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27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cis.temple.edu/~edragut/CIS5517-Fall18/teaching.htm" TargetMode="Externa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 smtClean="0"/>
          </a:p>
        </p:txBody>
      </p:sp>
      <p:sp>
        <p:nvSpPr>
          <p:cNvPr id="8195" name="Content Placeholder 2"/>
          <p:cNvSpPr>
            <a:spLocks noGrp="1"/>
          </p:cNvSpPr>
          <p:nvPr>
            <p:ph idx="1"/>
          </p:nvPr>
        </p:nvSpPr>
        <p:spPr>
          <a:xfrm>
            <a:off x="1460500" y="1460500"/>
            <a:ext cx="6477000" cy="3873500"/>
          </a:xfrm>
        </p:spPr>
        <p:txBody>
          <a:bodyPr>
            <a:normAutofit/>
          </a:bodyPr>
          <a:lstStyle/>
          <a:p>
            <a:r>
              <a:rPr lang="en-US" altLang="en-US" sz="2400" dirty="0" smtClean="0"/>
              <a:t>Course website:</a:t>
            </a:r>
          </a:p>
          <a:p>
            <a:pPr lvl="1"/>
            <a:r>
              <a:rPr lang="en-US" altLang="en-US" sz="2000" dirty="0">
                <a:hlinkClick r:id="rId2"/>
              </a:rPr>
              <a:t>https://cis.temple.edu/~</a:t>
            </a:r>
            <a:r>
              <a:rPr lang="en-US" altLang="en-US" sz="2000" dirty="0" smtClean="0">
                <a:hlinkClick r:id="rId2"/>
              </a:rPr>
              <a:t>edragut/CIS5517-Fall18/teaching.htm</a:t>
            </a:r>
            <a:endParaRPr lang="en-US" altLang="en-US" sz="2000" dirty="0" smtClean="0"/>
          </a:p>
          <a:p>
            <a:r>
              <a:rPr lang="en-US" altLang="en-US" sz="2400" dirty="0" smtClean="0"/>
              <a:t>Text Book(s)</a:t>
            </a:r>
          </a:p>
          <a:p>
            <a:r>
              <a:rPr lang="en-US" altLang="en-US" sz="2400" dirty="0" smtClean="0"/>
              <a:t>Workload</a:t>
            </a:r>
            <a:endParaRPr lang="en-US" altLang="en-US" sz="2400" dirty="0" smtClean="0"/>
          </a:p>
          <a:p>
            <a:r>
              <a:rPr lang="en-US" altLang="en-US" sz="2400" dirty="0" smtClean="0"/>
              <a:t>Intended Schedule</a:t>
            </a:r>
          </a:p>
          <a:p>
            <a:r>
              <a:rPr lang="en-US" altLang="en-US" sz="2400" dirty="0" smtClean="0"/>
              <a:t>Projects</a:t>
            </a:r>
          </a:p>
          <a:p>
            <a:pPr lvl="1"/>
            <a:r>
              <a:rPr lang="en-US" altLang="en-US" sz="2000" dirty="0" smtClean="0"/>
              <a:t>Grading</a:t>
            </a:r>
          </a:p>
          <a:p>
            <a:r>
              <a:rPr lang="en-US" altLang="en-US" sz="2400" dirty="0" smtClean="0"/>
              <a:t>Reading List</a:t>
            </a:r>
          </a:p>
        </p:txBody>
      </p:sp>
      <p:pic>
        <p:nvPicPr>
          <p:cNvPr id="8196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619" y="-26978"/>
            <a:ext cx="2532063" cy="135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7412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Most Scenarios: Lots of “Medium Data”</a:t>
            </a:r>
            <a:br>
              <a:rPr lang="en-US" sz="2800" dirty="0"/>
            </a:br>
            <a:r>
              <a:rPr lang="en-US" sz="2800" dirty="0"/>
              <a:t>that Isn’t Ready for Analytics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xfrm>
            <a:off x="349857" y="1538112"/>
            <a:ext cx="8635117" cy="3352800"/>
          </a:xfrm>
        </p:spPr>
        <p:txBody>
          <a:bodyPr>
            <a:noAutofit/>
          </a:bodyPr>
          <a:lstStyle/>
          <a:p>
            <a:pPr marL="161132" indent="0">
              <a:buNone/>
            </a:pPr>
            <a:r>
              <a:rPr lang="en-US" sz="2400" dirty="0"/>
              <a:t>Other than in the Web and in monitoring scenarios </a:t>
            </a:r>
            <a:r>
              <a:rPr lang="mr-IN" sz="2400" dirty="0"/>
              <a:t>–</a:t>
            </a:r>
            <a:r>
              <a:rPr lang="en-US" sz="2400" dirty="0"/>
              <a:t> we typically don’t have all of the data in one place</a:t>
            </a:r>
          </a:p>
          <a:p>
            <a:pPr marL="161132" indent="0">
              <a:buNone/>
            </a:pPr>
            <a:endParaRPr lang="en-US" sz="2400" dirty="0"/>
          </a:p>
          <a:p>
            <a:pPr lvl="1"/>
            <a:r>
              <a:rPr lang="en-US" sz="2000" dirty="0"/>
              <a:t>In different systems</a:t>
            </a:r>
          </a:p>
          <a:p>
            <a:pPr lvl="1"/>
            <a:r>
              <a:rPr lang="en-US" sz="2000" dirty="0"/>
              <a:t>Bringing in public datasets</a:t>
            </a:r>
          </a:p>
          <a:p>
            <a:pPr lvl="1"/>
            <a:r>
              <a:rPr lang="en-US" sz="2000" dirty="0"/>
              <a:t>Requiring access to Twitter APIs </a:t>
            </a:r>
            <a:r>
              <a:rPr lang="en-US" sz="2000" dirty="0" smtClean="0"/>
              <a:t>etc.</a:t>
            </a:r>
            <a:endParaRPr lang="en-US" sz="2000" dirty="0"/>
          </a:p>
          <a:p>
            <a:pPr lvl="1"/>
            <a:endParaRPr lang="en-US" sz="2000" dirty="0"/>
          </a:p>
          <a:p>
            <a:r>
              <a:rPr lang="en-US" sz="2400" dirty="0"/>
              <a:t>Also, it’s often not in a form where:</a:t>
            </a:r>
          </a:p>
          <a:p>
            <a:pPr lvl="1"/>
            <a:r>
              <a:rPr lang="en-US" sz="2000" dirty="0"/>
              <a:t>It’s clean and regular </a:t>
            </a:r>
            <a:r>
              <a:rPr lang="mr-IN" sz="2000" dirty="0"/>
              <a:t>–</a:t>
            </a:r>
            <a:r>
              <a:rPr lang="en-US" sz="2000" dirty="0"/>
              <a:t> </a:t>
            </a:r>
            <a:r>
              <a:rPr lang="en-US" sz="2000" dirty="0" smtClean="0"/>
              <a:t>e.g., </a:t>
            </a:r>
            <a:r>
              <a:rPr lang="en-US" sz="2000" dirty="0"/>
              <a:t>we may have missing values, spurious values, etc.</a:t>
            </a:r>
          </a:p>
          <a:p>
            <a:pPr lvl="1"/>
            <a:r>
              <a:rPr lang="en-US" sz="2000" dirty="0"/>
              <a:t>The </a:t>
            </a:r>
            <a:r>
              <a:rPr lang="en-US" sz="2000" i="1" dirty="0"/>
              <a:t>features</a:t>
            </a:r>
            <a:r>
              <a:rPr lang="en-US" sz="2000" dirty="0"/>
              <a:t> we want to use to make predictions are immediately available to us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800" b="0" i="0" u="none" strike="noStrike" cap="none" smtClean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10</a:t>
            </a:fld>
            <a:endParaRPr lang="en-US" sz="800" b="0" i="0" u="none" strike="noStrike" cap="none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3698088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/>
          <p:cNvSpPr>
            <a:spLocks noGrp="1"/>
          </p:cNvSpPr>
          <p:nvPr>
            <p:ph type="title"/>
          </p:nvPr>
        </p:nvSpPr>
        <p:spPr>
          <a:xfrm>
            <a:off x="1112838" y="160338"/>
            <a:ext cx="7515225" cy="1089025"/>
          </a:xfrm>
        </p:spPr>
        <p:txBody>
          <a:bodyPr/>
          <a:lstStyle/>
          <a:p>
            <a:r>
              <a:rPr lang="en-US" altLang="x-none" dirty="0">
                <a:ln>
                  <a:noFill/>
                </a:ln>
              </a:rPr>
              <a:t>Data </a:t>
            </a:r>
            <a:r>
              <a:rPr lang="en-US" altLang="x-none" dirty="0">
                <a:ln>
                  <a:noFill/>
                </a:ln>
                <a:sym typeface="Wingdings" charset="2"/>
              </a:rPr>
              <a:t>vs</a:t>
            </a:r>
            <a:r>
              <a:rPr lang="en-US" altLang="x-none" dirty="0">
                <a:ln>
                  <a:noFill/>
                </a:ln>
              </a:rPr>
              <a:t> </a:t>
            </a:r>
            <a:r>
              <a:rPr lang="en-US" altLang="x-none" i="1" dirty="0">
                <a:ln>
                  <a:noFill/>
                </a:ln>
              </a:rPr>
              <a:t>Structured</a:t>
            </a:r>
            <a:r>
              <a:rPr lang="en-US" altLang="x-none" dirty="0">
                <a:ln>
                  <a:noFill/>
                </a:ln>
              </a:rPr>
              <a:t> Data</a:t>
            </a:r>
          </a:p>
        </p:txBody>
      </p:sp>
      <p:sp>
        <p:nvSpPr>
          <p:cNvPr id="17" name="Content Placeholder 2"/>
          <p:cNvSpPr>
            <a:spLocks noGrp="1"/>
          </p:cNvSpPr>
          <p:nvPr>
            <p:ph idx="1"/>
          </p:nvPr>
        </p:nvSpPr>
        <p:spPr>
          <a:xfrm>
            <a:off x="3589338" y="3889375"/>
            <a:ext cx="5481637" cy="1473200"/>
          </a:xfr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marL="0" indent="0" defTabSz="285739" fontAlgn="auto">
              <a:buClr>
                <a:schemeClr val="accent1">
                  <a:lumMod val="75000"/>
                </a:schemeClr>
              </a:buClr>
              <a:buFont typeface="Arial"/>
              <a:buNone/>
              <a:defRPr/>
            </a:pPr>
            <a:r>
              <a:rPr lang="en-US" dirty="0"/>
              <a:t>Goal:  raw data </a:t>
            </a:r>
            <a:r>
              <a:rPr lang="en-US" dirty="0">
                <a:sym typeface="Wingdings"/>
              </a:rPr>
              <a:t> </a:t>
            </a:r>
            <a:r>
              <a:rPr lang="en-US" i="1" dirty="0">
                <a:sym typeface="Wingdings"/>
              </a:rPr>
              <a:t>structured</a:t>
            </a:r>
            <a:r>
              <a:rPr lang="en-US" dirty="0">
                <a:sym typeface="Wingdings"/>
              </a:rPr>
              <a:t> data</a:t>
            </a:r>
            <a:endParaRPr lang="en-US" dirty="0"/>
          </a:p>
          <a:p>
            <a:pPr marL="464326" lvl="1" indent="-178587" defTabSz="285739" fontAlgn="auto">
              <a:buClr>
                <a:schemeClr val="accent1">
                  <a:lumMod val="75000"/>
                </a:schemeClr>
              </a:buClr>
              <a:buFont typeface="Arial"/>
              <a:buChar char="•"/>
              <a:defRPr/>
            </a:pPr>
            <a:r>
              <a:rPr lang="en-US" dirty="0"/>
              <a:t>Fields, entities, objects, machine learning </a:t>
            </a:r>
            <a:r>
              <a:rPr lang="en-US" i="1" dirty="0"/>
              <a:t>features</a:t>
            </a:r>
            <a:endParaRPr lang="en-US" dirty="0"/>
          </a:p>
          <a:p>
            <a:pPr marL="464326" lvl="1" indent="-178587" defTabSz="285739" fontAlgn="auto">
              <a:buClr>
                <a:schemeClr val="accent1">
                  <a:lumMod val="75000"/>
                </a:schemeClr>
              </a:buClr>
              <a:buFont typeface="Arial"/>
              <a:buChar char="•"/>
              <a:defRPr/>
            </a:pPr>
            <a:r>
              <a:rPr lang="en-US" dirty="0"/>
              <a:t>May be very regular or semi-structured</a:t>
            </a:r>
          </a:p>
          <a:p>
            <a:pPr marL="464326" lvl="1" indent="-178587" defTabSz="285739" fontAlgn="auto">
              <a:buClr>
                <a:schemeClr val="accent1">
                  <a:lumMod val="75000"/>
                </a:schemeClr>
              </a:buClr>
              <a:buFont typeface="Arial"/>
              <a:buChar char="•"/>
              <a:defRPr/>
            </a:pPr>
            <a:endParaRPr lang="en-US" dirty="0"/>
          </a:p>
          <a:p>
            <a:pPr marL="0" indent="0" defTabSz="285739" fontAlgn="auto">
              <a:buClr>
                <a:schemeClr val="accent1">
                  <a:lumMod val="75000"/>
                </a:schemeClr>
              </a:buClr>
              <a:buFont typeface="Arial"/>
              <a:buNone/>
              <a:defRPr/>
            </a:pPr>
            <a:r>
              <a:rPr lang="en-US" dirty="0"/>
              <a:t>Ultimately, goal is data </a:t>
            </a:r>
            <a:r>
              <a:rPr lang="en-US" dirty="0">
                <a:sym typeface="Wingdings"/>
              </a:rPr>
              <a:t> information  knowledge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050B14-7EB0-7342-B75F-855A651E038B}" type="slidenum">
              <a:rPr lang="en-GB" sz="800">
                <a:latin typeface="Corbel" panose="020B0503020204020204" pitchFamily="34" charset="0"/>
              </a:rPr>
              <a:pPr>
                <a:defRPr/>
              </a:pPr>
              <a:t>11</a:t>
            </a:fld>
            <a:endParaRPr lang="en-GB" sz="800" dirty="0">
              <a:latin typeface="Corbel" panose="020B0503020204020204" pitchFamily="34" charset="0"/>
            </a:endParaRPr>
          </a:p>
        </p:txBody>
      </p:sp>
      <p:pic>
        <p:nvPicPr>
          <p:cNvPr id="18436" name="Picture 7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988" y="2317750"/>
            <a:ext cx="1847850" cy="140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8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1363" y="1001713"/>
            <a:ext cx="1604962" cy="120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9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100" y="3935413"/>
            <a:ext cx="2832100" cy="325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9" name="Picture 10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1603375"/>
            <a:ext cx="4067175" cy="135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0" name="Picture 12"/>
          <p:cNvPicPr>
            <a:picLocks noChangeAspect="1"/>
          </p:cNvPicPr>
          <p:nvPr/>
        </p:nvPicPr>
        <p:blipFill>
          <a:blip r:embed="rId7">
            <a:clrChange>
              <a:clrFrom>
                <a:srgbClr val="F8F9FA"/>
              </a:clrFrom>
              <a:clrTo>
                <a:srgbClr val="F8F9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1763" y="3025775"/>
            <a:ext cx="3859212" cy="180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ight Arrow 13"/>
          <p:cNvSpPr/>
          <p:nvPr/>
        </p:nvSpPr>
        <p:spPr>
          <a:xfrm>
            <a:off x="3762375" y="2835275"/>
            <a:ext cx="1108075" cy="4699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None/>
              <a:defRPr/>
            </a:pPr>
            <a:endParaRPr lang="en-US"/>
          </a:p>
        </p:txBody>
      </p:sp>
      <p:pic>
        <p:nvPicPr>
          <p:cNvPr id="18442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6613" y="3748088"/>
            <a:ext cx="2495550" cy="1604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4" name="TextBox 17"/>
          <p:cNvSpPr txBox="1">
            <a:spLocks noChangeArrowheads="1"/>
          </p:cNvSpPr>
          <p:nvPr/>
        </p:nvSpPr>
        <p:spPr bwMode="auto">
          <a:xfrm>
            <a:off x="1460500" y="1344613"/>
            <a:ext cx="9382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>
              <a:spcBef>
                <a:spcPct val="20000"/>
              </a:spcBef>
              <a:buClr>
                <a:schemeClr val="hlink"/>
              </a:buClr>
              <a:buSzPct val="55000"/>
              <a:buFont typeface="Wingdings" charset="2"/>
              <a:defRPr sz="2000">
                <a:solidFill>
                  <a:schemeClr val="tx1"/>
                </a:solidFill>
                <a:latin typeface="Tahoma" charset="0"/>
              </a:defRPr>
            </a:lvl1pPr>
            <a:lvl2pPr marL="742950" indent="-285750" algn="ctr">
              <a:spcBef>
                <a:spcPct val="20000"/>
              </a:spcBef>
              <a:buClr>
                <a:schemeClr val="hlink"/>
              </a:buClr>
              <a:buSzPct val="55000"/>
              <a:buFont typeface="Wingdings" charset="2"/>
              <a:defRPr sz="2000">
                <a:solidFill>
                  <a:schemeClr val="tx1"/>
                </a:solidFill>
                <a:latin typeface="Tahoma" charset="0"/>
              </a:defRPr>
            </a:lvl2pPr>
            <a:lvl3pPr marL="1143000" indent="-228600" algn="ctr">
              <a:spcBef>
                <a:spcPct val="20000"/>
              </a:spcBef>
              <a:buClr>
                <a:schemeClr val="hlink"/>
              </a:buClr>
              <a:buSzPct val="55000"/>
              <a:buFont typeface="Wingdings" charset="2"/>
              <a:defRPr sz="2000">
                <a:solidFill>
                  <a:schemeClr val="tx1"/>
                </a:solidFill>
                <a:latin typeface="Tahoma" charset="0"/>
              </a:defRPr>
            </a:lvl3pPr>
            <a:lvl4pPr marL="1600200" indent="-228600" algn="ctr">
              <a:spcBef>
                <a:spcPct val="20000"/>
              </a:spcBef>
              <a:buClr>
                <a:schemeClr val="hlink"/>
              </a:buClr>
              <a:buSzPct val="55000"/>
              <a:buFont typeface="Wingdings" charset="2"/>
              <a:defRPr sz="2000">
                <a:solidFill>
                  <a:schemeClr val="tx1"/>
                </a:solidFill>
                <a:latin typeface="Tahoma" charset="0"/>
              </a:defRPr>
            </a:lvl4pPr>
            <a:lvl5pPr marL="2057400" indent="-228600" algn="ctr">
              <a:spcBef>
                <a:spcPct val="20000"/>
              </a:spcBef>
              <a:buClr>
                <a:schemeClr val="hlink"/>
              </a:buClr>
              <a:buSzPct val="55000"/>
              <a:buFont typeface="Wingdings" charset="2"/>
              <a:defRPr sz="2000">
                <a:solidFill>
                  <a:schemeClr val="tx1"/>
                </a:solidFill>
                <a:latin typeface="Tahoma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charset="2"/>
              <a:defRPr sz="2000">
                <a:solidFill>
                  <a:schemeClr val="tx1"/>
                </a:solidFill>
                <a:latin typeface="Tahoma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charset="2"/>
              <a:defRPr sz="2000">
                <a:solidFill>
                  <a:schemeClr val="tx1"/>
                </a:solidFill>
                <a:latin typeface="Tahoma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charset="2"/>
              <a:defRPr sz="2000">
                <a:solidFill>
                  <a:schemeClr val="tx1"/>
                </a:solidFill>
                <a:latin typeface="Tahoma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charset="2"/>
              <a:defRPr sz="2000">
                <a:solidFill>
                  <a:schemeClr val="tx1"/>
                </a:solidFill>
                <a:latin typeface="Tahoma" charset="0"/>
              </a:defRPr>
            </a:lvl9pPr>
          </a:lstStyle>
          <a:p>
            <a:pPr eaLnBrk="1" hangingPunct="1"/>
            <a:r>
              <a:rPr lang="en-US" altLang="x-none" sz="1800" i="1"/>
              <a:t>Images</a:t>
            </a:r>
          </a:p>
        </p:txBody>
      </p:sp>
      <p:sp>
        <p:nvSpPr>
          <p:cNvPr id="18445" name="TextBox 18"/>
          <p:cNvSpPr txBox="1">
            <a:spLocks noChangeArrowheads="1"/>
          </p:cNvSpPr>
          <p:nvPr/>
        </p:nvSpPr>
        <p:spPr bwMode="auto">
          <a:xfrm>
            <a:off x="890588" y="2078038"/>
            <a:ext cx="8128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>
              <a:spcBef>
                <a:spcPct val="20000"/>
              </a:spcBef>
              <a:buClr>
                <a:schemeClr val="hlink"/>
              </a:buClr>
              <a:buSzPct val="55000"/>
              <a:buFont typeface="Wingdings" charset="2"/>
              <a:defRPr sz="2000">
                <a:solidFill>
                  <a:schemeClr val="tx1"/>
                </a:solidFill>
                <a:latin typeface="Tahoma" charset="0"/>
              </a:defRPr>
            </a:lvl1pPr>
            <a:lvl2pPr marL="742950" indent="-285750" algn="ctr">
              <a:spcBef>
                <a:spcPct val="20000"/>
              </a:spcBef>
              <a:buClr>
                <a:schemeClr val="hlink"/>
              </a:buClr>
              <a:buSzPct val="55000"/>
              <a:buFont typeface="Wingdings" charset="2"/>
              <a:defRPr sz="2000">
                <a:solidFill>
                  <a:schemeClr val="tx1"/>
                </a:solidFill>
                <a:latin typeface="Tahoma" charset="0"/>
              </a:defRPr>
            </a:lvl2pPr>
            <a:lvl3pPr marL="1143000" indent="-228600" algn="ctr">
              <a:spcBef>
                <a:spcPct val="20000"/>
              </a:spcBef>
              <a:buClr>
                <a:schemeClr val="hlink"/>
              </a:buClr>
              <a:buSzPct val="55000"/>
              <a:buFont typeface="Wingdings" charset="2"/>
              <a:defRPr sz="2000">
                <a:solidFill>
                  <a:schemeClr val="tx1"/>
                </a:solidFill>
                <a:latin typeface="Tahoma" charset="0"/>
              </a:defRPr>
            </a:lvl3pPr>
            <a:lvl4pPr marL="1600200" indent="-228600" algn="ctr">
              <a:spcBef>
                <a:spcPct val="20000"/>
              </a:spcBef>
              <a:buClr>
                <a:schemeClr val="hlink"/>
              </a:buClr>
              <a:buSzPct val="55000"/>
              <a:buFont typeface="Wingdings" charset="2"/>
              <a:defRPr sz="2000">
                <a:solidFill>
                  <a:schemeClr val="tx1"/>
                </a:solidFill>
                <a:latin typeface="Tahoma" charset="0"/>
              </a:defRPr>
            </a:lvl4pPr>
            <a:lvl5pPr marL="2057400" indent="-228600" algn="ctr">
              <a:spcBef>
                <a:spcPct val="20000"/>
              </a:spcBef>
              <a:buClr>
                <a:schemeClr val="hlink"/>
              </a:buClr>
              <a:buSzPct val="55000"/>
              <a:buFont typeface="Wingdings" charset="2"/>
              <a:defRPr sz="2000">
                <a:solidFill>
                  <a:schemeClr val="tx1"/>
                </a:solidFill>
                <a:latin typeface="Tahoma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charset="2"/>
              <a:defRPr sz="2000">
                <a:solidFill>
                  <a:schemeClr val="tx1"/>
                </a:solidFill>
                <a:latin typeface="Tahoma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charset="2"/>
              <a:defRPr sz="2000">
                <a:solidFill>
                  <a:schemeClr val="tx1"/>
                </a:solidFill>
                <a:latin typeface="Tahoma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charset="2"/>
              <a:defRPr sz="2000">
                <a:solidFill>
                  <a:schemeClr val="tx1"/>
                </a:solidFill>
                <a:latin typeface="Tahoma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charset="2"/>
              <a:defRPr sz="2000">
                <a:solidFill>
                  <a:schemeClr val="tx1"/>
                </a:solidFill>
                <a:latin typeface="Tahoma" charset="0"/>
              </a:defRPr>
            </a:lvl9pPr>
          </a:lstStyle>
          <a:p>
            <a:pPr eaLnBrk="1" hangingPunct="1"/>
            <a:r>
              <a:rPr lang="en-US" altLang="x-none" sz="1800" i="1"/>
              <a:t>Genes</a:t>
            </a:r>
          </a:p>
        </p:txBody>
      </p:sp>
      <p:sp>
        <p:nvSpPr>
          <p:cNvPr id="18446" name="TextBox 19"/>
          <p:cNvSpPr txBox="1">
            <a:spLocks noChangeArrowheads="1"/>
          </p:cNvSpPr>
          <p:nvPr/>
        </p:nvSpPr>
        <p:spPr bwMode="auto">
          <a:xfrm>
            <a:off x="1136650" y="4184650"/>
            <a:ext cx="609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>
              <a:spcBef>
                <a:spcPct val="20000"/>
              </a:spcBef>
              <a:buClr>
                <a:schemeClr val="hlink"/>
              </a:buClr>
              <a:buSzPct val="55000"/>
              <a:buFont typeface="Wingdings" charset="2"/>
              <a:defRPr sz="2000">
                <a:solidFill>
                  <a:schemeClr val="tx1"/>
                </a:solidFill>
                <a:latin typeface="Tahoma" charset="0"/>
              </a:defRPr>
            </a:lvl1pPr>
            <a:lvl2pPr marL="742950" indent="-285750" algn="ctr">
              <a:spcBef>
                <a:spcPct val="20000"/>
              </a:spcBef>
              <a:buClr>
                <a:schemeClr val="hlink"/>
              </a:buClr>
              <a:buSzPct val="55000"/>
              <a:buFont typeface="Wingdings" charset="2"/>
              <a:defRPr sz="2000">
                <a:solidFill>
                  <a:schemeClr val="tx1"/>
                </a:solidFill>
                <a:latin typeface="Tahoma" charset="0"/>
              </a:defRPr>
            </a:lvl2pPr>
            <a:lvl3pPr marL="1143000" indent="-228600" algn="ctr">
              <a:spcBef>
                <a:spcPct val="20000"/>
              </a:spcBef>
              <a:buClr>
                <a:schemeClr val="hlink"/>
              </a:buClr>
              <a:buSzPct val="55000"/>
              <a:buFont typeface="Wingdings" charset="2"/>
              <a:defRPr sz="2000">
                <a:solidFill>
                  <a:schemeClr val="tx1"/>
                </a:solidFill>
                <a:latin typeface="Tahoma" charset="0"/>
              </a:defRPr>
            </a:lvl3pPr>
            <a:lvl4pPr marL="1600200" indent="-228600" algn="ctr">
              <a:spcBef>
                <a:spcPct val="20000"/>
              </a:spcBef>
              <a:buClr>
                <a:schemeClr val="hlink"/>
              </a:buClr>
              <a:buSzPct val="55000"/>
              <a:buFont typeface="Wingdings" charset="2"/>
              <a:defRPr sz="2000">
                <a:solidFill>
                  <a:schemeClr val="tx1"/>
                </a:solidFill>
                <a:latin typeface="Tahoma" charset="0"/>
              </a:defRPr>
            </a:lvl4pPr>
            <a:lvl5pPr marL="2057400" indent="-228600" algn="ctr">
              <a:spcBef>
                <a:spcPct val="20000"/>
              </a:spcBef>
              <a:buClr>
                <a:schemeClr val="hlink"/>
              </a:buClr>
              <a:buSzPct val="55000"/>
              <a:buFont typeface="Wingdings" charset="2"/>
              <a:defRPr sz="2000">
                <a:solidFill>
                  <a:schemeClr val="tx1"/>
                </a:solidFill>
                <a:latin typeface="Tahoma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charset="2"/>
              <a:defRPr sz="2000">
                <a:solidFill>
                  <a:schemeClr val="tx1"/>
                </a:solidFill>
                <a:latin typeface="Tahoma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charset="2"/>
              <a:defRPr sz="2000">
                <a:solidFill>
                  <a:schemeClr val="tx1"/>
                </a:solidFill>
                <a:latin typeface="Tahoma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charset="2"/>
              <a:defRPr sz="2000">
                <a:solidFill>
                  <a:schemeClr val="tx1"/>
                </a:solidFill>
                <a:latin typeface="Tahoma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charset="2"/>
              <a:defRPr sz="2000">
                <a:solidFill>
                  <a:schemeClr val="tx1"/>
                </a:solidFill>
                <a:latin typeface="Tahoma" charset="0"/>
              </a:defRPr>
            </a:lvl9pPr>
          </a:lstStyle>
          <a:p>
            <a:pPr eaLnBrk="1" hangingPunct="1"/>
            <a:r>
              <a:rPr lang="en-US" altLang="x-none" sz="1800" i="1"/>
              <a:t>Text</a:t>
            </a:r>
          </a:p>
        </p:txBody>
      </p:sp>
      <p:sp>
        <p:nvSpPr>
          <p:cNvPr id="18447" name="TextBox 20"/>
          <p:cNvSpPr txBox="1">
            <a:spLocks noChangeArrowheads="1"/>
          </p:cNvSpPr>
          <p:nvPr/>
        </p:nvSpPr>
        <p:spPr bwMode="auto">
          <a:xfrm>
            <a:off x="3589338" y="1506538"/>
            <a:ext cx="1330325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>
              <a:spcBef>
                <a:spcPct val="20000"/>
              </a:spcBef>
              <a:buClr>
                <a:schemeClr val="hlink"/>
              </a:buClr>
              <a:buSzPct val="55000"/>
              <a:buFont typeface="Wingdings" charset="2"/>
              <a:defRPr sz="2000">
                <a:solidFill>
                  <a:schemeClr val="tx1"/>
                </a:solidFill>
                <a:latin typeface="Tahoma" charset="0"/>
              </a:defRPr>
            </a:lvl1pPr>
            <a:lvl2pPr marL="742950" indent="-285750" algn="ctr">
              <a:spcBef>
                <a:spcPct val="20000"/>
              </a:spcBef>
              <a:buClr>
                <a:schemeClr val="hlink"/>
              </a:buClr>
              <a:buSzPct val="55000"/>
              <a:buFont typeface="Wingdings" charset="2"/>
              <a:defRPr sz="2000">
                <a:solidFill>
                  <a:schemeClr val="tx1"/>
                </a:solidFill>
                <a:latin typeface="Tahoma" charset="0"/>
              </a:defRPr>
            </a:lvl2pPr>
            <a:lvl3pPr marL="1143000" indent="-228600" algn="ctr">
              <a:spcBef>
                <a:spcPct val="20000"/>
              </a:spcBef>
              <a:buClr>
                <a:schemeClr val="hlink"/>
              </a:buClr>
              <a:buSzPct val="55000"/>
              <a:buFont typeface="Wingdings" charset="2"/>
              <a:defRPr sz="2000">
                <a:solidFill>
                  <a:schemeClr val="tx1"/>
                </a:solidFill>
                <a:latin typeface="Tahoma" charset="0"/>
              </a:defRPr>
            </a:lvl3pPr>
            <a:lvl4pPr marL="1600200" indent="-228600" algn="ctr">
              <a:spcBef>
                <a:spcPct val="20000"/>
              </a:spcBef>
              <a:buClr>
                <a:schemeClr val="hlink"/>
              </a:buClr>
              <a:buSzPct val="55000"/>
              <a:buFont typeface="Wingdings" charset="2"/>
              <a:defRPr sz="2000">
                <a:solidFill>
                  <a:schemeClr val="tx1"/>
                </a:solidFill>
                <a:latin typeface="Tahoma" charset="0"/>
              </a:defRPr>
            </a:lvl4pPr>
            <a:lvl5pPr marL="2057400" indent="-228600" algn="ctr">
              <a:spcBef>
                <a:spcPct val="20000"/>
              </a:spcBef>
              <a:buClr>
                <a:schemeClr val="hlink"/>
              </a:buClr>
              <a:buSzPct val="55000"/>
              <a:buFont typeface="Wingdings" charset="2"/>
              <a:defRPr sz="2000">
                <a:solidFill>
                  <a:schemeClr val="tx1"/>
                </a:solidFill>
                <a:latin typeface="Tahoma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charset="2"/>
              <a:defRPr sz="2000">
                <a:solidFill>
                  <a:schemeClr val="tx1"/>
                </a:solidFill>
                <a:latin typeface="Tahoma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charset="2"/>
              <a:defRPr sz="2000">
                <a:solidFill>
                  <a:schemeClr val="tx1"/>
                </a:solidFill>
                <a:latin typeface="Tahoma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charset="2"/>
              <a:defRPr sz="2000">
                <a:solidFill>
                  <a:schemeClr val="tx1"/>
                </a:solidFill>
                <a:latin typeface="Tahoma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charset="2"/>
              <a:defRPr sz="2000">
                <a:solidFill>
                  <a:schemeClr val="tx1"/>
                </a:solidFill>
                <a:latin typeface="Tahoma" charset="0"/>
              </a:defRPr>
            </a:lvl9pPr>
          </a:lstStyle>
          <a:p>
            <a:pPr eaLnBrk="1" hangingPunct="1"/>
            <a:r>
              <a:rPr lang="en-US" altLang="x-none" sz="1800" i="1"/>
              <a:t>Data +</a:t>
            </a:r>
          </a:p>
          <a:p>
            <a:pPr eaLnBrk="1" hangingPunct="1"/>
            <a:r>
              <a:rPr lang="en-US" altLang="x-none" sz="1800" i="1"/>
              <a:t>feature</a:t>
            </a:r>
          </a:p>
          <a:p>
            <a:pPr eaLnBrk="1" hangingPunct="1"/>
            <a:r>
              <a:rPr lang="en-US" altLang="x-none" sz="1800" i="1"/>
              <a:t>extraction, </a:t>
            </a:r>
            <a:br>
              <a:rPr lang="en-US" altLang="x-none" sz="1800" i="1"/>
            </a:br>
            <a:r>
              <a:rPr lang="en-US" altLang="x-none" sz="1800" i="1"/>
              <a:t>wrangling</a:t>
            </a:r>
          </a:p>
        </p:txBody>
      </p:sp>
    </p:spTree>
    <p:extLst>
      <p:ext uri="{BB962C8B-B14F-4D97-AF65-F5344CB8AC3E}">
        <p14:creationId xmlns:p14="http://schemas.microsoft.com/office/powerpoint/2010/main" val="1050261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p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Structural Relationships are Sometimes Important Features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800" b="0" i="0" u="none" strike="noStrike" cap="none" smtClean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12</a:t>
            </a:fld>
            <a:endParaRPr lang="en-US" sz="800" b="0" i="0" u="none" strike="noStrike" cap="none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1360678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Linked Data: Find Patterns in Connectivity</a:t>
            </a:r>
            <a:br>
              <a:rPr lang="en-US" dirty="0"/>
            </a:br>
            <a:r>
              <a:rPr lang="en-US" dirty="0"/>
              <a:t>(Clusters, Paths, </a:t>
            </a:r>
            <a:r>
              <a:rPr lang="mr-IN" dirty="0"/>
              <a:t>…</a:t>
            </a:r>
            <a:r>
              <a:rPr lang="en-US" dirty="0"/>
              <a:t>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800" b="0" i="0" u="none" strike="noStrike" cap="none" smtClean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13</a:t>
            </a:fld>
            <a:endParaRPr lang="en-US" sz="800" b="0" i="0" u="none" strike="noStrike" cap="none" dirty="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14401" y="1103652"/>
            <a:ext cx="4204236" cy="282579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07583" y="1964322"/>
            <a:ext cx="4331983" cy="3317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7316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Knowledge Graphs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3233" y="820157"/>
            <a:ext cx="7514035" cy="605817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Classes, subclasses, instances, and properties</a:t>
            </a:r>
          </a:p>
        </p:txBody>
      </p:sp>
      <p:sp>
        <p:nvSpPr>
          <p:cNvPr id="7" name="Slide Number Placeholder 3">
            <a:extLst>
              <a:ext uri="{FF2B5EF4-FFF2-40B4-BE49-F238E27FC236}">
                <a16:creationId xmlns="" xmlns:a16="http://schemas.microsoft.com/office/drawing/2014/main" id="{B1CC559D-3556-7647-A824-CF856732A2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800" b="0" i="0" u="none" strike="noStrike" cap="none" smtClean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14</a:t>
            </a:fld>
            <a:endParaRPr lang="en-US" sz="800" b="0" i="0" u="none" strike="noStrike" cap="none" dirty="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1" t="15893" r="31691" b="6868"/>
          <a:stretch/>
        </p:blipFill>
        <p:spPr>
          <a:xfrm>
            <a:off x="901537" y="1226502"/>
            <a:ext cx="5613563" cy="419181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460" b="32484"/>
          <a:stretch/>
        </p:blipFill>
        <p:spPr>
          <a:xfrm>
            <a:off x="5251045" y="1226501"/>
            <a:ext cx="3699746" cy="2081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3286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Dynamic Data: Track over Time,</a:t>
            </a:r>
            <a:br>
              <a:rPr lang="en-US" dirty="0"/>
            </a:br>
            <a:r>
              <a:rPr lang="en-US" dirty="0"/>
              <a:t>Forecast the Future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800" b="0" i="0" u="none" strike="noStrike" cap="none" smtClean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15</a:t>
            </a:fld>
            <a:endParaRPr lang="en-US" sz="800" b="0" i="0" u="none" strike="noStrike" cap="none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123" y="1664729"/>
            <a:ext cx="5892551" cy="3240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765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8257"/>
            <a:ext cx="7543800" cy="1208964"/>
          </a:xfrm>
        </p:spPr>
        <p:txBody>
          <a:bodyPr/>
          <a:lstStyle/>
          <a:p>
            <a:r>
              <a:rPr lang="en-US" dirty="0"/>
              <a:t>Tabular (Relational) Data</a:t>
            </a:r>
            <a:br>
              <a:rPr lang="en-US" dirty="0"/>
            </a:br>
            <a:r>
              <a:rPr lang="en-US" dirty="0"/>
              <a:t>and Joins / Lookups (</a:t>
            </a:r>
            <a:r>
              <a:rPr lang="en-US" dirty="0" err="1"/>
              <a:t>eg</a:t>
            </a:r>
            <a:r>
              <a:rPr lang="en-US" dirty="0"/>
              <a:t> to Web Services)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800" b="0" i="0" u="none" strike="noStrike" cap="none" smtClean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16</a:t>
            </a:fld>
            <a:endParaRPr lang="en-US" sz="800" b="0" i="0" u="none" strike="noStrike" cap="none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84951"/>
            <a:ext cx="9144000" cy="171124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755557" y="1096283"/>
            <a:ext cx="17780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New York Taxi Data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2885" y="3228598"/>
            <a:ext cx="4390595" cy="235778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733755" y="3819821"/>
            <a:ext cx="91082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Reverse </a:t>
            </a:r>
            <a:br>
              <a:rPr lang="en-US" dirty="0"/>
            </a:br>
            <a:r>
              <a:rPr lang="en-US" dirty="0"/>
              <a:t>Geocode</a:t>
            </a:r>
            <a:br>
              <a:rPr lang="en-US" dirty="0"/>
            </a:br>
            <a:r>
              <a:rPr lang="en-US" dirty="0"/>
              <a:t>Data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2001795" y="1618735"/>
            <a:ext cx="2335427" cy="271849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6933235" y="4016415"/>
            <a:ext cx="1090245" cy="17273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Elbow Connector 12"/>
          <p:cNvCxnSpPr/>
          <p:nvPr/>
        </p:nvCxnSpPr>
        <p:spPr>
          <a:xfrm>
            <a:off x="4421529" y="1770927"/>
            <a:ext cx="2430684" cy="2257063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Up Arrow 14"/>
          <p:cNvSpPr/>
          <p:nvPr/>
        </p:nvSpPr>
        <p:spPr>
          <a:xfrm>
            <a:off x="6030410" y="5034987"/>
            <a:ext cx="428263" cy="551395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63A63DC3-0061-4BF2-B066-4DAB5CF862D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687" t="6135" b="25895"/>
          <a:stretch/>
        </p:blipFill>
        <p:spPr>
          <a:xfrm>
            <a:off x="207347" y="4288039"/>
            <a:ext cx="2354962" cy="1267223"/>
          </a:xfrm>
          <a:prstGeom prst="rect">
            <a:avLst/>
          </a:prstGeom>
        </p:spPr>
      </p:pic>
      <p:sp>
        <p:nvSpPr>
          <p:cNvPr id="14" name="Up Arrow 14">
            <a:extLst>
              <a:ext uri="{FF2B5EF4-FFF2-40B4-BE49-F238E27FC236}">
                <a16:creationId xmlns="" xmlns:a16="http://schemas.microsoft.com/office/drawing/2014/main" id="{A35FC132-3467-4E34-99FC-18DCEB8F5106}"/>
              </a:ext>
            </a:extLst>
          </p:cNvPr>
          <p:cNvSpPr/>
          <p:nvPr/>
        </p:nvSpPr>
        <p:spPr>
          <a:xfrm rot="16200000">
            <a:off x="2916449" y="4796736"/>
            <a:ext cx="428263" cy="551395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96B6B11D-4552-406C-9C4B-BD3EC345620B}"/>
              </a:ext>
            </a:extLst>
          </p:cNvPr>
          <p:cNvSpPr txBox="1"/>
          <p:nvPr/>
        </p:nvSpPr>
        <p:spPr>
          <a:xfrm>
            <a:off x="2638376" y="5282110"/>
            <a:ext cx="11015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Street View</a:t>
            </a:r>
          </a:p>
        </p:txBody>
      </p:sp>
    </p:spTree>
    <p:extLst>
      <p:ext uri="{BB962C8B-B14F-4D97-AF65-F5344CB8AC3E}">
        <p14:creationId xmlns:p14="http://schemas.microsoft.com/office/powerpoint/2010/main" val="1071249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1" grpId="0" animBg="1"/>
      <p:bldP spid="15" grpId="0" animBg="1"/>
      <p:bldP spid="14" grpId="0" animBg="1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/>
          <p:cNvSpPr>
            <a:spLocks noGrp="1"/>
          </p:cNvSpPr>
          <p:nvPr>
            <p:ph type="title"/>
          </p:nvPr>
        </p:nvSpPr>
        <p:spPr>
          <a:xfrm>
            <a:off x="1112838" y="160338"/>
            <a:ext cx="7515225" cy="1089025"/>
          </a:xfrm>
        </p:spPr>
        <p:txBody>
          <a:bodyPr/>
          <a:lstStyle/>
          <a:p>
            <a:r>
              <a:rPr lang="en-US" altLang="x-none" dirty="0">
                <a:ln>
                  <a:noFill/>
                </a:ln>
              </a:rPr>
              <a:t>What Makes Data “Big” Data?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2838" y="1457325"/>
            <a:ext cx="7515225" cy="3762375"/>
          </a:xfrm>
        </p:spPr>
        <p:txBody>
          <a:bodyPr rtlCol="0"/>
          <a:lstStyle/>
          <a:p>
            <a:pPr marL="0" indent="0" algn="ctr" defTabSz="285739" fontAlgn="auto">
              <a:buClr>
                <a:schemeClr val="accent1">
                  <a:lumMod val="75000"/>
                </a:schemeClr>
              </a:buClr>
              <a:buFont typeface="Arial"/>
              <a:buNone/>
              <a:defRPr/>
            </a:pPr>
            <a:r>
              <a:rPr lang="en-US" i="1" dirty="0">
                <a:solidFill>
                  <a:schemeClr val="accent1">
                    <a:lumMod val="75000"/>
                  </a:schemeClr>
                </a:solidFill>
              </a:rPr>
              <a:t>A GB?  A PB?  A YB?</a:t>
            </a:r>
          </a:p>
          <a:p>
            <a:pPr marL="0" indent="0" algn="ctr" defTabSz="285739" fontAlgn="auto">
              <a:buClr>
                <a:schemeClr val="accent1">
                  <a:lumMod val="75000"/>
                </a:schemeClr>
              </a:buClr>
              <a:buFont typeface="Arial"/>
              <a:buNone/>
              <a:defRPr/>
            </a:pPr>
            <a:r>
              <a:rPr lang="en-US" i="1" dirty="0">
                <a:solidFill>
                  <a:schemeClr val="accent1">
                    <a:lumMod val="75000"/>
                  </a:schemeClr>
                </a:solidFill>
              </a:rPr>
              <a:t>A Million records? Billion records? Trillion records?</a:t>
            </a:r>
          </a:p>
          <a:p>
            <a:pPr marL="464326" lvl="1" indent="-178587" defTabSz="285739" fontAlgn="auto">
              <a:buClr>
                <a:schemeClr val="accent1">
                  <a:lumMod val="75000"/>
                </a:schemeClr>
              </a:buClr>
              <a:buFont typeface="Arial"/>
              <a:buChar char="•"/>
              <a:defRPr/>
            </a:pPr>
            <a:endParaRPr lang="en-US" dirty="0"/>
          </a:p>
          <a:p>
            <a:pPr marL="0" indent="0" defTabSz="285739" fontAlgn="auto">
              <a:buClr>
                <a:schemeClr val="accent1">
                  <a:lumMod val="75000"/>
                </a:schemeClr>
              </a:buClr>
              <a:buFont typeface="Arial"/>
              <a:buNone/>
              <a:defRPr/>
            </a:pPr>
            <a:r>
              <a:rPr lang="en-US" dirty="0"/>
              <a:t>There is no consensus definition, but from our perspective:</a:t>
            </a:r>
          </a:p>
          <a:p>
            <a:pPr marL="464326" lvl="1" indent="-178587" defTabSz="285739" fontAlgn="auto">
              <a:buClr>
                <a:schemeClr val="accent1">
                  <a:lumMod val="75000"/>
                </a:schemeClr>
              </a:buClr>
              <a:buFont typeface="Arial"/>
              <a:buChar char="•"/>
              <a:defRPr/>
            </a:pPr>
            <a:r>
              <a:rPr lang="en-US" dirty="0"/>
              <a:t>Too </a:t>
            </a:r>
            <a:r>
              <a:rPr lang="en-US" b="1" dirty="0"/>
              <a:t>complex for a human </a:t>
            </a:r>
            <a:r>
              <a:rPr lang="en-US" dirty="0"/>
              <a:t>to understand directly</a:t>
            </a:r>
          </a:p>
          <a:p>
            <a:pPr marL="464326" lvl="1" indent="-178587" defTabSz="285739" fontAlgn="auto">
              <a:buClr>
                <a:schemeClr val="accent1">
                  <a:lumMod val="75000"/>
                </a:schemeClr>
              </a:buClr>
              <a:buFont typeface="Arial"/>
              <a:buChar char="•"/>
              <a:defRPr/>
            </a:pPr>
            <a:r>
              <a:rPr lang="en-US" dirty="0"/>
              <a:t>Doesn’t fit into a </a:t>
            </a:r>
            <a:r>
              <a:rPr lang="en-US" b="1" dirty="0"/>
              <a:t>single uniform memory space </a:t>
            </a:r>
            <a:r>
              <a:rPr lang="en-US" dirty="0"/>
              <a:t>(</a:t>
            </a:r>
            <a:r>
              <a:rPr lang="en-US" dirty="0" err="1"/>
              <a:t>eg</a:t>
            </a:r>
            <a:r>
              <a:rPr lang="en-US" dirty="0"/>
              <a:t> variables in Python) – </a:t>
            </a:r>
            <a:br>
              <a:rPr lang="en-US" dirty="0"/>
            </a:br>
            <a:r>
              <a:rPr lang="en-US" dirty="0"/>
              <a:t>means we need to think carefully about I/O and/or communication</a:t>
            </a:r>
          </a:p>
          <a:p>
            <a:pPr marL="464326" lvl="1" indent="-178587" defTabSz="285739" fontAlgn="auto">
              <a:buClr>
                <a:schemeClr val="accent1">
                  <a:lumMod val="75000"/>
                </a:schemeClr>
              </a:buClr>
              <a:buFont typeface="Arial"/>
              <a:buChar char="•"/>
              <a:defRPr/>
            </a:pPr>
            <a:r>
              <a:rPr lang="en-US" dirty="0"/>
              <a:t>Need more than </a:t>
            </a:r>
            <a:r>
              <a:rPr lang="en-US" b="1" dirty="0"/>
              <a:t>brute force</a:t>
            </a:r>
            <a:r>
              <a:rPr lang="en-US" dirty="0"/>
              <a:t> algorithms to analyze</a:t>
            </a:r>
          </a:p>
          <a:p>
            <a:pPr marL="464326" lvl="1" indent="-178587" defTabSz="285739" fontAlgn="auto">
              <a:buClr>
                <a:schemeClr val="accent1">
                  <a:lumMod val="75000"/>
                </a:schemeClr>
              </a:buClr>
              <a:buFont typeface="Arial"/>
              <a:buChar char="•"/>
              <a:defRPr/>
            </a:pPr>
            <a:r>
              <a:rPr lang="en-US" dirty="0"/>
              <a:t>May require </a:t>
            </a:r>
            <a:r>
              <a:rPr lang="en-US" b="1" dirty="0"/>
              <a:t>multiple computers </a:t>
            </a:r>
            <a:r>
              <a:rPr lang="en-US" dirty="0"/>
              <a:t>to work together to process</a:t>
            </a:r>
          </a:p>
          <a:p>
            <a:pPr marL="464326" lvl="1" indent="-178587" defTabSz="285739" fontAlgn="auto">
              <a:buClr>
                <a:schemeClr val="accent1">
                  <a:lumMod val="75000"/>
                </a:schemeClr>
              </a:buClr>
              <a:buFont typeface="Arial"/>
              <a:buChar char="•"/>
              <a:defRPr/>
            </a:pPr>
            <a:r>
              <a:rPr lang="en-US" dirty="0"/>
              <a:t>Possibly high dimensionality, requiring </a:t>
            </a:r>
            <a:r>
              <a:rPr lang="en-US" b="1" dirty="0"/>
              <a:t>feature selection</a:t>
            </a:r>
            <a:r>
              <a:rPr lang="en-US" dirty="0"/>
              <a:t> and </a:t>
            </a:r>
            <a:r>
              <a:rPr lang="en-US" b="1" dirty="0"/>
              <a:t>dimensionality reduction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7A41D22-A2BD-4C49-A8C4-9EA5FDB2686B}" type="slidenum">
              <a:rPr lang="en-GB" sz="800">
                <a:latin typeface="Corbel" panose="020B0503020204020204" pitchFamily="34" charset="0"/>
              </a:rPr>
              <a:pPr>
                <a:defRPr/>
              </a:pPr>
              <a:t>17</a:t>
            </a:fld>
            <a:endParaRPr lang="en-GB" sz="800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9209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Analytics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800" b="0" i="0" u="none" strike="noStrike" cap="none" smtClean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18</a:t>
            </a:fld>
            <a:endParaRPr lang="en-US" sz="800" b="0" i="0" u="none" strike="noStrike" cap="none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247848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5"/>
          <p:cNvSpPr>
            <a:spLocks noGrp="1"/>
          </p:cNvSpPr>
          <p:nvPr>
            <p:ph type="title"/>
          </p:nvPr>
        </p:nvSpPr>
        <p:spPr>
          <a:xfrm>
            <a:off x="1112838" y="160338"/>
            <a:ext cx="7515225" cy="1089025"/>
          </a:xfrm>
        </p:spPr>
        <p:txBody>
          <a:bodyPr/>
          <a:lstStyle/>
          <a:p>
            <a:r>
              <a:rPr lang="en-US" altLang="x-none" dirty="0">
                <a:ln>
                  <a:noFill/>
                </a:ln>
              </a:rPr>
              <a:t>The Goal of Data Analytics:</a:t>
            </a:r>
            <a:br>
              <a:rPr lang="en-US" altLang="x-none" dirty="0">
                <a:ln>
                  <a:noFill/>
                </a:ln>
              </a:rPr>
            </a:br>
            <a:r>
              <a:rPr lang="en-US" altLang="x-none" dirty="0">
                <a:ln>
                  <a:noFill/>
                </a:ln>
              </a:rPr>
              <a:t>From Data to “Knowledge” or Action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921920" y="1457325"/>
            <a:ext cx="7659373" cy="3762375"/>
          </a:xfrm>
        </p:spPr>
        <p:txBody>
          <a:bodyPr rtlCol="0">
            <a:normAutofit/>
          </a:bodyPr>
          <a:lstStyle/>
          <a:p>
            <a:pPr marL="0" indent="0" defTabSz="285739" fontAlgn="auto">
              <a:buClr>
                <a:schemeClr val="accent1">
                  <a:lumMod val="75000"/>
                </a:schemeClr>
              </a:buClr>
              <a:buFont typeface="Arial"/>
              <a:buNone/>
              <a:defRPr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Pattern detection</a:t>
            </a:r>
            <a:r>
              <a:rPr lang="en-US" dirty="0"/>
              <a:t>: Raw data </a:t>
            </a:r>
            <a:r>
              <a:rPr lang="en-US" dirty="0">
                <a:sym typeface="Wingdings"/>
              </a:rPr>
              <a:t> patterns  partial understanding</a:t>
            </a:r>
          </a:p>
          <a:p>
            <a:pPr marL="464326" lvl="1" indent="-178587" defTabSz="285739" fontAlgn="auto">
              <a:buClr>
                <a:schemeClr val="accent1">
                  <a:lumMod val="75000"/>
                </a:schemeClr>
              </a:buClr>
              <a:buFont typeface="Arial"/>
              <a:buChar char="•"/>
              <a:defRPr/>
            </a:pPr>
            <a:r>
              <a:rPr lang="en-US" dirty="0">
                <a:sym typeface="Wingdings"/>
              </a:rPr>
              <a:t>“Show me sales by region by product category”</a:t>
            </a:r>
          </a:p>
          <a:p>
            <a:pPr marL="464326" lvl="1" indent="-178587" defTabSz="285739" fontAlgn="auto">
              <a:buClr>
                <a:schemeClr val="accent1">
                  <a:lumMod val="75000"/>
                </a:schemeClr>
              </a:buClr>
              <a:buFont typeface="Arial"/>
              <a:buChar char="•"/>
              <a:defRPr/>
            </a:pPr>
            <a:r>
              <a:rPr lang="en-US" dirty="0">
                <a:sym typeface="Wingdings"/>
              </a:rPr>
              <a:t>“Show me clusters of documents by concept”</a:t>
            </a:r>
          </a:p>
          <a:p>
            <a:pPr marL="464326" lvl="1" indent="-178587" defTabSz="285739" fontAlgn="auto">
              <a:buClr>
                <a:schemeClr val="accent1">
                  <a:lumMod val="75000"/>
                </a:schemeClr>
              </a:buClr>
              <a:buFont typeface="Arial"/>
              <a:buChar char="•"/>
              <a:defRPr/>
            </a:pPr>
            <a:endParaRPr lang="en-US" dirty="0">
              <a:sym typeface="Wingdings"/>
            </a:endParaRPr>
          </a:p>
          <a:p>
            <a:pPr marL="0" indent="0" defTabSz="285739" fontAlgn="auto">
              <a:buClr>
                <a:schemeClr val="accent1">
                  <a:lumMod val="75000"/>
                </a:schemeClr>
              </a:buClr>
              <a:buFont typeface="Arial"/>
              <a:buNone/>
              <a:defRPr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  <a:sym typeface="Wingdings"/>
              </a:rPr>
              <a:t>Given an observation</a:t>
            </a:r>
            <a:r>
              <a:rPr lang="en-US" dirty="0">
                <a:sym typeface="Wingdings"/>
              </a:rPr>
              <a:t>: Hypothesis  experiment over sample  significance</a:t>
            </a:r>
          </a:p>
          <a:p>
            <a:pPr marL="464326" lvl="1" indent="-178587" defTabSz="285739" fontAlgn="auto">
              <a:buClr>
                <a:schemeClr val="accent1">
                  <a:lumMod val="75000"/>
                </a:schemeClr>
              </a:buClr>
              <a:buFont typeface="Arial"/>
              <a:buChar char="•"/>
              <a:defRPr/>
            </a:pPr>
            <a:r>
              <a:rPr lang="en-US" dirty="0">
                <a:sym typeface="Wingdings"/>
              </a:rPr>
              <a:t>“Behavioral factor F leads to higher risk of outcome O”</a:t>
            </a:r>
          </a:p>
          <a:p>
            <a:pPr marL="464326" lvl="1" indent="-178587" defTabSz="285739" fontAlgn="auto">
              <a:buClr>
                <a:schemeClr val="accent1">
                  <a:lumMod val="75000"/>
                </a:schemeClr>
              </a:buClr>
              <a:buFont typeface="Arial"/>
              <a:buChar char="•"/>
              <a:defRPr/>
            </a:pPr>
            <a:r>
              <a:rPr lang="en-US" dirty="0">
                <a:sym typeface="Wingdings"/>
              </a:rPr>
              <a:t>Do statistical test, measure significance vs. </a:t>
            </a:r>
            <a:r>
              <a:rPr lang="en-US" i="1" dirty="0">
                <a:sym typeface="Wingdings"/>
              </a:rPr>
              <a:t>null hypothesis</a:t>
            </a:r>
            <a:endParaRPr lang="en-US" dirty="0">
              <a:sym typeface="Wingdings"/>
            </a:endParaRPr>
          </a:p>
          <a:p>
            <a:pPr marL="178587" indent="-178587" defTabSz="285739" fontAlgn="auto">
              <a:buClr>
                <a:schemeClr val="accent1">
                  <a:lumMod val="75000"/>
                </a:schemeClr>
              </a:buClr>
              <a:buFont typeface="Arial"/>
              <a:buChar char="•"/>
              <a:defRPr/>
            </a:pPr>
            <a:endParaRPr lang="en-US" dirty="0">
              <a:sym typeface="Wingdings"/>
            </a:endParaRPr>
          </a:p>
          <a:p>
            <a:pPr marL="0" indent="0" algn="ctr" defTabSz="285739">
              <a:buClr>
                <a:schemeClr val="accent1">
                  <a:lumMod val="75000"/>
                </a:schemeClr>
              </a:buClr>
              <a:buNone/>
              <a:defRPr/>
            </a:pPr>
            <a:r>
              <a:rPr lang="en-US" b="1" dirty="0">
                <a:solidFill>
                  <a:srgbClr val="006D32"/>
                </a:solidFill>
              </a:rPr>
              <a:t>Collect </a:t>
            </a:r>
            <a:r>
              <a:rPr lang="en-US" b="1" dirty="0">
                <a:solidFill>
                  <a:srgbClr val="006D32"/>
                </a:solidFill>
                <a:sym typeface="Wingdings"/>
              </a:rPr>
              <a:t> Extrapolate  Recognize  Build </a:t>
            </a:r>
            <a:r>
              <a:rPr lang="is-IS" b="1" dirty="0">
                <a:solidFill>
                  <a:srgbClr val="006D32"/>
                </a:solidFill>
                <a:sym typeface="Wingdings"/>
              </a:rPr>
              <a:t> Apply</a:t>
            </a:r>
            <a:endParaRPr lang="en-US" b="1" dirty="0">
              <a:solidFill>
                <a:srgbClr val="006D32"/>
              </a:solidFill>
              <a:sym typeface="Wingding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81C5836-CAC1-9C4A-B7EE-BCD30CF8940B}" type="slidenum">
              <a:rPr lang="en-GB" sz="800">
                <a:latin typeface="Corbel" panose="020B0503020204020204" pitchFamily="34" charset="0"/>
              </a:rPr>
              <a:pPr>
                <a:defRPr/>
              </a:pPr>
              <a:t>19</a:t>
            </a:fld>
            <a:endParaRPr lang="en-GB" sz="800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03673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6994" y="650757"/>
            <a:ext cx="4810539" cy="4464017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800" b="0" i="0" u="none" strike="noStrike" cap="none" smtClean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2</a:t>
            </a:fld>
            <a:endParaRPr lang="en-US" sz="800" b="0" i="0" u="none" strike="noStrike" cap="none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7441412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le 1"/>
          <p:cNvSpPr>
            <a:spLocks noGrp="1"/>
          </p:cNvSpPr>
          <p:nvPr>
            <p:ph type="title"/>
          </p:nvPr>
        </p:nvSpPr>
        <p:spPr>
          <a:xfrm>
            <a:off x="1112838" y="160338"/>
            <a:ext cx="7515225" cy="1089025"/>
          </a:xfrm>
        </p:spPr>
        <p:txBody>
          <a:bodyPr/>
          <a:lstStyle/>
          <a:p>
            <a:r>
              <a:rPr lang="en-US" altLang="x-none" dirty="0">
                <a:ln>
                  <a:noFill/>
                </a:ln>
              </a:rPr>
              <a:t>What Does Big Data Analytics Involve?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2838" y="1457325"/>
            <a:ext cx="7840243" cy="3762375"/>
          </a:xfrm>
        </p:spPr>
        <p:txBody>
          <a:bodyPr rtlCol="0"/>
          <a:lstStyle/>
          <a:p>
            <a:pPr marL="178587" indent="-178587" defTabSz="285739" fontAlgn="auto">
              <a:buClr>
                <a:schemeClr val="accent1">
                  <a:lumMod val="75000"/>
                </a:schemeClr>
              </a:buClr>
              <a:buFont typeface="Arial"/>
              <a:buChar char="•"/>
              <a:defRPr/>
            </a:pPr>
            <a:r>
              <a:rPr lang="en-US" dirty="0"/>
              <a:t>Acquisition, access –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data may exist without being accessible (C)</a:t>
            </a:r>
          </a:p>
          <a:p>
            <a:pPr marL="178587" indent="-178587" defTabSz="285739" fontAlgn="auto">
              <a:buClr>
                <a:schemeClr val="accent1">
                  <a:lumMod val="75000"/>
                </a:schemeClr>
              </a:buClr>
              <a:buFont typeface="Arial"/>
              <a:buChar char="•"/>
              <a:defRPr/>
            </a:pPr>
            <a:r>
              <a:rPr lang="en-US" dirty="0"/>
              <a:t>Wrangling –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data may be in the wrong form (CE)</a:t>
            </a:r>
          </a:p>
          <a:p>
            <a:pPr marL="178587" indent="-178587" defTabSz="285739" fontAlgn="auto">
              <a:buClr>
                <a:schemeClr val="accent1">
                  <a:lumMod val="75000"/>
                </a:schemeClr>
              </a:buClr>
              <a:buFont typeface="Arial"/>
              <a:buChar char="•"/>
              <a:defRPr/>
            </a:pPr>
            <a:r>
              <a:rPr lang="en-US" dirty="0"/>
              <a:t>Integration, representation –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data relationships may not be captured (ER)</a:t>
            </a:r>
          </a:p>
          <a:p>
            <a:pPr marL="178587" indent="-178587" defTabSz="285739" fontAlgn="auto">
              <a:buClr>
                <a:schemeClr val="accent1">
                  <a:lumMod val="75000"/>
                </a:schemeClr>
              </a:buClr>
              <a:buFont typeface="Arial"/>
              <a:buChar char="•"/>
              <a:defRPr/>
            </a:pPr>
            <a:r>
              <a:rPr lang="en-US" dirty="0"/>
              <a:t>Cleaning, filtering –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data may have variable quality (ER)</a:t>
            </a:r>
          </a:p>
          <a:p>
            <a:pPr marL="178587" indent="-178587" defTabSz="285739" fontAlgn="auto">
              <a:buClr>
                <a:schemeClr val="accent1">
                  <a:lumMod val="75000"/>
                </a:schemeClr>
              </a:buClr>
              <a:buFont typeface="Arial"/>
              <a:buChar char="•"/>
              <a:defRPr/>
            </a:pPr>
            <a:r>
              <a:rPr lang="en-US" dirty="0"/>
              <a:t>Hypothesizing, querying, analyzing, modeling –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from data to info (ERB)</a:t>
            </a:r>
          </a:p>
          <a:p>
            <a:pPr marL="178587" indent="-178587" defTabSz="285739" fontAlgn="auto">
              <a:buClr>
                <a:schemeClr val="accent1">
                  <a:lumMod val="75000"/>
                </a:schemeClr>
              </a:buClr>
              <a:buFont typeface="Arial"/>
              <a:buChar char="•"/>
              <a:defRPr/>
            </a:pPr>
            <a:r>
              <a:rPr lang="en-US" dirty="0"/>
              <a:t>Understanding, iterating, exploring –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helping build knowledge (A)</a:t>
            </a:r>
          </a:p>
          <a:p>
            <a:pPr marL="178587" indent="-178587" defTabSz="285739" fontAlgn="auto">
              <a:buClr>
                <a:schemeClr val="accent1">
                  <a:lumMod val="75000"/>
                </a:schemeClr>
              </a:buClr>
              <a:buFont typeface="Arial"/>
              <a:buChar char="•"/>
              <a:defRPr/>
            </a:pPr>
            <a:endParaRPr lang="en-US" dirty="0"/>
          </a:p>
          <a:p>
            <a:pPr marL="178587" indent="-178587" defTabSz="285739" fontAlgn="auto">
              <a:buClr>
                <a:schemeClr val="accent1">
                  <a:lumMod val="75000"/>
                </a:schemeClr>
              </a:buClr>
              <a:buFont typeface="Arial"/>
              <a:buChar char="•"/>
              <a:defRPr/>
            </a:pPr>
            <a:r>
              <a:rPr lang="en-US" dirty="0"/>
              <a:t>And: ethical obligations –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need to protect data, follow good statistical practices, present results in a non-misleading way (CERBA)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50B6DA-C53F-7545-8DA7-A4E98980244A}" type="slidenum">
              <a:rPr lang="en-GB" sz="800">
                <a:latin typeface="Corbel" panose="020B0503020204020204" pitchFamily="34" charset="0"/>
              </a:rPr>
              <a:pPr>
                <a:defRPr/>
              </a:pPr>
              <a:t>20</a:t>
            </a:fld>
            <a:endParaRPr lang="en-GB" sz="800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79053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2838" y="160338"/>
            <a:ext cx="7515225" cy="1089025"/>
          </a:xfrm>
        </p:spPr>
        <p:txBody>
          <a:bodyPr rtlCol="0">
            <a:normAutofit fontScale="90000"/>
          </a:bodyPr>
          <a:lstStyle/>
          <a:p>
            <a:pPr defTabSz="285739" fontAlgn="auto">
              <a:spcAft>
                <a:spcPts val="0"/>
              </a:spcAft>
              <a:defRPr/>
            </a:pPr>
            <a:r>
              <a:rPr lang="en-US" dirty="0"/>
              <a:t>Example: Netflix Recommendation</a:t>
            </a:r>
            <a:br>
              <a:rPr lang="en-US" dirty="0"/>
            </a:br>
            <a:r>
              <a:rPr lang="en-US" dirty="0"/>
              <a:t>(Or Amazon, Or Personalized Search, Or </a:t>
            </a:r>
            <a:r>
              <a:rPr lang="is-IS" dirty="0"/>
              <a:t>…)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1F8670A-5254-B74B-8FE1-CF30C22C9A15}" type="slidenum">
              <a:rPr lang="en-GB" sz="800">
                <a:latin typeface="Corbel" panose="020B0503020204020204" pitchFamily="34" charset="0"/>
              </a:rPr>
              <a:pPr>
                <a:defRPr/>
              </a:pPr>
              <a:t>21</a:t>
            </a:fld>
            <a:endParaRPr lang="en-GB" sz="800" dirty="0">
              <a:latin typeface="Corbel" panose="020B0503020204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/>
              <a:t>Netflix Movie Recommendation</a:t>
            </a:r>
          </a:p>
          <a:p>
            <a:endParaRPr lang="en-US" sz="2400" dirty="0"/>
          </a:p>
          <a:p>
            <a:pPr marL="0" indent="0">
              <a:buNone/>
            </a:pPr>
            <a:r>
              <a:rPr lang="en-US" sz="2400" dirty="0"/>
              <a:t>Santander Product Recommendation</a:t>
            </a:r>
            <a:endParaRPr lang="en-US" sz="2400" dirty="0" smtClean="0"/>
          </a:p>
          <a:p>
            <a:endParaRPr lang="en-US" sz="2400" dirty="0" smtClean="0"/>
          </a:p>
          <a:p>
            <a:pPr marL="0" indent="0">
              <a:buNone/>
            </a:pPr>
            <a:r>
              <a:rPr lang="en-US" sz="2400" dirty="0" smtClean="0"/>
              <a:t>Expedia Hotel Recommendation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634134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86" y="1860606"/>
            <a:ext cx="8521779" cy="2516588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800" b="0" i="0" u="none" strike="noStrike" cap="none" smtClean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22</a:t>
            </a:fld>
            <a:endParaRPr lang="en-US" sz="800" b="0" i="0" u="none" strike="noStrike" cap="none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16123162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6EC85CA6-BD2C-4E41-947F-6D484E6B3E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09" y="1138142"/>
            <a:ext cx="4444905" cy="221085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23553" name="Title 1"/>
          <p:cNvSpPr>
            <a:spLocks noGrp="1"/>
          </p:cNvSpPr>
          <p:nvPr>
            <p:ph type="title"/>
          </p:nvPr>
        </p:nvSpPr>
        <p:spPr>
          <a:xfrm>
            <a:off x="1112838" y="160338"/>
            <a:ext cx="7515225" cy="1089025"/>
          </a:xfrm>
        </p:spPr>
        <p:txBody>
          <a:bodyPr/>
          <a:lstStyle/>
          <a:p>
            <a:r>
              <a:rPr lang="en-US" altLang="x-none">
                <a:ln>
                  <a:noFill/>
                </a:ln>
              </a:rPr>
              <a:t>Example: High-Throughput Gene</a:t>
            </a:r>
            <a:br>
              <a:rPr lang="en-US" altLang="x-none">
                <a:ln>
                  <a:noFill/>
                </a:ln>
              </a:rPr>
            </a:br>
            <a:r>
              <a:rPr lang="en-US" altLang="x-none">
                <a:ln>
                  <a:noFill/>
                </a:ln>
              </a:rPr>
              <a:t>Sequencing</a:t>
            </a:r>
          </a:p>
        </p:txBody>
      </p:sp>
      <p:pic>
        <p:nvPicPr>
          <p:cNvPr id="23554" name="Content Placeholder 5"/>
          <p:cNvPicPr>
            <a:picLocks noGrp="1" noChangeAspect="1"/>
          </p:cNvPicPr>
          <p:nvPr>
            <p:ph idx="1"/>
          </p:nvPr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32688" y="1058069"/>
            <a:ext cx="4184650" cy="4159250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University of Pennsylvania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7185512-C4C1-DA4A-BD47-02EBF65BBAF3}" type="slidenum">
              <a:rPr lang="en-GB" sz="800">
                <a:latin typeface="Corbel" panose="020B0503020204020204" pitchFamily="34" charset="0"/>
              </a:rPr>
              <a:pPr>
                <a:defRPr/>
              </a:pPr>
              <a:t>23</a:t>
            </a:fld>
            <a:endParaRPr lang="en-GB" sz="800" dirty="0">
              <a:latin typeface="Corbel" panose="020B0503020204020204" pitchFamily="34" charset="0"/>
            </a:endParaRPr>
          </a:p>
        </p:txBody>
      </p:sp>
      <p:sp>
        <p:nvSpPr>
          <p:cNvPr id="23557" name="Rectangle 6"/>
          <p:cNvSpPr>
            <a:spLocks noChangeArrowheads="1"/>
          </p:cNvSpPr>
          <p:nvPr/>
        </p:nvSpPr>
        <p:spPr bwMode="auto">
          <a:xfrm>
            <a:off x="298450" y="5026025"/>
            <a:ext cx="45720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ctr">
              <a:spcBef>
                <a:spcPct val="20000"/>
              </a:spcBef>
              <a:buClr>
                <a:schemeClr val="hlink"/>
              </a:buClr>
              <a:buSzPct val="55000"/>
              <a:buFont typeface="Wingdings" charset="2"/>
              <a:defRPr sz="2000">
                <a:solidFill>
                  <a:schemeClr val="tx1"/>
                </a:solidFill>
                <a:latin typeface="Tahoma" charset="0"/>
              </a:defRPr>
            </a:lvl1pPr>
            <a:lvl2pPr marL="742950" indent="-285750" algn="ctr">
              <a:spcBef>
                <a:spcPct val="20000"/>
              </a:spcBef>
              <a:buClr>
                <a:schemeClr val="hlink"/>
              </a:buClr>
              <a:buSzPct val="55000"/>
              <a:buFont typeface="Wingdings" charset="2"/>
              <a:defRPr sz="2000">
                <a:solidFill>
                  <a:schemeClr val="tx1"/>
                </a:solidFill>
                <a:latin typeface="Tahoma" charset="0"/>
              </a:defRPr>
            </a:lvl2pPr>
            <a:lvl3pPr marL="1143000" indent="-228600" algn="ctr">
              <a:spcBef>
                <a:spcPct val="20000"/>
              </a:spcBef>
              <a:buClr>
                <a:schemeClr val="hlink"/>
              </a:buClr>
              <a:buSzPct val="55000"/>
              <a:buFont typeface="Wingdings" charset="2"/>
              <a:defRPr sz="2000">
                <a:solidFill>
                  <a:schemeClr val="tx1"/>
                </a:solidFill>
                <a:latin typeface="Tahoma" charset="0"/>
              </a:defRPr>
            </a:lvl3pPr>
            <a:lvl4pPr marL="1600200" indent="-228600" algn="ctr">
              <a:spcBef>
                <a:spcPct val="20000"/>
              </a:spcBef>
              <a:buClr>
                <a:schemeClr val="hlink"/>
              </a:buClr>
              <a:buSzPct val="55000"/>
              <a:buFont typeface="Wingdings" charset="2"/>
              <a:defRPr sz="2000">
                <a:solidFill>
                  <a:schemeClr val="tx1"/>
                </a:solidFill>
                <a:latin typeface="Tahoma" charset="0"/>
              </a:defRPr>
            </a:lvl4pPr>
            <a:lvl5pPr marL="2057400" indent="-228600" algn="ctr">
              <a:spcBef>
                <a:spcPct val="20000"/>
              </a:spcBef>
              <a:buClr>
                <a:schemeClr val="hlink"/>
              </a:buClr>
              <a:buSzPct val="55000"/>
              <a:buFont typeface="Wingdings" charset="2"/>
              <a:defRPr sz="2000">
                <a:solidFill>
                  <a:schemeClr val="tx1"/>
                </a:solidFill>
                <a:latin typeface="Tahoma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charset="2"/>
              <a:defRPr sz="2000">
                <a:solidFill>
                  <a:schemeClr val="tx1"/>
                </a:solidFill>
                <a:latin typeface="Tahoma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charset="2"/>
              <a:defRPr sz="2000">
                <a:solidFill>
                  <a:schemeClr val="tx1"/>
                </a:solidFill>
                <a:latin typeface="Tahoma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charset="2"/>
              <a:defRPr sz="2000">
                <a:solidFill>
                  <a:schemeClr val="tx1"/>
                </a:solidFill>
                <a:latin typeface="Tahoma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charset="2"/>
              <a:defRPr sz="2000">
                <a:solidFill>
                  <a:schemeClr val="tx1"/>
                </a:solidFill>
                <a:latin typeface="Tahoma" charset="0"/>
              </a:defRPr>
            </a:lvl9pPr>
          </a:lstStyle>
          <a:p>
            <a:pPr eaLnBrk="1" hangingPunct="1"/>
            <a:r>
              <a:rPr lang="en-US" altLang="x-none" sz="800"/>
              <a:t>https://www.ncbi.nlm.nih.gov/genome/annotation_euk/process/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F021E056-CA95-4086-836A-C377EC000B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4926" y="2857500"/>
            <a:ext cx="3077960" cy="325755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80281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defTabSz="285739" fontAlgn="auto">
              <a:spcAft>
                <a:spcPts val="0"/>
              </a:spcAft>
              <a:defRPr/>
            </a:pPr>
            <a:r>
              <a:rPr lang="en-US" dirty="0"/>
              <a:t>Data Science / Data Analytics:</a:t>
            </a:r>
            <a:br>
              <a:rPr lang="en-US" dirty="0"/>
            </a:br>
            <a:r>
              <a:rPr lang="en-US" dirty="0"/>
              <a:t>Beware Over-Hyped Expectations!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/>
        <p:txBody>
          <a:bodyPr rtlCol="0" anchor="t">
            <a:normAutofit/>
          </a:bodyPr>
          <a:lstStyle/>
          <a:p>
            <a:pPr marL="0" indent="0" defTabSz="285739" fontAlgn="auto">
              <a:buClr>
                <a:schemeClr val="accent1">
                  <a:lumMod val="75000"/>
                </a:schemeClr>
              </a:buClr>
              <a:buFont typeface="Arial"/>
              <a:buNone/>
              <a:defRPr/>
            </a:pPr>
            <a:r>
              <a:rPr lang="en-US" sz="1800" b="1" dirty="0"/>
              <a:t>Data science myth:</a:t>
            </a:r>
          </a:p>
          <a:p>
            <a:pPr marL="464326" lvl="1" indent="-178587" defTabSz="285739" fontAlgn="auto">
              <a:buClr>
                <a:schemeClr val="accent1">
                  <a:lumMod val="75000"/>
                </a:schemeClr>
              </a:buClr>
              <a:buFont typeface="Arial"/>
              <a:buChar char="•"/>
              <a:defRPr/>
            </a:pPr>
            <a:r>
              <a:rPr lang="en-US" sz="1600" dirty="0"/>
              <a:t>We’ll learn everything “bottom up” using fancy statistics and machine learning</a:t>
            </a:r>
          </a:p>
          <a:p>
            <a:pPr marL="464326" lvl="1" indent="-178587" defTabSz="285739" fontAlgn="auto">
              <a:buClr>
                <a:schemeClr val="accent1">
                  <a:lumMod val="75000"/>
                </a:schemeClr>
              </a:buClr>
              <a:buFont typeface="Arial"/>
              <a:buChar char="•"/>
              <a:defRPr/>
            </a:pPr>
            <a:r>
              <a:rPr lang="en-US" sz="1600" dirty="0"/>
              <a:t>Basically we “turn the crank” and out pop insights!</a:t>
            </a:r>
          </a:p>
          <a:p>
            <a:pPr marL="464326" lvl="1" indent="-178587" defTabSz="285739" fontAlgn="auto">
              <a:buClr>
                <a:schemeClr val="accent1">
                  <a:lumMod val="75000"/>
                </a:schemeClr>
              </a:buClr>
              <a:buFont typeface="Arial"/>
              <a:buChar char="•"/>
              <a:defRPr/>
            </a:pPr>
            <a:endParaRPr lang="en-US" sz="1600" dirty="0"/>
          </a:p>
          <a:p>
            <a:pPr marL="285739" lvl="1" indent="0" defTabSz="285739" fontAlgn="auto">
              <a:buClr>
                <a:schemeClr val="accent1">
                  <a:lumMod val="75000"/>
                </a:schemeClr>
              </a:buClr>
              <a:buFont typeface="Arial"/>
              <a:buNone/>
              <a:defRPr/>
            </a:pPr>
            <a:r>
              <a:rPr lang="en-US" sz="1600" dirty="0"/>
              <a:t>Data + algorithms </a:t>
            </a:r>
            <a:r>
              <a:rPr lang="en-US" sz="1600" dirty="0">
                <a:sym typeface="Wingdings"/>
              </a:rPr>
              <a:t> knowledge</a:t>
            </a:r>
            <a:endParaRPr lang="en-US" sz="1600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/>
        <p:txBody>
          <a:bodyPr rtlCol="0" anchor="t">
            <a:normAutofit/>
          </a:bodyPr>
          <a:lstStyle/>
          <a:p>
            <a:pPr marL="0" indent="0" defTabSz="285739" fontAlgn="auto">
              <a:buClr>
                <a:schemeClr val="accent1">
                  <a:lumMod val="75000"/>
                </a:schemeClr>
              </a:buClr>
              <a:buFont typeface="Arial"/>
              <a:buNone/>
              <a:defRPr/>
            </a:pPr>
            <a:r>
              <a:rPr lang="en-US" sz="1800" b="1" dirty="0"/>
              <a:t>Data science reality:</a:t>
            </a:r>
          </a:p>
          <a:p>
            <a:pPr marL="464326" lvl="1" indent="-178587" defTabSz="285739" fontAlgn="auto">
              <a:buClr>
                <a:schemeClr val="accent1">
                  <a:lumMod val="75000"/>
                </a:schemeClr>
              </a:buClr>
              <a:buFont typeface="Arial"/>
              <a:buChar char="•"/>
              <a:defRPr/>
            </a:pPr>
            <a:r>
              <a:rPr lang="en-US" sz="1600" dirty="0"/>
              <a:t>We’ll typically rely on human expertise to impose </a:t>
            </a:r>
            <a:r>
              <a:rPr lang="en-US" sz="1600" b="1" dirty="0"/>
              <a:t>models</a:t>
            </a:r>
            <a:r>
              <a:rPr lang="en-US" sz="1600" dirty="0"/>
              <a:t> over the data, the features, etc.</a:t>
            </a:r>
          </a:p>
          <a:p>
            <a:pPr marL="464326" lvl="1" indent="-178587" defTabSz="285739" fontAlgn="auto">
              <a:buClr>
                <a:schemeClr val="accent1">
                  <a:lumMod val="75000"/>
                </a:schemeClr>
              </a:buClr>
              <a:buFont typeface="Arial"/>
              <a:buChar char="•"/>
              <a:defRPr/>
            </a:pPr>
            <a:r>
              <a:rPr lang="en-US" sz="1600" dirty="0"/>
              <a:t>Deep learning can do feature selection – but why throw away what we know!</a:t>
            </a:r>
          </a:p>
          <a:p>
            <a:pPr marL="464326" lvl="1" indent="-178587" defTabSz="285739" fontAlgn="auto">
              <a:buClr>
                <a:schemeClr val="accent1">
                  <a:lumMod val="75000"/>
                </a:schemeClr>
              </a:buClr>
              <a:buFont typeface="Arial"/>
              <a:buChar char="•"/>
              <a:defRPr/>
            </a:pPr>
            <a:endParaRPr lang="en-US" sz="1600" dirty="0"/>
          </a:p>
          <a:p>
            <a:pPr marL="285739" lvl="1" indent="0" defTabSz="285739" fontAlgn="auto">
              <a:buClr>
                <a:schemeClr val="accent1">
                  <a:lumMod val="75000"/>
                </a:schemeClr>
              </a:buClr>
              <a:buFont typeface="Arial"/>
              <a:buNone/>
              <a:defRPr/>
            </a:pPr>
            <a:r>
              <a:rPr lang="en-US" sz="1600" i="1" dirty="0"/>
              <a:t>Data + human insight + algorithms + iteration </a:t>
            </a:r>
            <a:r>
              <a:rPr lang="en-US" sz="1600" i="1" dirty="0">
                <a:sym typeface="Wingdings"/>
              </a:rPr>
              <a:t> information  knowledge</a:t>
            </a:r>
            <a:endParaRPr lang="en-US" sz="1600" i="1" dirty="0"/>
          </a:p>
          <a:p>
            <a:pPr marL="464326" lvl="1" indent="-178587" defTabSz="285739" fontAlgn="auto">
              <a:buClr>
                <a:schemeClr val="accent1">
                  <a:lumMod val="75000"/>
                </a:schemeClr>
              </a:buClr>
              <a:buFont typeface="Arial"/>
              <a:buChar char="•"/>
              <a:defRPr/>
            </a:pPr>
            <a:endParaRPr lang="en-US" sz="16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66F577A-DC17-E54D-B5DF-CA218BF1C758}" type="slidenum">
              <a:rPr lang="en-GB" sz="800">
                <a:latin typeface="Corbel" panose="020B0503020204020204" pitchFamily="34" charset="0"/>
              </a:rPr>
              <a:pPr>
                <a:defRPr/>
              </a:pPr>
              <a:t>24</a:t>
            </a:fld>
            <a:endParaRPr lang="en-GB" sz="800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5901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Shape 261"/>
          <p:cNvSpPr txBox="1">
            <a:spLocks noGrp="1"/>
          </p:cNvSpPr>
          <p:nvPr>
            <p:ph type="title"/>
          </p:nvPr>
        </p:nvSpPr>
        <p:spPr>
          <a:xfrm>
            <a:off x="1113235" y="159738"/>
            <a:ext cx="7514035" cy="108975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203200" algn="ctr" rtl="0">
              <a:spcBef>
                <a:spcPts val="0"/>
              </a:spcBef>
              <a:buClr>
                <a:schemeClr val="dk1"/>
              </a:buClr>
              <a:buSzPts val="3200"/>
              <a:buFont typeface="Franklin Gothic"/>
              <a:buNone/>
            </a:pPr>
            <a:r>
              <a:rPr lang="en-US" sz="3200" b="0" i="0" u="none" strike="noStrike" cap="none" dirty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Data Science Application Process</a:t>
            </a:r>
          </a:p>
        </p:txBody>
      </p:sp>
      <p:sp>
        <p:nvSpPr>
          <p:cNvPr id="262" name="Shape 262"/>
          <p:cNvSpPr txBox="1">
            <a:spLocks noGrp="1"/>
          </p:cNvSpPr>
          <p:nvPr>
            <p:ph idx="1"/>
          </p:nvPr>
        </p:nvSpPr>
        <p:spPr>
          <a:xfrm>
            <a:off x="1113235" y="1066819"/>
            <a:ext cx="7514035" cy="312418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lvl="0" indent="-178587">
              <a:lnSpc>
                <a:spcPct val="80000"/>
              </a:lnSpc>
              <a:spcBef>
                <a:spcPts val="745"/>
              </a:spcBef>
              <a:spcAft>
                <a:spcPts val="0"/>
              </a:spcAft>
              <a:buSzPts val="2683"/>
            </a:pPr>
            <a:r>
              <a:rPr lang="en-US" sz="2400" dirty="0"/>
              <a:t>What question are you answering?</a:t>
            </a:r>
          </a:p>
          <a:p>
            <a:pPr lvl="0" indent="-178587">
              <a:lnSpc>
                <a:spcPct val="80000"/>
              </a:lnSpc>
              <a:spcBef>
                <a:spcPts val="745"/>
              </a:spcBef>
              <a:spcAft>
                <a:spcPts val="0"/>
              </a:spcAft>
              <a:buSzPts val="2683"/>
            </a:pPr>
            <a:r>
              <a:rPr lang="en-US" sz="2400" dirty="0"/>
              <a:t>What is the right scope of the project?</a:t>
            </a:r>
          </a:p>
          <a:p>
            <a:pPr lvl="0" indent="-178587">
              <a:lnSpc>
                <a:spcPct val="80000"/>
              </a:lnSpc>
              <a:spcBef>
                <a:spcPts val="745"/>
              </a:spcBef>
              <a:spcAft>
                <a:spcPts val="0"/>
              </a:spcAft>
              <a:buSzPts val="2683"/>
            </a:pPr>
            <a:r>
              <a:rPr lang="en-US" sz="2400" dirty="0"/>
              <a:t>What data will you use?</a:t>
            </a:r>
          </a:p>
          <a:p>
            <a:pPr lvl="0" indent="-178587">
              <a:lnSpc>
                <a:spcPct val="80000"/>
              </a:lnSpc>
              <a:spcBef>
                <a:spcPts val="745"/>
              </a:spcBef>
              <a:spcAft>
                <a:spcPts val="0"/>
              </a:spcAft>
              <a:buSzPts val="2683"/>
            </a:pPr>
            <a:r>
              <a:rPr lang="en-US" sz="2400" dirty="0"/>
              <a:t>What techniques are you going to try?</a:t>
            </a:r>
          </a:p>
          <a:p>
            <a:pPr lvl="0" indent="-178587">
              <a:lnSpc>
                <a:spcPct val="80000"/>
              </a:lnSpc>
              <a:spcBef>
                <a:spcPts val="745"/>
              </a:spcBef>
              <a:spcAft>
                <a:spcPts val="0"/>
              </a:spcAft>
              <a:buSzPts val="2683"/>
            </a:pPr>
            <a:r>
              <a:rPr lang="en-US" sz="2400" dirty="0"/>
              <a:t>How will you evaluate your results?</a:t>
            </a:r>
          </a:p>
          <a:p>
            <a:pPr lvl="0" indent="-178587">
              <a:lnSpc>
                <a:spcPct val="80000"/>
              </a:lnSpc>
              <a:spcBef>
                <a:spcPts val="745"/>
              </a:spcBef>
              <a:spcAft>
                <a:spcPts val="0"/>
              </a:spcAft>
              <a:buSzPts val="2683"/>
            </a:pPr>
            <a:r>
              <a:rPr lang="en-US" sz="2400" dirty="0"/>
              <a:t>What maintenance will be required?</a:t>
            </a:r>
            <a:endParaRPr lang="en-US" sz="2000" b="0" i="0" u="none" strike="noStrike" cap="none" dirty="0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sp>
        <p:nvSpPr>
          <p:cNvPr id="260" name="Shape 260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800" b="0" i="0">
                <a:solidFill>
                  <a:schemeClr val="bg2">
                    <a:lumMod val="10000"/>
                  </a:schemeClr>
                </a:solidFill>
                <a:latin typeface="Corbel" panose="020B0503020204020204" pitchFamily="34" charset="0"/>
                <a:sym typeface="Arial"/>
              </a:rPr>
              <a:t>25</a:t>
            </a:fld>
            <a:endParaRPr lang="en-US" sz="800" b="0" i="0" dirty="0">
              <a:solidFill>
                <a:schemeClr val="bg2">
                  <a:lumMod val="10000"/>
                </a:schemeClr>
              </a:solidFill>
              <a:latin typeface="Corbel" panose="020B0503020204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86592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2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Word from Our Students and</a:t>
            </a:r>
            <a:br>
              <a:rPr lang="en-US" dirty="0"/>
            </a:br>
            <a:r>
              <a:rPr lang="en-US" dirty="0"/>
              <a:t>Collaborators at Data Science Companies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r>
              <a:rPr lang="en-US" sz="2400" dirty="0"/>
              <a:t>At least 80-90% of their work involves:</a:t>
            </a: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ClrTx/>
              <a:buSzTx/>
            </a:pPr>
            <a:r>
              <a:rPr lang="en-US" sz="2400" dirty="0"/>
              <a:t>Working with experts to understand the domain, assumptions, questions, etc.</a:t>
            </a: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ClrTx/>
              <a:buSzTx/>
            </a:pPr>
            <a:r>
              <a:rPr lang="en-US" sz="2400" dirty="0"/>
              <a:t>Trying to catalog and make sense of the data sources</a:t>
            </a: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ClrTx/>
              <a:buSzTx/>
            </a:pPr>
            <a:r>
              <a:rPr lang="en-US" sz="2400" dirty="0"/>
              <a:t>Wrangling, extracting, and integrating the data</a:t>
            </a: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ClrTx/>
              <a:buSzTx/>
            </a:pPr>
            <a:r>
              <a:rPr lang="en-US" sz="2400" dirty="0"/>
              <a:t>Cleaning the wrangled data</a:t>
            </a: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ClrTx/>
              <a:buSzTx/>
            </a:pPr>
            <a:endParaRPr lang="en-US" sz="2400" dirty="0"/>
          </a:p>
          <a:p>
            <a:pPr marL="285750" indent="-285750">
              <a:spcBef>
                <a:spcPts val="0"/>
              </a:spcBef>
              <a:spcAft>
                <a:spcPts val="0"/>
              </a:spcAft>
              <a:buClrTx/>
              <a:buSzTx/>
            </a:pPr>
            <a:r>
              <a:rPr lang="en-US" sz="2400" dirty="0"/>
              <a:t>Before we even get to machine learning!</a:t>
            </a: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ClrTx/>
              <a:buSzTx/>
            </a:pPr>
            <a:endParaRPr lang="en-US" sz="2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800" b="0" i="0" smtClean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26</a:t>
            </a:fld>
            <a:endParaRPr lang="en-US" sz="800" b="0" i="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4975641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1"/>
          <p:cNvSpPr>
            <a:spLocks noGrp="1"/>
          </p:cNvSpPr>
          <p:nvPr>
            <p:ph type="title"/>
          </p:nvPr>
        </p:nvSpPr>
        <p:spPr>
          <a:xfrm>
            <a:off x="1112838" y="160338"/>
            <a:ext cx="7515225" cy="1089025"/>
          </a:xfrm>
        </p:spPr>
        <p:txBody>
          <a:bodyPr/>
          <a:lstStyle/>
          <a:p>
            <a:r>
              <a:rPr lang="en-US" altLang="x-none" dirty="0">
                <a:ln>
                  <a:noFill/>
                </a:ln>
              </a:rPr>
              <a:t>Recapping Our Motivations</a:t>
            </a:r>
            <a:br>
              <a:rPr lang="en-US" altLang="x-none" dirty="0">
                <a:ln>
                  <a:noFill/>
                </a:ln>
              </a:rPr>
            </a:br>
            <a:r>
              <a:rPr lang="en-US" altLang="x-none" dirty="0"/>
              <a:t>for Big Data Analytics (and this Course)</a:t>
            </a:r>
            <a:endParaRPr lang="en-US" altLang="x-none" dirty="0">
              <a:ln>
                <a:noFill/>
              </a:ln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2838" y="1457325"/>
            <a:ext cx="7895990" cy="3762375"/>
          </a:xfrm>
        </p:spPr>
        <p:txBody>
          <a:bodyPr rtlCol="0">
            <a:normAutofit/>
          </a:bodyPr>
          <a:lstStyle/>
          <a:p>
            <a:pPr marL="178587" indent="-178587" defTabSz="285739" fontAlgn="auto">
              <a:buClr>
                <a:schemeClr val="accent1">
                  <a:lumMod val="75000"/>
                </a:schemeClr>
              </a:buClr>
              <a:buFont typeface="Arial"/>
              <a:buChar char="•"/>
              <a:defRPr/>
            </a:pPr>
            <a:r>
              <a:rPr lang="en-US" sz="2000" dirty="0"/>
              <a:t>Highly dimensional, hard to understand, and requires understanding computation and I/O costs</a:t>
            </a:r>
          </a:p>
          <a:p>
            <a:pPr marL="178587" indent="-178587" defTabSz="285739" fontAlgn="auto">
              <a:buClr>
                <a:schemeClr val="accent1">
                  <a:lumMod val="75000"/>
                </a:schemeClr>
              </a:buClr>
              <a:buFont typeface="Arial"/>
              <a:buChar char="•"/>
              <a:defRPr/>
            </a:pPr>
            <a:endParaRPr lang="en-US" sz="2000" dirty="0"/>
          </a:p>
          <a:p>
            <a:pPr marL="178587" indent="-178587" defTabSz="285739" fontAlgn="auto">
              <a:buClr>
                <a:schemeClr val="accent1">
                  <a:lumMod val="75000"/>
                </a:schemeClr>
              </a:buClr>
              <a:buFont typeface="Arial"/>
              <a:buChar char="•"/>
              <a:defRPr/>
            </a:pPr>
            <a:r>
              <a:rPr lang="en-US" sz="2000" dirty="0"/>
              <a:t>Given an integrated dataset (often the hard part!), involves extracting and selecting </a:t>
            </a:r>
            <a:r>
              <a:rPr lang="en-US" sz="2000" i="1" dirty="0"/>
              <a:t>features</a:t>
            </a:r>
            <a:r>
              <a:rPr lang="en-US" sz="2000" dirty="0"/>
              <a:t> and adding </a:t>
            </a:r>
            <a:r>
              <a:rPr lang="en-US" sz="2000" i="1" dirty="0"/>
              <a:t>semantic structure</a:t>
            </a:r>
            <a:r>
              <a:rPr lang="en-US" sz="2000" dirty="0"/>
              <a:t> to data</a:t>
            </a:r>
          </a:p>
          <a:p>
            <a:pPr marL="178587" indent="-178587" defTabSz="285739" fontAlgn="auto">
              <a:buClr>
                <a:schemeClr val="accent1">
                  <a:lumMod val="75000"/>
                </a:schemeClr>
              </a:buClr>
              <a:buFont typeface="Arial"/>
              <a:buChar char="•"/>
              <a:defRPr/>
            </a:pPr>
            <a:endParaRPr lang="en-US" sz="2000" dirty="0"/>
          </a:p>
          <a:p>
            <a:pPr marL="178587" indent="-178587" defTabSz="285739" fontAlgn="auto">
              <a:buClr>
                <a:schemeClr val="accent1">
                  <a:lumMod val="75000"/>
                </a:schemeClr>
              </a:buClr>
              <a:buFont typeface="Arial"/>
              <a:buChar char="•"/>
              <a:defRPr/>
            </a:pPr>
            <a:r>
              <a:rPr lang="en-US" sz="2000" dirty="0"/>
              <a:t>Many applications, from discovery to clustering to classification to recommendation!</a:t>
            </a:r>
          </a:p>
          <a:p>
            <a:pPr marL="464326" lvl="1" indent="-178587" defTabSz="285739" fontAlgn="auto">
              <a:buClr>
                <a:schemeClr val="accent1">
                  <a:lumMod val="75000"/>
                </a:schemeClr>
              </a:buClr>
              <a:buFont typeface="Arial"/>
              <a:buChar char="•"/>
              <a:defRPr/>
            </a:pPr>
            <a:r>
              <a:rPr lang="en-US" sz="1800" dirty="0"/>
              <a:t>Sometimes statistical, sometimes algorithmic, and sometimes reliant on extraction</a:t>
            </a:r>
          </a:p>
          <a:p>
            <a:pPr marL="178587" indent="-178587" defTabSz="285739" fontAlgn="auto">
              <a:buClr>
                <a:schemeClr val="accent1">
                  <a:lumMod val="75000"/>
                </a:schemeClr>
              </a:buClr>
              <a:buFont typeface="Arial"/>
              <a:buChar char="•"/>
              <a:defRPr/>
            </a:pPr>
            <a:endParaRPr lang="en-US" sz="2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4DBF7B8-24F1-AE40-8CB8-6B6489833BC9}" type="slidenum">
              <a:rPr lang="en-GB" sz="800">
                <a:latin typeface="Corbel" panose="020B0503020204020204" pitchFamily="34" charset="0"/>
              </a:rPr>
              <a:pPr>
                <a:defRPr/>
              </a:pPr>
              <a:t>27</a:t>
            </a:fld>
            <a:endParaRPr lang="en-GB" sz="800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006673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Course Logistics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800" b="0" i="0" u="none" strike="noStrike" cap="none" smtClean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28</a:t>
            </a:fld>
            <a:endParaRPr lang="en-US" sz="800" b="0" i="0" u="none" strike="noStrike" cap="none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122188160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Shape 200"/>
          <p:cNvSpPr txBox="1">
            <a:spLocks noGrp="1"/>
          </p:cNvSpPr>
          <p:nvPr>
            <p:ph type="title"/>
          </p:nvPr>
        </p:nvSpPr>
        <p:spPr>
          <a:xfrm>
            <a:off x="1113235" y="159738"/>
            <a:ext cx="7514035" cy="108975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203200" algn="ctr" rtl="0">
              <a:spcBef>
                <a:spcPts val="0"/>
              </a:spcBef>
              <a:buClr>
                <a:schemeClr val="dk1"/>
              </a:buClr>
              <a:buSzPts val="3200"/>
              <a:buFont typeface="Franklin Gothic"/>
              <a:buNone/>
            </a:pPr>
            <a:r>
              <a:rPr lang="en-US" sz="3200" b="0" i="0" u="none" strike="noStrike" cap="none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Who This Class is For</a:t>
            </a:r>
          </a:p>
        </p:txBody>
      </p:sp>
      <p:sp>
        <p:nvSpPr>
          <p:cNvPr id="201" name="Shape 201"/>
          <p:cNvSpPr txBox="1">
            <a:spLocks noGrp="1"/>
          </p:cNvSpPr>
          <p:nvPr>
            <p:ph idx="1"/>
          </p:nvPr>
        </p:nvSpPr>
        <p:spPr>
          <a:xfrm>
            <a:off x="1107867" y="1457742"/>
            <a:ext cx="7514035" cy="3762671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16113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E241A"/>
              </a:buClr>
              <a:buSzPts val="2538"/>
              <a:buFont typeface="Arial"/>
              <a:buNone/>
            </a:pPr>
            <a:r>
              <a:rPr lang="en-US" sz="1750" b="0" i="0" u="none" strike="noStrike" cap="none" dirty="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Students from engineering / science, applied math, social science, …</a:t>
            </a:r>
          </a:p>
          <a:p>
            <a:pPr marL="464326" marR="0" lvl="1" indent="-184926" algn="l" rtl="0">
              <a:lnSpc>
                <a:spcPct val="90000"/>
              </a:lnSpc>
              <a:spcBef>
                <a:spcPts val="675"/>
              </a:spcBef>
              <a:spcAft>
                <a:spcPts val="0"/>
              </a:spcAft>
              <a:buClr>
                <a:srgbClr val="7E241A"/>
              </a:buClr>
              <a:buSzPts val="2175"/>
              <a:buFont typeface="Arial"/>
              <a:buChar char="•"/>
            </a:pPr>
            <a:r>
              <a:rPr lang="en-US" sz="1500" b="0" i="0" u="none" strike="noStrike" cap="none" dirty="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With </a:t>
            </a:r>
            <a:r>
              <a:rPr lang="en-US" sz="1500" b="0" i="0" u="none" strike="noStrike" cap="none" dirty="0" smtClean="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basic </a:t>
            </a:r>
            <a:r>
              <a:rPr lang="en-US" sz="1500" b="0" i="0" u="none" strike="noStrike" cap="none" dirty="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background in </a:t>
            </a:r>
            <a:r>
              <a:rPr lang="en-US" sz="1500" b="0" i="0" u="none" strike="noStrike" cap="none" dirty="0" smtClean="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statistics, probabilities, </a:t>
            </a:r>
            <a:r>
              <a:rPr lang="en-US" sz="1500" b="0" i="0" u="none" strike="noStrike" cap="none" dirty="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and </a:t>
            </a:r>
            <a:r>
              <a:rPr lang="en-US" sz="1500" b="0" i="0" u="none" strike="noStrike" cap="none" dirty="0" smtClean="0">
                <a:solidFill>
                  <a:srgbClr val="FF0000"/>
                </a:solidFill>
                <a:latin typeface="Constantia"/>
                <a:ea typeface="Constantia"/>
                <a:cs typeface="Constantia"/>
                <a:sym typeface="Constantia"/>
              </a:rPr>
              <a:t>programming</a:t>
            </a:r>
            <a:endParaRPr lang="en-US" sz="1500" b="0" i="0" u="none" strike="noStrike" cap="none" dirty="0">
              <a:solidFill>
                <a:srgbClr val="FF0000"/>
              </a:solidFill>
              <a:latin typeface="Constantia"/>
              <a:ea typeface="Constantia"/>
              <a:cs typeface="Constantia"/>
              <a:sym typeface="Constantia"/>
            </a:endParaRPr>
          </a:p>
          <a:p>
            <a:pPr marL="279400" marR="0" lvl="1" indent="0" algn="l" rtl="0">
              <a:lnSpc>
                <a:spcPct val="90000"/>
              </a:lnSpc>
              <a:spcBef>
                <a:spcPts val="675"/>
              </a:spcBef>
              <a:spcAft>
                <a:spcPts val="0"/>
              </a:spcAft>
              <a:buClr>
                <a:srgbClr val="7E241A"/>
              </a:buClr>
              <a:buSzPts val="2175"/>
              <a:buNone/>
            </a:pPr>
            <a:r>
              <a:rPr lang="en-US" sz="1500" b="0" i="0" u="none" strike="noStrike" cap="none" dirty="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/>
            </a:r>
            <a:br>
              <a:rPr lang="en-US" sz="1500" b="0" i="0" u="none" strike="noStrike" cap="none" dirty="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</a:br>
            <a:r>
              <a:rPr lang="en-US" sz="1500" b="0" i="0" u="none" strike="noStrike" cap="none" dirty="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										</a:t>
            </a:r>
            <a:endParaRPr sz="1500" b="0" i="0" u="none" strike="noStrike" cap="none" dirty="0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  <a:p>
            <a:pPr marL="0" marR="0" lvl="0" indent="-161131" algn="l" rtl="0">
              <a:lnSpc>
                <a:spcPct val="90000"/>
              </a:lnSpc>
              <a:spcBef>
                <a:spcPts val="725"/>
              </a:spcBef>
              <a:spcAft>
                <a:spcPts val="0"/>
              </a:spcAft>
              <a:buClr>
                <a:srgbClr val="7E241A"/>
              </a:buClr>
              <a:buSzPts val="2538"/>
              <a:buFont typeface="Arial"/>
              <a:buNone/>
            </a:pPr>
            <a:r>
              <a:rPr lang="en-US" sz="1750" b="0" i="0" u="none" strike="noStrike" cap="none" dirty="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Students from computer science who want to understand how to analyze </a:t>
            </a:r>
            <a:r>
              <a:rPr lang="en-US" sz="1750" b="0" i="0" u="none" strike="noStrike" cap="none" dirty="0" smtClean="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data</a:t>
            </a:r>
            <a:endParaRPr lang="en-US" sz="1750" b="0" i="0" u="none" strike="noStrike" cap="none" dirty="0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sp>
        <p:nvSpPr>
          <p:cNvPr id="203" name="Shape 203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29</a:t>
            </a:fld>
            <a:endParaRPr lang="en-US" sz="800" b="0" i="0" u="none" strike="noStrike" cap="none" dirty="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1420" y="1521456"/>
            <a:ext cx="3262579" cy="1337123"/>
          </a:xfrm>
          <a:prstGeom prst="rect">
            <a:avLst/>
          </a:prstGeom>
        </p:spPr>
      </p:pic>
      <p:sp>
        <p:nvSpPr>
          <p:cNvPr id="165" name="Shape 165"/>
          <p:cNvSpPr txBox="1">
            <a:spLocks noGrp="1"/>
          </p:cNvSpPr>
          <p:nvPr>
            <p:ph type="title"/>
          </p:nvPr>
        </p:nvSpPr>
        <p:spPr>
          <a:xfrm>
            <a:off x="1113235" y="159738"/>
            <a:ext cx="7514035" cy="108975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203200" algn="ctr" rtl="0">
              <a:spcBef>
                <a:spcPts val="0"/>
              </a:spcBef>
              <a:buClr>
                <a:schemeClr val="dk1"/>
              </a:buClr>
              <a:buSzPts val="3200"/>
              <a:buFont typeface="Franklin Gothic"/>
              <a:buNone/>
            </a:pPr>
            <a:r>
              <a:rPr lang="en-US" sz="3200" b="0" i="0" u="none" strike="noStrike" cap="none" dirty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Motivations for the Course: </a:t>
            </a:r>
            <a:br>
              <a:rPr lang="en-US" sz="3200" b="0" i="0" u="none" strike="noStrike" cap="none" dirty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</a:br>
            <a:r>
              <a:rPr lang="en-US" sz="3200" b="0" i="0" u="none" strike="noStrike" cap="none" dirty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Data Is Driving Everything</a:t>
            </a:r>
          </a:p>
        </p:txBody>
      </p:sp>
      <p:sp>
        <p:nvSpPr>
          <p:cNvPr id="166" name="Shape 166"/>
          <p:cNvSpPr txBox="1">
            <a:spLocks noGrp="1"/>
          </p:cNvSpPr>
          <p:nvPr>
            <p:ph idx="1"/>
          </p:nvPr>
        </p:nvSpPr>
        <p:spPr>
          <a:xfrm>
            <a:off x="1113235" y="1457742"/>
            <a:ext cx="7734930" cy="3762671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7E241A"/>
              </a:buClr>
              <a:buSzPts val="2538"/>
              <a:buFont typeface="Corbel"/>
              <a:buAutoNum type="arabicPeriod"/>
            </a:pPr>
            <a:r>
              <a:rPr lang="en-US" sz="1750" b="0" i="0" u="none" strike="noStrike" cap="none" dirty="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Modern data acquisition is inexpensive!</a:t>
            </a:r>
          </a:p>
          <a:p>
            <a:pPr marL="464326" marR="0" lvl="1" indent="-184926" algn="l" rtl="0">
              <a:spcBef>
                <a:spcPts val="675"/>
              </a:spcBef>
              <a:spcAft>
                <a:spcPts val="0"/>
              </a:spcAft>
              <a:buClr>
                <a:srgbClr val="7E241A"/>
              </a:buClr>
              <a:buSzPts val="2175"/>
              <a:buFont typeface="Arial"/>
              <a:buChar char="•"/>
            </a:pPr>
            <a:r>
              <a:rPr lang="en-US" sz="1500" b="0" i="0" u="none" strike="noStrike" cap="none" dirty="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Smartphones, embedded systems, inexpensive sensors, </a:t>
            </a:r>
          </a:p>
          <a:p>
            <a:pPr marL="464326" marR="0" lvl="1" indent="-184926" algn="l" rtl="0">
              <a:spcBef>
                <a:spcPts val="675"/>
              </a:spcBef>
              <a:spcAft>
                <a:spcPts val="0"/>
              </a:spcAft>
              <a:buClr>
                <a:srgbClr val="7E241A"/>
              </a:buClr>
              <a:buSzPts val="2175"/>
              <a:buFont typeface="Arial"/>
              <a:buChar char="•"/>
            </a:pPr>
            <a:r>
              <a:rPr lang="en-US" sz="1500" b="0" i="0" u="none" strike="noStrike" cap="none" dirty="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Medical devices, simulators, …</a:t>
            </a:r>
          </a:p>
          <a:p>
            <a:pPr marL="342900" marR="0" lvl="0" indent="-342900" algn="l" rtl="0">
              <a:spcBef>
                <a:spcPts val="725"/>
              </a:spcBef>
              <a:spcAft>
                <a:spcPts val="0"/>
              </a:spcAft>
              <a:buClr>
                <a:srgbClr val="7E241A"/>
              </a:buClr>
              <a:buSzPts val="2538"/>
              <a:buFont typeface="Corbel"/>
              <a:buAutoNum type="arabicPeriod"/>
            </a:pPr>
            <a:r>
              <a:rPr lang="en-US" sz="1750" b="0" i="0" u="none" strike="noStrike" cap="none" dirty="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Data storage is inexpensive!</a:t>
            </a:r>
          </a:p>
          <a:p>
            <a:pPr marL="342900" marR="0" lvl="0" indent="-342900" algn="l" rtl="0">
              <a:spcBef>
                <a:spcPts val="725"/>
              </a:spcBef>
              <a:spcAft>
                <a:spcPts val="0"/>
              </a:spcAft>
              <a:buClr>
                <a:srgbClr val="7E241A"/>
              </a:buClr>
              <a:buSzPts val="2538"/>
              <a:buFont typeface="Corbel"/>
              <a:buAutoNum type="arabicPeriod"/>
            </a:pPr>
            <a:r>
              <a:rPr lang="en-US" sz="1750" b="0" i="0" u="none" strike="noStrike" cap="none" dirty="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Parallel (compute cluster) computation is inexpensive</a:t>
            </a:r>
          </a:p>
          <a:p>
            <a:pPr marL="464326" marR="0" lvl="1" indent="-184926" algn="l" rtl="0">
              <a:spcBef>
                <a:spcPts val="675"/>
              </a:spcBef>
              <a:spcAft>
                <a:spcPts val="0"/>
              </a:spcAft>
              <a:buClr>
                <a:srgbClr val="7E241A"/>
              </a:buClr>
              <a:buSzPts val="2175"/>
              <a:buFont typeface="Arial"/>
              <a:buChar char="•"/>
            </a:pPr>
            <a:r>
              <a:rPr lang="en-US" sz="1500" b="0" i="0" u="none" strike="noStrike" cap="none" dirty="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The Cloud, clusters of computers, GPUs, tensor processors, </a:t>
            </a:r>
            <a:r>
              <a:rPr lang="mr-IN" sz="1500" b="0" i="0" u="none" strike="noStrike" cap="none" dirty="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…</a:t>
            </a:r>
            <a:endParaRPr lang="en-US" sz="1500" b="0" i="0" u="none" strike="noStrike" cap="none" dirty="0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  <a:p>
            <a:pPr marL="464326" marR="0" lvl="1" indent="-184926" algn="l" rtl="0">
              <a:spcBef>
                <a:spcPts val="675"/>
              </a:spcBef>
              <a:spcAft>
                <a:spcPts val="0"/>
              </a:spcAft>
              <a:buClr>
                <a:srgbClr val="7E241A"/>
              </a:buClr>
              <a:buSzPts val="2175"/>
              <a:buFont typeface="Arial"/>
              <a:buNone/>
            </a:pPr>
            <a:endParaRPr sz="1500" b="0" i="0" u="none" strike="noStrike" cap="none" dirty="0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  <a:p>
            <a:pPr marL="0" marR="0" lvl="0" indent="-161131" algn="l" rtl="0">
              <a:spcBef>
                <a:spcPts val="725"/>
              </a:spcBef>
              <a:spcAft>
                <a:spcPts val="0"/>
              </a:spcAft>
              <a:buClr>
                <a:srgbClr val="7E241A"/>
              </a:buClr>
              <a:buSzPts val="2538"/>
              <a:buFont typeface="Arial"/>
              <a:buNone/>
            </a:pPr>
            <a:r>
              <a:rPr lang="en-US" sz="1750" b="0" i="0" u="none" strike="noStrike" cap="none" dirty="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Science only has explanatory and predictive models in a few (mostly physical sciences-related) domains</a:t>
            </a:r>
          </a:p>
          <a:p>
            <a:pPr marL="239713" marR="0" lvl="0" indent="-388144" algn="l" rtl="0">
              <a:spcBef>
                <a:spcPts val="725"/>
              </a:spcBef>
              <a:spcAft>
                <a:spcPts val="0"/>
              </a:spcAft>
              <a:buClr>
                <a:srgbClr val="7E241A"/>
              </a:buClr>
              <a:buSzPts val="2538"/>
              <a:buFont typeface="Arial"/>
              <a:buNone/>
            </a:pPr>
            <a:r>
              <a:rPr lang="en-US" sz="1750" b="0" i="0" u="none" strike="noStrike" cap="none" dirty="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... So:  can we use </a:t>
            </a:r>
            <a:r>
              <a:rPr lang="en-US" sz="1750" b="1" i="0" u="none" strike="noStrike" cap="none" dirty="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algorithms + data</a:t>
            </a:r>
            <a:r>
              <a:rPr lang="en-US" sz="1750" b="0" i="0" u="none" strike="noStrike" cap="none" dirty="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 to understand phenomena? Build or augment </a:t>
            </a:r>
            <a:r>
              <a:rPr lang="en-US" sz="1750" b="1" i="0" u="none" strike="noStrike" cap="none" dirty="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models</a:t>
            </a:r>
            <a:r>
              <a:rPr lang="en-US" sz="1750" b="0" i="0" u="none" strike="noStrike" cap="none" dirty="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? Build </a:t>
            </a:r>
            <a:r>
              <a:rPr lang="en-US" sz="1750" b="1" i="0" u="none" strike="noStrike" cap="none" dirty="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detectors</a:t>
            </a:r>
            <a:r>
              <a:rPr lang="en-US" sz="1750" b="0" i="0" u="none" strike="noStrike" cap="none" dirty="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? Make </a:t>
            </a:r>
            <a:r>
              <a:rPr lang="en-US" sz="1750" b="1" i="0" u="none" strike="noStrike" cap="none" dirty="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diagnoses</a:t>
            </a:r>
            <a:r>
              <a:rPr lang="en-US" sz="1750" b="0" i="0" u="none" strike="noStrike" cap="none" dirty="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?</a:t>
            </a:r>
          </a:p>
        </p:txBody>
      </p:sp>
      <p:sp>
        <p:nvSpPr>
          <p:cNvPr id="168" name="Shape 168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3</a:t>
            </a:fld>
            <a:endParaRPr lang="en-US" sz="800" b="0" i="0" u="none" strike="noStrike" cap="none" dirty="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Shape 215"/>
          <p:cNvSpPr txBox="1">
            <a:spLocks noGrp="1"/>
          </p:cNvSpPr>
          <p:nvPr>
            <p:ph type="title"/>
          </p:nvPr>
        </p:nvSpPr>
        <p:spPr>
          <a:xfrm>
            <a:off x="1113235" y="159738"/>
            <a:ext cx="7514035" cy="108975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203200" algn="ctr" rtl="0">
              <a:spcBef>
                <a:spcPts val="0"/>
              </a:spcBef>
              <a:buClr>
                <a:schemeClr val="dk1"/>
              </a:buClr>
              <a:buSzPts val="3200"/>
              <a:buFont typeface="Franklin Gothic"/>
              <a:buNone/>
            </a:pPr>
            <a:r>
              <a:rPr lang="en-US" sz="3200" b="0" i="0" u="none" strike="noStrike" cap="none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What You’ll Learn Here</a:t>
            </a:r>
          </a:p>
        </p:txBody>
      </p:sp>
      <p:sp>
        <p:nvSpPr>
          <p:cNvPr id="216" name="Shape 216"/>
          <p:cNvSpPr txBox="1">
            <a:spLocks noGrp="1"/>
          </p:cNvSpPr>
          <p:nvPr>
            <p:ph idx="1"/>
          </p:nvPr>
        </p:nvSpPr>
        <p:spPr>
          <a:xfrm>
            <a:off x="1113235" y="1457742"/>
            <a:ext cx="7514035" cy="3762671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178587" marR="0" lvl="0" indent="-178587" algn="l" rtl="0">
              <a:spcBef>
                <a:spcPts val="0"/>
              </a:spcBef>
              <a:spcAft>
                <a:spcPts val="0"/>
              </a:spcAft>
              <a:buClr>
                <a:srgbClr val="7E241A"/>
              </a:buClr>
              <a:buSzPts val="2538"/>
              <a:buFont typeface="Arial"/>
              <a:buChar char="•"/>
            </a:pPr>
            <a:r>
              <a:rPr lang="en-US" sz="1750" b="0" i="0" u="none" strike="noStrike" cap="none" dirty="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Data manipulation in Python, its libraries, and the Spark platform</a:t>
            </a:r>
          </a:p>
          <a:p>
            <a:pPr marL="178587" marR="0" lvl="0" indent="-178587" algn="l" rtl="0">
              <a:spcBef>
                <a:spcPts val="725"/>
              </a:spcBef>
              <a:spcAft>
                <a:spcPts val="0"/>
              </a:spcAft>
              <a:buClr>
                <a:srgbClr val="7E241A"/>
              </a:buClr>
              <a:buSzPts val="2538"/>
              <a:buFont typeface="Arial"/>
              <a:buChar char="•"/>
            </a:pPr>
            <a:r>
              <a:rPr lang="en-US" sz="1750" b="0" i="0" u="none" strike="noStrike" cap="none" dirty="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Data representation and wrangling</a:t>
            </a:r>
          </a:p>
          <a:p>
            <a:pPr marL="178587" marR="0" lvl="0" indent="-178587" algn="l" rtl="0">
              <a:spcBef>
                <a:spcPts val="725"/>
              </a:spcBef>
              <a:spcAft>
                <a:spcPts val="0"/>
              </a:spcAft>
              <a:buClr>
                <a:srgbClr val="7E241A"/>
              </a:buClr>
              <a:buSzPts val="2538"/>
              <a:buFont typeface="Arial"/>
              <a:buChar char="•"/>
            </a:pPr>
            <a:r>
              <a:rPr lang="en-US" sz="1750" b="0" i="0" u="none" strike="noStrike" cap="none" dirty="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Data as graphs and matrices</a:t>
            </a:r>
          </a:p>
          <a:p>
            <a:pPr marL="178587" marR="0" lvl="0" indent="-178587" algn="l" rtl="0">
              <a:spcBef>
                <a:spcPts val="725"/>
              </a:spcBef>
              <a:spcAft>
                <a:spcPts val="0"/>
              </a:spcAft>
              <a:buClr>
                <a:srgbClr val="7E241A"/>
              </a:buClr>
              <a:buSzPts val="2538"/>
              <a:buFont typeface="Arial"/>
              <a:buChar char="•"/>
            </a:pPr>
            <a:r>
              <a:rPr lang="en-US" sz="1750" b="0" i="0" u="none" strike="noStrike" cap="none" dirty="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Data ethics and privacy</a:t>
            </a:r>
          </a:p>
          <a:p>
            <a:pPr marL="178587" marR="0" lvl="0" indent="-178587" algn="l" rtl="0">
              <a:spcBef>
                <a:spcPts val="725"/>
              </a:spcBef>
              <a:spcAft>
                <a:spcPts val="0"/>
              </a:spcAft>
              <a:buClr>
                <a:srgbClr val="7E241A"/>
              </a:buClr>
              <a:buSzPts val="2538"/>
              <a:buFont typeface="Arial"/>
              <a:buChar char="•"/>
            </a:pPr>
            <a:r>
              <a:rPr lang="en-US" sz="1750" b="0" i="0" u="none" strike="noStrike" cap="none" dirty="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Data cleaning, hypothesis testing, …</a:t>
            </a:r>
          </a:p>
          <a:p>
            <a:pPr marL="178587" marR="0" lvl="0" indent="-178587" algn="l" rtl="0">
              <a:spcBef>
                <a:spcPts val="725"/>
              </a:spcBef>
              <a:spcAft>
                <a:spcPts val="0"/>
              </a:spcAft>
              <a:buClr>
                <a:srgbClr val="7E241A"/>
              </a:buClr>
              <a:buSzPts val="2538"/>
              <a:buFont typeface="Arial"/>
              <a:buChar char="•"/>
            </a:pPr>
            <a:r>
              <a:rPr lang="en-US" sz="1750" b="0" i="0" u="none" strike="noStrike" cap="none" dirty="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Use of common algorithmic patterns and learning primitives</a:t>
            </a:r>
          </a:p>
          <a:p>
            <a:pPr marL="464326" marR="0" lvl="1" indent="-184926" algn="l" rtl="0">
              <a:spcBef>
                <a:spcPts val="675"/>
              </a:spcBef>
              <a:spcAft>
                <a:spcPts val="0"/>
              </a:spcAft>
              <a:buClr>
                <a:srgbClr val="7E241A"/>
              </a:buClr>
              <a:buSzPts val="2175"/>
              <a:buFont typeface="Arial"/>
              <a:buChar char="•"/>
            </a:pPr>
            <a:r>
              <a:rPr lang="en-US" sz="1500" b="0" i="0" u="none" strike="noStrike" cap="none" dirty="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Clustering and unsupervised learning</a:t>
            </a:r>
          </a:p>
          <a:p>
            <a:pPr marL="464326" marR="0" lvl="1" indent="-184926" algn="l" rtl="0">
              <a:spcBef>
                <a:spcPts val="675"/>
              </a:spcBef>
              <a:spcAft>
                <a:spcPts val="0"/>
              </a:spcAft>
              <a:buClr>
                <a:srgbClr val="7E241A"/>
              </a:buClr>
              <a:buSzPts val="2175"/>
              <a:buFont typeface="Arial"/>
              <a:buChar char="•"/>
            </a:pPr>
            <a:r>
              <a:rPr lang="en-US" sz="1500" b="0" i="0" u="none" strike="noStrike" cap="none" dirty="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Training and classification</a:t>
            </a:r>
          </a:p>
          <a:p>
            <a:pPr marL="464326" marR="0" lvl="1" indent="-184926" algn="l" rtl="0">
              <a:spcBef>
                <a:spcPts val="675"/>
              </a:spcBef>
              <a:spcAft>
                <a:spcPts val="0"/>
              </a:spcAft>
              <a:buClr>
                <a:srgbClr val="7E241A"/>
              </a:buClr>
              <a:buSzPts val="2175"/>
              <a:buFont typeface="Arial"/>
              <a:buChar char="•"/>
            </a:pPr>
            <a:r>
              <a:rPr lang="en-US" sz="1500" b="0" i="0" u="none" strike="noStrike" cap="none" dirty="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Managing time-varying data</a:t>
            </a:r>
          </a:p>
          <a:p>
            <a:pPr lvl="1" indent="-178587">
              <a:spcBef>
                <a:spcPts val="725"/>
              </a:spcBef>
              <a:spcAft>
                <a:spcPts val="0"/>
              </a:spcAft>
              <a:buSzPts val="2538"/>
            </a:pPr>
            <a:r>
              <a:rPr lang="en-US" sz="1500" b="0" i="0" u="none" strike="noStrike" cap="none" dirty="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Deep learning</a:t>
            </a:r>
          </a:p>
          <a:p>
            <a:pPr indent="-178587">
              <a:spcBef>
                <a:spcPts val="725"/>
              </a:spcBef>
              <a:spcAft>
                <a:spcPts val="0"/>
              </a:spcAft>
            </a:pPr>
            <a:r>
              <a:rPr lang="en-US" sz="1750" dirty="0"/>
              <a:t>Some data visualization</a:t>
            </a:r>
            <a:endParaRPr lang="en-US" sz="1750" b="0" i="0" u="none" strike="noStrike" cap="none" dirty="0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sp>
        <p:nvSpPr>
          <p:cNvPr id="217" name="Shape 217"/>
          <p:cNvSpPr txBox="1">
            <a:spLocks noGrp="1"/>
          </p:cNvSpPr>
          <p:nvPr>
            <p:ph type="ftr" sz="quarter" idx="1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University of Pennsylvania</a:t>
            </a:r>
          </a:p>
        </p:txBody>
      </p:sp>
      <p:sp>
        <p:nvSpPr>
          <p:cNvPr id="218" name="Shape 218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30</a:t>
            </a:fld>
            <a:endParaRPr lang="en-US" sz="800" b="0" i="0" u="none" strike="noStrike" cap="none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Shape 241"/>
          <p:cNvSpPr txBox="1">
            <a:spLocks noGrp="1"/>
          </p:cNvSpPr>
          <p:nvPr>
            <p:ph type="title"/>
          </p:nvPr>
        </p:nvSpPr>
        <p:spPr>
          <a:xfrm>
            <a:off x="1113235" y="159738"/>
            <a:ext cx="7514035" cy="108975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203200" algn="ctr" rtl="0">
              <a:spcBef>
                <a:spcPts val="0"/>
              </a:spcBef>
              <a:buClr>
                <a:schemeClr val="dk1"/>
              </a:buClr>
              <a:buSzPts val="3200"/>
              <a:buFont typeface="Franklin Gothic"/>
              <a:buNone/>
            </a:pPr>
            <a:r>
              <a:rPr lang="en-US" sz="3200" b="0" i="0" u="none" strike="noStrike" cap="none" dirty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Texts / Reference Books</a:t>
            </a:r>
          </a:p>
        </p:txBody>
      </p:sp>
      <p:sp>
        <p:nvSpPr>
          <p:cNvPr id="242" name="Shape 242"/>
          <p:cNvSpPr txBox="1">
            <a:spLocks noGrp="1"/>
          </p:cNvSpPr>
          <p:nvPr>
            <p:ph idx="1"/>
          </p:nvPr>
        </p:nvSpPr>
        <p:spPr>
          <a:xfrm>
            <a:off x="946257" y="2228773"/>
            <a:ext cx="7514035" cy="586211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178587" marR="0" lvl="0" indent="-178587" algn="l" rtl="0">
              <a:spcBef>
                <a:spcPts val="0"/>
              </a:spcBef>
              <a:spcAft>
                <a:spcPts val="0"/>
              </a:spcAft>
              <a:buClr>
                <a:srgbClr val="7E241A"/>
              </a:buClr>
              <a:buSzPts val="29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We will use </a:t>
            </a:r>
            <a:r>
              <a:rPr lang="en-US" sz="2000" dirty="0" smtClean="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several </a:t>
            </a:r>
            <a:r>
              <a:rPr lang="en-US" sz="2000" b="0" i="0" u="none" strike="noStrike" cap="none" dirty="0" smtClean="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books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, plus supplemental </a:t>
            </a:r>
            <a:r>
              <a:rPr lang="en-US" sz="2000" b="0" i="0" u="none" strike="noStrike" cap="none" dirty="0" smtClean="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readings</a:t>
            </a:r>
          </a:p>
          <a:p>
            <a:pPr marL="178587" marR="0" lvl="0" indent="-178587" algn="l" rtl="0">
              <a:spcBef>
                <a:spcPts val="0"/>
              </a:spcBef>
              <a:spcAft>
                <a:spcPts val="0"/>
              </a:spcAft>
              <a:buClr>
                <a:srgbClr val="7E241A"/>
              </a:buClr>
              <a:buSzPts val="2900"/>
              <a:buFont typeface="Arial"/>
              <a:buChar char="•"/>
            </a:pPr>
            <a:r>
              <a:rPr lang="en-US" sz="2000" dirty="0" smtClean="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Each topic will accompanied by a list of reading suggestions.</a:t>
            </a:r>
            <a:endParaRPr lang="en-US" sz="2000" b="0" i="0" u="none" strike="noStrike" cap="none" dirty="0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Shape 261"/>
          <p:cNvSpPr txBox="1">
            <a:spLocks noGrp="1"/>
          </p:cNvSpPr>
          <p:nvPr>
            <p:ph type="title"/>
          </p:nvPr>
        </p:nvSpPr>
        <p:spPr>
          <a:xfrm>
            <a:off x="1113235" y="159738"/>
            <a:ext cx="7514035" cy="108975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203200" algn="ctr" rtl="0">
              <a:spcBef>
                <a:spcPts val="0"/>
              </a:spcBef>
              <a:buClr>
                <a:schemeClr val="dk1"/>
              </a:buClr>
              <a:buSzPts val="3200"/>
              <a:buFont typeface="Franklin Gothic"/>
              <a:buNone/>
            </a:pPr>
            <a:r>
              <a:rPr lang="en-US" sz="3200" b="0" i="0" u="none" strike="noStrike" cap="none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A Disclaimer…</a:t>
            </a:r>
          </a:p>
        </p:txBody>
      </p:sp>
      <p:sp>
        <p:nvSpPr>
          <p:cNvPr id="262" name="Shape 262"/>
          <p:cNvSpPr txBox="1">
            <a:spLocks noGrp="1"/>
          </p:cNvSpPr>
          <p:nvPr>
            <p:ph idx="1"/>
          </p:nvPr>
        </p:nvSpPr>
        <p:spPr>
          <a:xfrm>
            <a:off x="1113235" y="1457742"/>
            <a:ext cx="7514035" cy="3762671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178587" marR="0" lvl="0" indent="-178587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7E241A"/>
              </a:buClr>
              <a:buSzPts val="2683"/>
              <a:buFont typeface="Arial"/>
              <a:buChar char="•"/>
            </a:pPr>
            <a:r>
              <a:rPr lang="en-US" sz="1850" b="0" i="0" u="none" strike="noStrike" cap="none" dirty="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This is a field that is still in its early stages </a:t>
            </a:r>
            <a:r>
              <a:rPr lang="mr-IN" sz="1850" b="0" i="0" u="none" strike="noStrike" cap="none" dirty="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–</a:t>
            </a:r>
            <a:r>
              <a:rPr lang="en-US" sz="1850" b="0" i="0" u="none" strike="noStrike" cap="none" dirty="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 the course is too</a:t>
            </a:r>
            <a:r>
              <a:rPr lang="mr-IN" sz="1850" b="0" i="0" u="none" strike="noStrike" cap="none" dirty="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…</a:t>
            </a:r>
            <a:endParaRPr lang="en-US" sz="1850" b="0" i="0" u="none" strike="noStrike" cap="none" dirty="0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  <a:p>
            <a:pPr marL="178587" marR="0" lvl="0" indent="-178587" algn="l" rtl="0">
              <a:lnSpc>
                <a:spcPct val="80000"/>
              </a:lnSpc>
              <a:spcBef>
                <a:spcPts val="745"/>
              </a:spcBef>
              <a:spcAft>
                <a:spcPts val="0"/>
              </a:spcAft>
              <a:buClr>
                <a:srgbClr val="7E241A"/>
              </a:buClr>
              <a:buSzPts val="2683"/>
              <a:buFont typeface="Arial"/>
              <a:buChar char="•"/>
            </a:pPr>
            <a:r>
              <a:rPr lang="en-US" sz="1850" b="0" i="0" u="none" strike="noStrike" cap="none" dirty="0" smtClean="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We will </a:t>
            </a:r>
            <a:r>
              <a:rPr lang="en-US" sz="1850" b="0" i="0" u="none" strike="noStrike" cap="none" dirty="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be using some immature technology</a:t>
            </a:r>
          </a:p>
          <a:p>
            <a:pPr marL="178587" marR="0" lvl="0" indent="-178587" algn="l" rtl="0">
              <a:lnSpc>
                <a:spcPct val="80000"/>
              </a:lnSpc>
              <a:spcBef>
                <a:spcPts val="745"/>
              </a:spcBef>
              <a:spcAft>
                <a:spcPts val="0"/>
              </a:spcAft>
              <a:buClr>
                <a:srgbClr val="7E241A"/>
              </a:buClr>
              <a:buSzPts val="2683"/>
              <a:buFont typeface="Arial"/>
              <a:buChar char="•"/>
            </a:pPr>
            <a:r>
              <a:rPr lang="en-US" sz="1850" b="0" i="0" u="none" strike="noStrike" cap="none" dirty="0" smtClean="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We </a:t>
            </a:r>
            <a:r>
              <a:rPr lang="en-US" sz="1850" b="0" i="0" u="none" strike="noStrike" cap="none" dirty="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hope it will be a fun </a:t>
            </a:r>
            <a:r>
              <a:rPr lang="en-US" sz="1850" b="0" i="0" u="none" strike="noStrike" cap="none" dirty="0" smtClean="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course.</a:t>
            </a:r>
            <a:endParaRPr lang="en-US" sz="1850" b="0" i="0" u="none" strike="noStrike" cap="none" dirty="0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sp>
        <p:nvSpPr>
          <p:cNvPr id="260" name="Shape 260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833" b="0" i="0">
                <a:solidFill>
                  <a:srgbClr val="969696"/>
                </a:solidFill>
                <a:latin typeface="Arial"/>
                <a:ea typeface="Arial"/>
                <a:cs typeface="Arial"/>
                <a:sym typeface="Arial"/>
              </a:rPr>
              <a:t>32</a:t>
            </a:fld>
            <a:endParaRPr lang="en-US" sz="833" b="0" i="0">
              <a:solidFill>
                <a:srgbClr val="969696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Shape 267"/>
          <p:cNvSpPr txBox="1">
            <a:spLocks noGrp="1"/>
          </p:cNvSpPr>
          <p:nvPr>
            <p:ph type="title"/>
          </p:nvPr>
        </p:nvSpPr>
        <p:spPr>
          <a:xfrm>
            <a:off x="1113235" y="159738"/>
            <a:ext cx="7514035" cy="108975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203200" algn="ctr" rtl="0">
              <a:spcBef>
                <a:spcPts val="0"/>
              </a:spcBef>
              <a:buClr>
                <a:schemeClr val="dk1"/>
              </a:buClr>
              <a:buSzPts val="3200"/>
              <a:buFont typeface="Franklin Gothic"/>
              <a:buNone/>
            </a:pPr>
            <a:r>
              <a:rPr lang="en-US" sz="3200" b="0" i="0" u="none" strike="noStrike" cap="none" dirty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Technologies</a:t>
            </a:r>
          </a:p>
        </p:txBody>
      </p:sp>
      <p:sp>
        <p:nvSpPr>
          <p:cNvPr id="268" name="Shape 268"/>
          <p:cNvSpPr txBox="1">
            <a:spLocks noGrp="1"/>
          </p:cNvSpPr>
          <p:nvPr>
            <p:ph idx="1"/>
          </p:nvPr>
        </p:nvSpPr>
        <p:spPr>
          <a:xfrm>
            <a:off x="1113235" y="1457742"/>
            <a:ext cx="7514035" cy="3762671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178587" marR="0" lvl="0" indent="-178587" algn="l" rtl="0">
              <a:spcBef>
                <a:spcPts val="0"/>
              </a:spcBef>
              <a:spcAft>
                <a:spcPts val="0"/>
              </a:spcAft>
              <a:buClr>
                <a:srgbClr val="7E241A"/>
              </a:buClr>
              <a:buSzPts val="2538"/>
              <a:buFont typeface="Arial"/>
              <a:buChar char="•"/>
            </a:pPr>
            <a:r>
              <a:rPr lang="en-US" sz="1750" b="0" i="0" u="none" strike="noStrike" cap="none" dirty="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We’ll make heavy use of </a:t>
            </a:r>
            <a:r>
              <a:rPr lang="en-US" sz="1750" b="0" i="0" u="none" strike="noStrike" cap="none" dirty="0" smtClean="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Java and the </a:t>
            </a:r>
            <a:r>
              <a:rPr lang="en-US" sz="1750" b="0" i="0" u="none" strike="noStrike" cap="none" dirty="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Python data science ecosystem</a:t>
            </a:r>
          </a:p>
          <a:p>
            <a:pPr marL="464326" marR="0" lvl="1" indent="-184926" algn="l" rtl="0">
              <a:spcBef>
                <a:spcPts val="675"/>
              </a:spcBef>
              <a:spcAft>
                <a:spcPts val="0"/>
              </a:spcAft>
              <a:buClr>
                <a:srgbClr val="7E241A"/>
              </a:buClr>
              <a:buSzPts val="2175"/>
              <a:buFont typeface="Arial"/>
              <a:buChar char="•"/>
            </a:pPr>
            <a:r>
              <a:rPr lang="en-US" sz="1500" b="0" i="0" u="none" strike="noStrike" cap="none" dirty="0" smtClean="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We will attem</a:t>
            </a:r>
            <a:r>
              <a:rPr lang="en-US" sz="1500" dirty="0" smtClean="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pt to use </a:t>
            </a:r>
            <a:r>
              <a:rPr lang="en-US" sz="1500" b="1" i="0" u="none" strike="noStrike" cap="none" dirty="0" smtClean="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Docker </a:t>
            </a:r>
            <a:r>
              <a:rPr lang="en-US" sz="1500" b="1" i="0" u="none" strike="noStrike" cap="none" dirty="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Containers</a:t>
            </a:r>
            <a:r>
              <a:rPr lang="en-US" sz="1500" b="0" i="0" u="none" strike="noStrike" cap="none" dirty="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 for simplicity</a:t>
            </a:r>
          </a:p>
          <a:p>
            <a:pPr marL="464326" marR="0" lvl="1" indent="-184926" algn="l" rtl="0">
              <a:spcBef>
                <a:spcPts val="675"/>
              </a:spcBef>
              <a:spcAft>
                <a:spcPts val="0"/>
              </a:spcAft>
              <a:buClr>
                <a:srgbClr val="7E241A"/>
              </a:buClr>
              <a:buSzPts val="2175"/>
              <a:buFont typeface="Arial"/>
              <a:buChar char="•"/>
            </a:pPr>
            <a:r>
              <a:rPr lang="en-US" sz="1500" b="0" i="0" u="none" strike="noStrike" cap="none" dirty="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Using </a:t>
            </a:r>
            <a:r>
              <a:rPr lang="en-US" sz="1500" b="1" i="0" u="none" strike="noStrike" cap="none" dirty="0" err="1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Jupyter</a:t>
            </a:r>
            <a:r>
              <a:rPr lang="en-US" sz="1500" b="0" i="0" u="none" strike="noStrike" cap="none" dirty="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 as an integrated </a:t>
            </a:r>
            <a:r>
              <a:rPr lang="en-US" sz="1500" b="0" i="0" u="none" strike="noStrike" cap="none" dirty="0" smtClean="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environment</a:t>
            </a:r>
            <a:endParaRPr lang="en-US" sz="1500" b="0" i="0" u="none" strike="noStrike" cap="none" dirty="0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  <a:p>
            <a:pPr marL="464326" marR="0" lvl="1" indent="-184926" algn="l" rtl="0">
              <a:spcBef>
                <a:spcPts val="675"/>
              </a:spcBef>
              <a:spcAft>
                <a:spcPts val="0"/>
              </a:spcAft>
              <a:buClr>
                <a:srgbClr val="7E241A"/>
              </a:buClr>
              <a:buSzPts val="2175"/>
              <a:buFont typeface="Arial"/>
              <a:buChar char="•"/>
            </a:pPr>
            <a:r>
              <a:rPr lang="en-US" sz="1500" b="0" i="0" u="none" strike="noStrike" cap="none" dirty="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We’ll do some tasks on </a:t>
            </a:r>
            <a:r>
              <a:rPr lang="en-US" sz="1500" b="1" i="0" u="none" strike="noStrike" cap="none" dirty="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Amazon, Google, </a:t>
            </a:r>
            <a:r>
              <a:rPr lang="en-US" sz="1500" i="0" u="none" strike="noStrike" cap="none" dirty="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and </a:t>
            </a:r>
            <a:r>
              <a:rPr lang="en-US" sz="1500" b="1" i="0" u="none" strike="noStrike" cap="none" dirty="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MS Azure</a:t>
            </a:r>
          </a:p>
          <a:p>
            <a:pPr marL="464326" marR="0" lvl="1" indent="-184926" algn="l" rtl="0">
              <a:spcBef>
                <a:spcPts val="675"/>
              </a:spcBef>
              <a:spcAft>
                <a:spcPts val="0"/>
              </a:spcAft>
              <a:buClr>
                <a:srgbClr val="7E241A"/>
              </a:buClr>
              <a:buSzPts val="2175"/>
              <a:buFont typeface="Arial"/>
              <a:buNone/>
            </a:pPr>
            <a:endParaRPr sz="1500" b="0" i="0" u="none" strike="noStrike" cap="none" dirty="0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  <a:p>
            <a:pPr marL="178587" marR="0" lvl="0" indent="-178587" algn="l" rtl="0">
              <a:spcBef>
                <a:spcPts val="725"/>
              </a:spcBef>
              <a:spcAft>
                <a:spcPts val="0"/>
              </a:spcAft>
              <a:buClr>
                <a:srgbClr val="7E241A"/>
              </a:buClr>
              <a:buSzPts val="2538"/>
              <a:buFont typeface="Arial"/>
              <a:buChar char="•"/>
            </a:pPr>
            <a:r>
              <a:rPr lang="en-US" sz="1750" b="0" i="0" u="none" strike="noStrike" cap="none" dirty="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And </a:t>
            </a:r>
            <a:r>
              <a:rPr lang="en-US" sz="1750" b="1" i="0" u="none" strike="noStrike" cap="none" dirty="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Spark</a:t>
            </a:r>
            <a:r>
              <a:rPr lang="en-US" sz="1750" b="0" i="0" u="none" strike="noStrike" cap="none" dirty="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 for parallel </a:t>
            </a:r>
            <a:r>
              <a:rPr lang="en-US" sz="1750" b="0" i="0" u="none" strike="noStrike" cap="none" dirty="0" smtClean="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programming</a:t>
            </a:r>
            <a:endParaRPr sz="1750" b="0" i="0" u="none" strike="noStrike" cap="none" dirty="0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  <a:p>
            <a:pPr marL="178587" marR="0" lvl="0" indent="-178587" algn="l" rtl="0">
              <a:spcBef>
                <a:spcPts val="725"/>
              </a:spcBef>
              <a:spcAft>
                <a:spcPts val="0"/>
              </a:spcAft>
              <a:buClr>
                <a:srgbClr val="7E241A"/>
              </a:buClr>
              <a:buSzPts val="2538"/>
              <a:buFont typeface="Arial"/>
              <a:buChar char="•"/>
            </a:pPr>
            <a:r>
              <a:rPr lang="en-US" sz="1750" b="1" i="0" u="none" strike="noStrike" cap="none" dirty="0" err="1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SciPy</a:t>
            </a:r>
            <a:r>
              <a:rPr lang="en-US" sz="1750" b="1" i="0" u="none" strike="noStrike" cap="none" dirty="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, Pandas, </a:t>
            </a:r>
            <a:r>
              <a:rPr lang="en-US" sz="1750" b="1" i="0" u="none" strike="noStrike" cap="none" dirty="0" err="1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PySpark</a:t>
            </a:r>
            <a:r>
              <a:rPr lang="en-US" sz="1750" b="1" i="0" u="none" strike="noStrike" cap="none" dirty="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, </a:t>
            </a:r>
            <a:r>
              <a:rPr lang="en-US" sz="1750" b="0" i="0" u="none" strike="noStrike" cap="none" dirty="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…</a:t>
            </a:r>
          </a:p>
          <a:p>
            <a:pPr marL="178587" marR="0" lvl="0" indent="-178587" algn="l" rtl="0">
              <a:spcBef>
                <a:spcPts val="725"/>
              </a:spcBef>
              <a:spcAft>
                <a:spcPts val="0"/>
              </a:spcAft>
              <a:buClr>
                <a:srgbClr val="7E241A"/>
              </a:buClr>
              <a:buSzPts val="2538"/>
              <a:buFont typeface="Arial"/>
              <a:buNone/>
            </a:pPr>
            <a:endParaRPr sz="1750" b="0" i="0" u="none" strike="noStrike" cap="none" dirty="0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sp>
        <p:nvSpPr>
          <p:cNvPr id="270" name="Shape 270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800" b="0" i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33</a:t>
            </a:fld>
            <a:endParaRPr lang="en-US" sz="800" b="0" i="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800" b="0" i="0" u="none" strike="noStrike" cap="none" smtClean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4</a:t>
            </a:fld>
            <a:endParaRPr lang="en-US" sz="800" b="0" i="0" u="none" strike="noStrike" cap="none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717" y="46415"/>
            <a:ext cx="8314582" cy="5668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987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800" b="0" i="0" u="none" strike="noStrike" cap="none" smtClean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5</a:t>
            </a:fld>
            <a:endParaRPr lang="en-US" sz="800" b="0" i="0" u="none" strike="noStrike" cap="none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8609" y="95693"/>
            <a:ext cx="6748129" cy="5061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7402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974" y="-1"/>
            <a:ext cx="7532012" cy="5649009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800" b="0" i="0" u="none" strike="noStrike" cap="none" smtClean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6</a:t>
            </a:fld>
            <a:endParaRPr lang="en-US" sz="800" b="0" i="0" u="none" strike="noStrike" cap="none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14336072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400" dirty="0" smtClean="0"/>
              <a:t>Can we do it all?</a:t>
            </a:r>
            <a:endParaRPr lang="en-US" sz="4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800" b="0" i="0" u="none" strike="noStrike" cap="none" smtClean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7</a:t>
            </a:fld>
            <a:endParaRPr lang="en-US" sz="800" b="0" i="0" u="none" strike="noStrike" cap="none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34995437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Shape 174"/>
          <p:cNvSpPr txBox="1">
            <a:spLocks noGrp="1"/>
          </p:cNvSpPr>
          <p:nvPr>
            <p:ph type="title"/>
          </p:nvPr>
        </p:nvSpPr>
        <p:spPr>
          <a:xfrm>
            <a:off x="1113235" y="159738"/>
            <a:ext cx="7514035" cy="108975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lvl="0" indent="-203200"/>
            <a:r>
              <a:rPr lang="en-US" dirty="0"/>
              <a:t>Motivations for the Course: </a:t>
            </a:r>
            <a:br>
              <a:rPr lang="en-US" dirty="0"/>
            </a:br>
            <a:r>
              <a:rPr lang="en-US" dirty="0"/>
              <a:t>Data Is Driving Everything</a:t>
            </a:r>
            <a:endParaRPr lang="en-US" sz="3200" b="0" i="0" u="none" strike="noStrike" cap="none" dirty="0">
              <a:solidFill>
                <a:schemeClr val="dk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</p:txBody>
      </p:sp>
      <p:sp>
        <p:nvSpPr>
          <p:cNvPr id="175" name="Shape 175"/>
          <p:cNvSpPr txBox="1">
            <a:spLocks noGrp="1"/>
          </p:cNvSpPr>
          <p:nvPr>
            <p:ph idx="1"/>
          </p:nvPr>
        </p:nvSpPr>
        <p:spPr>
          <a:xfrm>
            <a:off x="1113235" y="1457743"/>
            <a:ext cx="3203271" cy="177011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184150" algn="l" rtl="0">
              <a:spcBef>
                <a:spcPts val="0"/>
              </a:spcBef>
              <a:spcAft>
                <a:spcPts val="0"/>
              </a:spcAft>
              <a:buClr>
                <a:srgbClr val="7E241A"/>
              </a:buClr>
              <a:buSzPts val="2900"/>
              <a:buFont typeface="Arial"/>
              <a:buNone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“Big data”</a:t>
            </a:r>
          </a:p>
          <a:p>
            <a:pPr marL="0" marR="0" lvl="0" indent="-184150" algn="l" rtl="0">
              <a:spcBef>
                <a:spcPts val="775"/>
              </a:spcBef>
              <a:spcAft>
                <a:spcPts val="0"/>
              </a:spcAft>
              <a:buClr>
                <a:srgbClr val="7E241A"/>
              </a:buClr>
              <a:buSzPts val="2900"/>
              <a:buFont typeface="Arial"/>
              <a:buNone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“Data science”</a:t>
            </a:r>
          </a:p>
          <a:p>
            <a:pPr marL="0" marR="0" lvl="0" indent="-184150" algn="l" rtl="0">
              <a:spcBef>
                <a:spcPts val="775"/>
              </a:spcBef>
              <a:spcAft>
                <a:spcPts val="0"/>
              </a:spcAft>
              <a:buClr>
                <a:srgbClr val="7E241A"/>
              </a:buClr>
              <a:buSzPts val="2900"/>
              <a:buFont typeface="Arial"/>
              <a:buNone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“Data lakes”</a:t>
            </a:r>
          </a:p>
          <a:p>
            <a:pPr marL="0" marR="0" lvl="0" indent="-184150" algn="l" rtl="0">
              <a:spcBef>
                <a:spcPts val="775"/>
              </a:spcBef>
              <a:spcAft>
                <a:spcPts val="0"/>
              </a:spcAft>
              <a:buClr>
                <a:srgbClr val="7E241A"/>
              </a:buClr>
              <a:buSzPts val="2900"/>
              <a:buFont typeface="Arial"/>
              <a:buNone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“Visual analytics”</a:t>
            </a:r>
          </a:p>
        </p:txBody>
      </p:sp>
      <p:sp>
        <p:nvSpPr>
          <p:cNvPr id="177" name="Shape 177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8</a:t>
            </a:fld>
            <a:endParaRPr lang="en-US" sz="800" b="0" i="0" u="none" strike="noStrike" cap="none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78" name="Shape 178"/>
          <p:cNvSpPr txBox="1"/>
          <p:nvPr/>
        </p:nvSpPr>
        <p:spPr>
          <a:xfrm>
            <a:off x="4870252" y="1773415"/>
            <a:ext cx="2943242" cy="145444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“Deep learning”</a:t>
            </a:r>
          </a:p>
          <a:p>
            <a:pPr marL="0" marR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“Statistical analysis”</a:t>
            </a:r>
          </a:p>
          <a:p>
            <a:pPr marL="0" marR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“Biomedical informatics”</a:t>
            </a:r>
          </a:p>
          <a:p>
            <a:pPr marL="0" marR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“Business analytics”</a:t>
            </a:r>
            <a:endParaRPr lang="en-US" sz="2000" b="0" i="0" u="none" strike="noStrike" cap="none" dirty="0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sp>
        <p:nvSpPr>
          <p:cNvPr id="179" name="Shape 179"/>
          <p:cNvSpPr txBox="1"/>
          <p:nvPr/>
        </p:nvSpPr>
        <p:spPr>
          <a:xfrm>
            <a:off x="2042196" y="3819384"/>
            <a:ext cx="5377175" cy="96095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Lots of trends in pursuit of the same goals!  Discovery, models, decision-making, </a:t>
            </a:r>
            <a:r>
              <a:rPr lang="mr-IN" sz="2000" b="0" i="0" u="none" strike="noStrike" cap="none" dirty="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…</a:t>
            </a:r>
            <a:endParaRPr lang="en-US" sz="2000" b="0" i="0" u="none" strike="noStrike" cap="none" dirty="0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Needs to Be </a:t>
            </a:r>
            <a:br>
              <a:rPr lang="en-US" dirty="0"/>
            </a:br>
            <a:r>
              <a:rPr lang="en-US" i="1" dirty="0"/>
              <a:t>Modeled, Cleaned, and Linked</a:t>
            </a:r>
            <a:r>
              <a:rPr lang="en-US" dirty="0"/>
              <a:t>!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800" b="0" i="0" u="none" strike="noStrike" cap="none" smtClean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9</a:t>
            </a:fld>
            <a:endParaRPr lang="en-US" sz="800" b="0" i="0" u="none" strike="noStrike" cap="none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2081222269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4899</TotalTime>
  <Words>1318</Words>
  <Application>Microsoft Office PowerPoint</Application>
  <PresentationFormat>On-screen Show (16:10)</PresentationFormat>
  <Paragraphs>240</Paragraphs>
  <Slides>33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5" baseType="lpstr">
      <vt:lpstr>Arial</vt:lpstr>
      <vt:lpstr>Calibri</vt:lpstr>
      <vt:lpstr>Calibri Light</vt:lpstr>
      <vt:lpstr>Constantia</vt:lpstr>
      <vt:lpstr>Corbel</vt:lpstr>
      <vt:lpstr>Franklin Gothic</vt:lpstr>
      <vt:lpstr>Mangal</vt:lpstr>
      <vt:lpstr>Noto Sans Symbols</vt:lpstr>
      <vt:lpstr>Tahoma</vt:lpstr>
      <vt:lpstr>Times New Roman</vt:lpstr>
      <vt:lpstr>Wingdings</vt:lpstr>
      <vt:lpstr>Retrospect</vt:lpstr>
      <vt:lpstr>PowerPoint Presentation</vt:lpstr>
      <vt:lpstr>PowerPoint Presentation</vt:lpstr>
      <vt:lpstr>Motivations for the Course:  Data Is Driving Everything</vt:lpstr>
      <vt:lpstr>PowerPoint Presentation</vt:lpstr>
      <vt:lpstr>PowerPoint Presentation</vt:lpstr>
      <vt:lpstr>PowerPoint Presentation</vt:lpstr>
      <vt:lpstr>PowerPoint Presentation</vt:lpstr>
      <vt:lpstr>Motivations for the Course:  Data Is Driving Everything</vt:lpstr>
      <vt:lpstr>Data Needs to Be  Modeled, Cleaned, and Linked!</vt:lpstr>
      <vt:lpstr>Most Scenarios: Lots of “Medium Data” that Isn’t Ready for Analytics</vt:lpstr>
      <vt:lpstr>Data vs Structured Data</vt:lpstr>
      <vt:lpstr>Structural Relationships are Sometimes Important Features</vt:lpstr>
      <vt:lpstr>Linked Data: Find Patterns in Connectivity (Clusters, Paths, …)</vt:lpstr>
      <vt:lpstr>Knowledge Graphs</vt:lpstr>
      <vt:lpstr>Dynamic Data: Track over Time, Forecast the Future</vt:lpstr>
      <vt:lpstr>Tabular (Relational) Data and Joins / Lookups (eg to Web Services)</vt:lpstr>
      <vt:lpstr>What Makes Data “Big” Data?</vt:lpstr>
      <vt:lpstr>Data Analytics</vt:lpstr>
      <vt:lpstr>The Goal of Data Analytics: From Data to “Knowledge” or Action</vt:lpstr>
      <vt:lpstr>What Does Big Data Analytics Involve?</vt:lpstr>
      <vt:lpstr>Example: Netflix Recommendation (Or Amazon, Or Personalized Search, Or …)</vt:lpstr>
      <vt:lpstr>PowerPoint Presentation</vt:lpstr>
      <vt:lpstr>Example: High-Throughput Gene Sequencing</vt:lpstr>
      <vt:lpstr>Data Science / Data Analytics: Beware Over-Hyped Expectations!</vt:lpstr>
      <vt:lpstr>Data Science Application Process</vt:lpstr>
      <vt:lpstr>The Word from Our Students and Collaborators at Data Science Companies</vt:lpstr>
      <vt:lpstr>Recapping Our Motivations for Big Data Analytics (and this Course)</vt:lpstr>
      <vt:lpstr>Course Logistics</vt:lpstr>
      <vt:lpstr>Who This Class is For</vt:lpstr>
      <vt:lpstr>What You’ll Learn Here</vt:lpstr>
      <vt:lpstr>Texts / Reference Books</vt:lpstr>
      <vt:lpstr>A Disclaimer…</vt:lpstr>
      <vt:lpstr>Technologies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Course  Introduction</dc:title>
  <cp:lastModifiedBy>Eduard C. Dragut</cp:lastModifiedBy>
  <cp:revision>37</cp:revision>
  <dcterms:modified xsi:type="dcterms:W3CDTF">2018-09-07T20:51:38Z</dcterms:modified>
</cp:coreProperties>
</file>