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2"/>
  </p:notesMasterIdLst>
  <p:handoutMasterIdLst>
    <p:handoutMasterId r:id="rId53"/>
  </p:handoutMasterIdLst>
  <p:sldIdLst>
    <p:sldId id="256" r:id="rId2"/>
    <p:sldId id="277" r:id="rId3"/>
    <p:sldId id="282" r:id="rId4"/>
    <p:sldId id="287" r:id="rId5"/>
    <p:sldId id="272" r:id="rId6"/>
    <p:sldId id="275" r:id="rId7"/>
    <p:sldId id="283" r:id="rId8"/>
    <p:sldId id="276" r:id="rId9"/>
    <p:sldId id="257" r:id="rId10"/>
    <p:sldId id="270" r:id="rId11"/>
    <p:sldId id="259" r:id="rId12"/>
    <p:sldId id="285" r:id="rId13"/>
    <p:sldId id="286" r:id="rId14"/>
    <p:sldId id="279" r:id="rId15"/>
    <p:sldId id="284" r:id="rId16"/>
    <p:sldId id="271" r:id="rId17"/>
    <p:sldId id="280" r:id="rId18"/>
    <p:sldId id="258" r:id="rId19"/>
    <p:sldId id="260" r:id="rId20"/>
    <p:sldId id="307" r:id="rId21"/>
    <p:sldId id="261" r:id="rId22"/>
    <p:sldId id="262" r:id="rId23"/>
    <p:sldId id="263" r:id="rId24"/>
    <p:sldId id="264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265" r:id="rId45"/>
    <p:sldId id="266" r:id="rId46"/>
    <p:sldId id="267" r:id="rId47"/>
    <p:sldId id="273" r:id="rId48"/>
    <p:sldId id="281" r:id="rId49"/>
    <p:sldId id="268" r:id="rId50"/>
    <p:sldId id="269" r:id="rId51"/>
  </p:sldIdLst>
  <p:sldSz cx="9144000" cy="6858000" type="screen4x3"/>
  <p:notesSz cx="7302500" cy="9588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CF0E30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F0B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3" autoAdjust="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A85E821-E1CC-9A49-CA31-B1F43F87487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4538"/>
            <a:ext cx="5356225" cy="431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10" tIns="46917" rIns="95510" bIns="469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notes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D7F3B51-3999-B1C3-35E7-4E19BD69410A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62063" y="725488"/>
            <a:ext cx="4778375" cy="35829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D1382E4-B546-0CE8-4788-677541048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1728018-D97F-8695-EA4A-5136E6A2DEF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18A8B689-6681-9024-0195-E57DE2AC3A20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94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8794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8794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8794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8794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13F2A6F7-892C-4EBA-947C-8D71CC74BDCF}" type="slidenum">
              <a:rPr lang="en-US" altLang="en-US"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15</a:t>
            </a:fld>
            <a:endParaRPr lang="en-US" altLang="en-US" sz="12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C81B81F8-AC4F-1C39-48C7-035317330A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66A2898F-04F3-515C-6D88-847E998F0A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99C8428-C3CF-698A-0FC3-4CD12813EB8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1235B1E-997C-0565-F57E-77C265F2B3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CE9A57E-F0A7-E941-6088-2A6E3CF855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18B5EB7-9550-4471-9466-88AAF40C07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787B7F75-CA9E-68C0-FD56-A834D922E1E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75D21F20-6649-ECA4-31B7-EF3F55DF85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2229833C-33FA-4C11-350B-0A1D01BAA13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232B736-D8D9-0151-16E2-063BD45E1C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525B6E56-29BD-0273-F651-D3C4F4EB528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2372933-9F5C-DCAD-0EBF-B589C1FEF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23176FB0-A7BD-3004-9800-B40993A32F5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892AD9B2-1909-6329-C05D-32C817A728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0D2E8903-F66E-AAEF-0506-BD6B8E2E0D7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1CCD4829-101C-4468-B6BE-6978A510CB65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25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EAF1DB2E-6E68-C203-AA35-0D06560CBA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B965EC56-2A59-CE9C-9BBD-C9D0368218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734DFF54-0A6C-D82B-0087-479F0F3E4226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34AE8F3F-0F5E-4CFB-BF38-663C967309CE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26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B8D0C10A-2F56-940E-6D99-F72F91AD21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B4F39833-09F7-39BE-0139-B592EAD80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081BEC01-9C0B-6B38-600B-FF605DEF6E5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F73AB911-57E1-4A71-9E94-32223B5FA908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27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2014D1F0-4B62-7C27-4162-2E440C1FA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57C6DC0-9F5A-2B5F-55A4-E827303BCF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5DECD9A-A45E-693E-BC5A-1067937C47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C547F2C-D1B2-EA25-C3D1-0A2DF77F76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6994265-8B6F-E6BB-DF27-8ABACBA49A3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8D6A124C-2F0B-44A4-A20C-CA54B352F0B1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28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D4959CFE-BA69-CEEC-3498-6385517DC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43DEC716-CF8E-1987-CAB5-FE73D3797E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4B4A884B-2798-D33D-A8B5-80591ED6395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808A6FBE-ADBD-4D27-BEC4-4B67DB9E8C18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29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57126DF5-1376-0187-F142-71A3F4883F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D795B50E-C3A6-5D84-8643-5D6DDD7CF1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6FF3C5A5-DAD3-48BF-0280-D030CF09FF6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B9F7C80F-78C0-46D0-B7CF-78BBDB64C16D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30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F2BB6E72-3710-818E-180B-9C4BBB04A1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9D97037-9006-11D8-025D-35B90CAC2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A8825AED-CE5B-19BB-8271-F6BDFAF8C54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A578A484-53AC-4065-9C8F-0DEEDCD55B37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31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5EB47150-06B6-B228-B2D3-6475513DFF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89BF771E-C441-9BAE-EF43-1137FAE89D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544195BB-B43D-B2BA-3077-594FEC4DCEB6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FA8002F1-77F3-4DDA-806F-BA4A7CC2C3D2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32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D957DDB6-8057-B2EF-97DA-19E15D6C3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2EA8BD68-E44E-96EA-02E0-54D844BE49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B187109F-99AE-9F66-2A0B-9A9ADFAE44F5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16E36FEB-BE88-4B9F-A5F4-EAE238313D00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33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0ACD2077-39F5-EB8F-26EC-D0897D6552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517A2C77-1610-CE49-C1FF-E687D51A7F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C1F2D5B7-7D14-6DBE-E4A1-C54DC4D345FD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8D29BBF5-63BB-400F-8C6E-D6B8D9734B3E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34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F12DB7FD-BD00-0FF9-9A30-9F26790D16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2A20529A-F642-6F3D-FFA8-CC790BEFF2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BD98ABF0-524C-9B16-4DD7-45811581D058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66B4EC57-17AD-42D9-90F1-8054D5BE1D7A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35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C07DC4CF-0C15-B157-39B6-FF53C9F354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E4184F77-3753-34AA-0D9C-856880317A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73317F34-F075-8E48-189C-B924551B9C2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F4A46EC3-E248-4085-AF75-DAF4E7B0F1D3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36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DDECA870-C479-EE29-B0E3-E3B68A604F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C80ECF14-804D-AAA4-60D0-2B5ACF785A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A1100B95-80C9-CF64-AE44-5B57A82CC1E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544CC09F-725B-458A-95B3-39B74F88563C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37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3386E45E-ACC7-E51D-9960-061111C4A5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0873A336-0F56-9DD4-033D-A39A583A2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639ADCB8-A975-A89F-D2D4-0A9D2653FCB8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6D88A393-DDB1-4FCD-889D-6816EBE84670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4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49DE7FB2-D600-9862-BED2-12D153F647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176FD93-D560-D22B-DF44-55F3DE2C8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08DA1CFD-799B-09B2-2FC5-A499BE3671B6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64321F0C-F8E8-4A8C-8690-69E9307AB2BB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38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A6D77F9-E885-F330-FDE7-CC9D252EB0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DE3ED7F7-9EF7-C250-F158-DCCFF524AB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AC9D813B-F809-D495-7572-ABD8A7DFBD30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570A1C1A-DFC4-4C5B-8E52-29E32FECDB7E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39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C9EA7BAC-D0BF-C5F9-4BC1-24CA33C2F8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8FDB12A2-FB99-0AFB-3034-9974BEDACF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30C2E7DA-EF6F-548E-07A8-CC11A7A5E2F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181EAD57-7859-47A1-8395-57AB2B34D795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40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3DF536D3-AC00-B0A6-90F9-1F3DEEF698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7C9549FB-21A3-8145-C343-866B9765D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3053656D-EDF6-A60B-C2F3-7BC87491B3D7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597281D0-A121-40D8-90E7-10C3653FBEBE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41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C8018BDB-9314-8A9D-E25E-E06A8395E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AC9A57B9-3C64-C398-1E46-F1A43465BA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AAD1C3D3-7D00-DD0D-8E7F-42276196C33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7AAD8B11-7725-4F2F-AA8B-012711E4F42C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42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5B554B73-7BA6-F204-4A3E-235EDE68AE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CAFC2F9D-D0EF-DF1C-E523-AF332376A0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927D263F-7E4D-F05C-C9A0-F3891B9DBF7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784E37A7-BCAF-473F-AEA3-E38D943E2A5F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43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FEFDDF50-01A7-3EE7-18F5-6C71BEC7AA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7EF993B1-E027-CA24-D155-2B9D86A6D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5720AC7-0FEF-4468-3890-0361B5B9B61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C653A6A4-3294-3B0C-1F68-BDAAB5A0B5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C91D7E7F-9CE8-DFBC-2F19-8CD7C70856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14F24D43-F787-35A6-0DF1-258F5EADD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7FD20B8D-5679-5F99-99CE-055AF16097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1E33D6F0-F259-8869-725E-1E8C682A56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BB900B02-0B20-1853-F530-377E49BEE4C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noFill/>
          <a:ln cap="flat"/>
        </p:spPr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1BA5EFD3-98AE-06E4-81DE-C1FD61939240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78F2F21-4E34-5A77-82DD-909BA3B984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55FA611E-AE51-10E3-C819-9BC743D495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5F0F5AE-CE97-A62D-2527-B4403129B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0A2CEDF7-1335-9700-1978-86A663C364F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B996A08C-C6E1-C621-BE1E-01ACDDA7B41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130DF4D0-0F10-1AF4-064A-30C6288900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801AA281-D802-10FA-C555-399F9D92954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6C67FAE7-035A-75FD-F42C-BD1C055976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77D6CCEC-A233-88A5-E7A7-FDC2C0F7581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FAE4214-8EB9-9D8D-CC77-4CC46D419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90D5FD1-F27F-FAD4-3BDE-4C41A1308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99143A4-9999-9526-D44B-068665F29B7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78C3DD83-C622-90A1-2D1A-7B787FE07C3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263650" y="725488"/>
            <a:ext cx="4776788" cy="3582987"/>
          </a:xfrm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DC7A294-8898-2D6A-F185-EDA43B95E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84AD4822-CC88-4131-3399-7BF6CD2013C1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6AD48238-7FC8-4440-A69B-CF3D2C876280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12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8653D75-17B6-10C2-5B2D-F47D225EFC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559E0E5-305D-1130-69ED-28FFDE3308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3EBFEB52-507C-B6D9-6298-6E95E583AC0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 defTabSz="930275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fld id="{7A983CE9-1251-458E-88EB-F13DEC45AAF4}" type="slidenum">
              <a:rPr lang="en-US" altLang="en-US" sz="1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/>
              <a:t>13</a:t>
            </a:fld>
            <a:endParaRPr lang="en-US" altLang="en-US" sz="13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E38308E2-3D9E-158A-1BC2-0B1FD61BEF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8F2F60E-A5D5-C6E9-61F4-A5DCE04AF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7">
            <a:extLst>
              <a:ext uri="{FF2B5EF4-FFF2-40B4-BE49-F238E27FC236}">
                <a16:creationId xmlns:a16="http://schemas.microsoft.com/office/drawing/2014/main" id="{707BE54C-F86D-22EA-93A5-776487C648A6}"/>
              </a:ext>
            </a:extLst>
          </p:cNvPr>
          <p:cNvSpPr>
            <a:spLocks noChangeShapeType="1"/>
          </p:cNvSpPr>
          <p:nvPr/>
        </p:nvSpPr>
        <p:spPr bwMode="auto">
          <a:xfrm>
            <a:off x="873125" y="6000750"/>
            <a:ext cx="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C35C8353-29D5-4D81-6246-3F9BBD57B942}"/>
              </a:ext>
            </a:extLst>
          </p:cNvPr>
          <p:cNvGrpSpPr>
            <a:grpSpLocks/>
          </p:cNvGrpSpPr>
          <p:nvPr/>
        </p:nvGrpSpPr>
        <p:grpSpPr bwMode="auto">
          <a:xfrm>
            <a:off x="6022975" y="4114800"/>
            <a:ext cx="3121025" cy="2708275"/>
            <a:chOff x="3794" y="2614"/>
            <a:chExt cx="1966" cy="1706"/>
          </a:xfrm>
        </p:grpSpPr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29A00FCB-B179-AC42-FD6C-F258392A9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3840"/>
              <a:ext cx="1966" cy="480"/>
            </a:xfrm>
            <a:prstGeom prst="ellipse">
              <a:avLst/>
            </a:prstGeom>
            <a:gradFill rotWithShape="0">
              <a:gsLst>
                <a:gs pos="0">
                  <a:srgbClr val="2F2F18"/>
                </a:gs>
                <a:gs pos="50000">
                  <a:srgbClr val="666633"/>
                </a:gs>
                <a:gs pos="100000">
                  <a:srgbClr val="2F2F18"/>
                </a:gs>
              </a:gsLst>
              <a:lin ang="0" scaled="1"/>
            </a:gradFill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5" name="Rectangle 10">
              <a:extLst>
                <a:ext uri="{FF2B5EF4-FFF2-40B4-BE49-F238E27FC236}">
                  <a16:creationId xmlns:a16="http://schemas.microsoft.com/office/drawing/2014/main" id="{DE52B467-077D-C65E-0FE4-FCAF3A131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2879"/>
              <a:ext cx="1966" cy="1200"/>
            </a:xfrm>
            <a:prstGeom prst="rect">
              <a:avLst/>
            </a:prstGeom>
            <a:gradFill rotWithShape="0">
              <a:gsLst>
                <a:gs pos="0">
                  <a:srgbClr val="2F2F18"/>
                </a:gs>
                <a:gs pos="50000">
                  <a:srgbClr val="666633"/>
                </a:gs>
                <a:gs pos="100000">
                  <a:srgbClr val="2F2F1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graphicFrame>
          <p:nvGraphicFramePr>
            <p:cNvPr id="6" name="Object 11">
              <a:extLst>
                <a:ext uri="{FF2B5EF4-FFF2-40B4-BE49-F238E27FC236}">
                  <a16:creationId xmlns:a16="http://schemas.microsoft.com/office/drawing/2014/main" id="{551916A5-FF13-BBD0-08F6-4F452E3326A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4" y="2614"/>
            <a:ext cx="1966" cy="4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Art" r:id="rId2" imgW="1664208" imgH="1666951" progId="MS_ClipArt_Gallery.2">
                    <p:embed/>
                  </p:oleObj>
                </mc:Choice>
                <mc:Fallback>
                  <p:oleObj name="ClipArt" r:id="rId2" imgW="1664208" imgH="1666951" progId="MS_ClipArt_Gallery.2">
                    <p:embed/>
                    <p:pic>
                      <p:nvPicPr>
                        <p:cNvPr id="2059" name="Object 11">
                          <a:extLst>
                            <a:ext uri="{FF2B5EF4-FFF2-40B4-BE49-F238E27FC236}">
                              <a16:creationId xmlns:a16="http://schemas.microsoft.com/office/drawing/2014/main" id="{CF6B19AE-E5CC-4C55-B3E7-CC7D13B1543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4" y="2614"/>
                          <a:ext cx="1966" cy="4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78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5181600" cy="1143000"/>
          </a:xfrm>
        </p:spPr>
        <p:txBody>
          <a:bodyPr/>
          <a:lstStyle>
            <a:lvl1pPr algn="r">
              <a:defRPr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581400"/>
            <a:ext cx="4876800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D3B1AF-0342-EA2C-F0AD-83952FEC880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B3E0F7-EB27-52AC-8172-0A98C4657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0434589-0464-DBD3-E8C2-DF6DC1D65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8FD7D617-01AA-4D55-8D87-246509E38E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12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228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0"/>
            <a:ext cx="203835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96265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9005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371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576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158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644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360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224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61572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128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A1C03C-649C-E6EA-2430-E02EC00E99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AC457F-4C02-803C-F765-020DC07FFC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1028" name="Group 6">
            <a:extLst>
              <a:ext uri="{FF2B5EF4-FFF2-40B4-BE49-F238E27FC236}">
                <a16:creationId xmlns:a16="http://schemas.microsoft.com/office/drawing/2014/main" id="{A981A1F8-4B2A-281F-FC40-C17C8BBBC386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152400"/>
            <a:ext cx="838200" cy="762000"/>
            <a:chOff x="3794" y="2614"/>
            <a:chExt cx="1966" cy="1706"/>
          </a:xfrm>
        </p:grpSpPr>
        <p:sp>
          <p:nvSpPr>
            <p:cNvPr id="1029" name="Oval 7">
              <a:extLst>
                <a:ext uri="{FF2B5EF4-FFF2-40B4-BE49-F238E27FC236}">
                  <a16:creationId xmlns:a16="http://schemas.microsoft.com/office/drawing/2014/main" id="{AAD562DF-1051-00F2-72F2-0E142DD1F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3840"/>
              <a:ext cx="1966" cy="480"/>
            </a:xfrm>
            <a:prstGeom prst="ellipse">
              <a:avLst/>
            </a:prstGeom>
            <a:gradFill rotWithShape="0">
              <a:gsLst>
                <a:gs pos="0">
                  <a:srgbClr val="2F2F18"/>
                </a:gs>
                <a:gs pos="50000">
                  <a:srgbClr val="666633"/>
                </a:gs>
                <a:gs pos="100000">
                  <a:srgbClr val="2F2F18"/>
                </a:gs>
              </a:gsLst>
              <a:lin ang="0" scaled="1"/>
            </a:gradFill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0" name="Rectangle 8">
              <a:extLst>
                <a:ext uri="{FF2B5EF4-FFF2-40B4-BE49-F238E27FC236}">
                  <a16:creationId xmlns:a16="http://schemas.microsoft.com/office/drawing/2014/main" id="{0FCC13D0-8F61-DD21-17CA-9FD87E4C5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4" y="2879"/>
              <a:ext cx="1966" cy="1200"/>
            </a:xfrm>
            <a:prstGeom prst="rect">
              <a:avLst/>
            </a:prstGeom>
            <a:gradFill rotWithShape="0">
              <a:gsLst>
                <a:gs pos="0">
                  <a:srgbClr val="2F2F18"/>
                </a:gs>
                <a:gs pos="50000">
                  <a:srgbClr val="666633"/>
                </a:gs>
                <a:gs pos="100000">
                  <a:srgbClr val="2F2F1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graphicFrame>
          <p:nvGraphicFramePr>
            <p:cNvPr id="1031" name="Object 9">
              <a:extLst>
                <a:ext uri="{FF2B5EF4-FFF2-40B4-BE49-F238E27FC236}">
                  <a16:creationId xmlns:a16="http://schemas.microsoft.com/office/drawing/2014/main" id="{F7377D5B-DFD8-6B91-4538-9787D129B0B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94" y="2614"/>
            <a:ext cx="1966" cy="4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Art" r:id="rId13" imgW="1664208" imgH="1666951" progId="MS_ClipArt_Gallery.2">
                    <p:embed/>
                  </p:oleObj>
                </mc:Choice>
                <mc:Fallback>
                  <p:oleObj name="ClipArt" r:id="rId13" imgW="1664208" imgH="1666951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4" y="2614"/>
                          <a:ext cx="1966" cy="4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0000C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CC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4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1079179-511C-56F2-97AF-8E525942469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95400" y="381000"/>
            <a:ext cx="77724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algn="ctr"/>
            <a:r>
              <a:rPr lang="en-US" altLang="en-US" b="0"/>
              <a:t>Transaction Management Overview</a:t>
            </a:r>
            <a:endParaRPr lang="en-US" altLang="en-US" sz="4000"/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50D9AF2D-C37D-2E97-3144-9E7852A3F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852988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00" name="Subtitle 1">
            <a:extLst>
              <a:ext uri="{FF2B5EF4-FFF2-40B4-BE49-F238E27FC236}">
                <a16:creationId xmlns:a16="http://schemas.microsoft.com/office/drawing/2014/main" id="{B307DFF1-D02F-0814-284F-9A3E387CCABC}"/>
              </a:ext>
            </a:extLst>
          </p:cNvPr>
          <p:cNvSpPr>
            <a:spLocks noGrp="1"/>
          </p:cNvSpPr>
          <p:nvPr>
            <p:ph type="subTitle" sz="quarter" idx="1"/>
          </p:nvPr>
        </p:nvSpPr>
        <p:spPr>
          <a:xfrm>
            <a:off x="1219200" y="2667000"/>
            <a:ext cx="7010400" cy="1752600"/>
          </a:xfrm>
        </p:spPr>
        <p:txBody>
          <a:bodyPr/>
          <a:lstStyle/>
          <a:p>
            <a:pPr algn="l"/>
            <a:r>
              <a:rPr lang="en-US" altLang="en-US" b="0"/>
              <a:t>Database Management Systems, 3rd edition</a:t>
            </a:r>
          </a:p>
          <a:p>
            <a:pPr algn="l"/>
            <a:r>
              <a:rPr lang="en-US" altLang="en-US" b="0"/>
              <a:t>by Raghu Ramakrishnan and Johannes Gehrke</a:t>
            </a:r>
          </a:p>
          <a:p>
            <a:pPr algn="ctr"/>
            <a:r>
              <a:rPr lang="en-US" altLang="en-US" b="0"/>
              <a:t>Chapter 16</a:t>
            </a:r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83E7837-E61E-E641-2313-CB43B3BB8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10F5453-0393-8437-5668-D2686C76B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222C846C-6B49-FD50-F824-9719E0A06D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8077200" cy="1143000"/>
          </a:xfrm>
          <a:noFill/>
        </p:spPr>
        <p:txBody>
          <a:bodyPr lIns="90488" tIns="44450" rIns="90488" bIns="44450"/>
          <a:lstStyle/>
          <a:p>
            <a:r>
              <a:rPr lang="en-US" altLang="en-US" sz="3200"/>
              <a:t>Correctness criteria: The </a:t>
            </a:r>
            <a:r>
              <a:rPr lang="en-US" altLang="en-US" sz="3200" b="1"/>
              <a:t>ACID</a:t>
            </a:r>
            <a:r>
              <a:rPr lang="en-US" altLang="en-US" sz="3200"/>
              <a:t> properties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FF6A825E-B144-B056-AD22-1248CA6727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133600"/>
            <a:ext cx="9144000" cy="3581400"/>
          </a:xfrm>
        </p:spPr>
        <p:txBody>
          <a:bodyPr lIns="90488" tIns="44450" rIns="90488" bIns="44450"/>
          <a:lstStyle/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tomicity: </a:t>
            </a:r>
            <a:r>
              <a:rPr lang="en-US" altLang="en-US" sz="2000"/>
              <a:t> All actions in the Xact happen, or none happen.</a:t>
            </a:r>
          </a:p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onsistency: </a:t>
            </a:r>
            <a:r>
              <a:rPr lang="en-US" altLang="en-US" sz="2000"/>
              <a:t> If each Xact is consistent, and the DB starts consistent, it ends up consistent.</a:t>
            </a:r>
            <a:endParaRPr lang="en-US" altLang="en-US"/>
          </a:p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solation: </a:t>
            </a:r>
            <a:r>
              <a:rPr lang="en-US" altLang="en-US" sz="2000"/>
              <a:t> Execution of one Xact is isolated from that of other Xacts.</a:t>
            </a:r>
            <a:endParaRPr lang="en-US" altLang="en-US"/>
          </a:p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 </a:t>
            </a:r>
            <a:r>
              <a:rPr lang="en-US" altLang="en-US" sz="2000">
                <a:solidFill>
                  <a:schemeClr val="accent2"/>
                </a:solidFill>
              </a:rPr>
              <a:t>urability: </a:t>
            </a:r>
            <a:r>
              <a:rPr lang="en-US" altLang="en-US" sz="2000"/>
              <a:t> If a Xact commits, its effects persist.</a:t>
            </a:r>
          </a:p>
          <a:p>
            <a:pPr>
              <a:buFontTx/>
              <a:buNone/>
              <a:defRPr/>
            </a:pPr>
            <a:endParaRPr lang="en-US" altLang="en-US" sz="200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3FBA53A-BE28-2D53-73B1-5D375EA82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Atomicity of Transactions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DE9644F-CFB9-4935-0129-25247C9BEB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686800" cy="4876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Two possible outcomes of executing a transaction:</a:t>
            </a:r>
          </a:p>
          <a:p>
            <a:pPr lvl="1"/>
            <a:r>
              <a:rPr lang="en-US" altLang="en-US"/>
              <a:t>Xact might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i="1">
                <a:solidFill>
                  <a:schemeClr val="accent2"/>
                </a:solidFill>
              </a:rPr>
              <a:t>commit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after completing all its actions</a:t>
            </a:r>
          </a:p>
          <a:p>
            <a:pPr lvl="1"/>
            <a:r>
              <a:rPr lang="en-US" altLang="en-US"/>
              <a:t>or it could </a:t>
            </a:r>
            <a:r>
              <a:rPr lang="en-US" altLang="en-US" i="1">
                <a:solidFill>
                  <a:schemeClr val="accent2"/>
                </a:solidFill>
              </a:rPr>
              <a:t>abort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(or be aborted by the DBMS) after executing some actions.</a:t>
            </a:r>
          </a:p>
          <a:p>
            <a:pPr lvl="1"/>
            <a:endParaRPr lang="en-US" altLang="en-US"/>
          </a:p>
          <a:p>
            <a:r>
              <a:rPr lang="en-US" altLang="en-US"/>
              <a:t>DBMS guarantees that Xacts are </a:t>
            </a:r>
            <a:r>
              <a:rPr lang="en-US" altLang="en-US" i="1" u="sng">
                <a:solidFill>
                  <a:schemeClr val="accent2"/>
                </a:solidFill>
              </a:rPr>
              <a:t>atomic</a:t>
            </a:r>
            <a:r>
              <a:rPr lang="en-US" altLang="en-US" u="sng">
                <a:solidFill>
                  <a:schemeClr val="accent2"/>
                </a:solidFill>
              </a:rPr>
              <a:t>.</a:t>
            </a:r>
            <a:r>
              <a:rPr lang="en-US" altLang="en-US">
                <a:solidFill>
                  <a:schemeClr val="accent2"/>
                </a:solidFill>
              </a:rPr>
              <a:t>  </a:t>
            </a:r>
          </a:p>
          <a:p>
            <a:pPr lvl="1"/>
            <a:r>
              <a:rPr lang="en-US" altLang="en-US"/>
              <a:t>From user’s point of view: Xact always either executes all its actions, or executes no actions at all.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CE3F9BBE-ABFF-8932-783E-8CBD419F5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288925"/>
            <a:ext cx="5794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>
            <a:extLst>
              <a:ext uri="{FF2B5EF4-FFF2-40B4-BE49-F238E27FC236}">
                <a16:creationId xmlns:a16="http://schemas.microsoft.com/office/drawing/2014/main" id="{9BD00EB5-8D9A-0FF8-725E-5B6431B85D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State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8A18448-BD3B-1C7E-1EC9-8A8E0E39B1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305800" cy="5715000"/>
          </a:xfrm>
        </p:spPr>
        <p:txBody>
          <a:bodyPr/>
          <a:lstStyle/>
          <a:p>
            <a:r>
              <a:rPr lang="en-US" altLang="en-US">
                <a:solidFill>
                  <a:srgbClr val="000099"/>
                </a:solidFill>
              </a:rPr>
              <a:t>Active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–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the initial state; the transaction stays in this state while it is executing</a:t>
            </a:r>
          </a:p>
          <a:p>
            <a:r>
              <a:rPr lang="en-US" altLang="en-US">
                <a:solidFill>
                  <a:srgbClr val="000099"/>
                </a:solidFill>
              </a:rPr>
              <a:t>Partially committed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–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after the final statement has been executed.</a:t>
            </a:r>
          </a:p>
          <a:p>
            <a:r>
              <a:rPr lang="en-US" altLang="en-US">
                <a:solidFill>
                  <a:srgbClr val="000099"/>
                </a:solidFill>
              </a:rPr>
              <a:t>Failed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 sz="1600"/>
              <a:t>-- </a:t>
            </a:r>
            <a:r>
              <a:rPr lang="en-US" altLang="en-US"/>
              <a:t>after the discovery that normal execution can no longer proceed.</a:t>
            </a:r>
          </a:p>
          <a:p>
            <a:r>
              <a:rPr lang="en-US" altLang="en-US">
                <a:solidFill>
                  <a:srgbClr val="000099"/>
                </a:solidFill>
              </a:rPr>
              <a:t>Aborted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– after the transaction has been rolled back and the database restored to its state prior to the start of the transaction.  Two options after it has been aborted:</a:t>
            </a:r>
          </a:p>
          <a:p>
            <a:pPr lvl="1"/>
            <a:r>
              <a:rPr lang="en-US" altLang="en-US"/>
              <a:t>restart the transaction</a:t>
            </a:r>
          </a:p>
          <a:p>
            <a:pPr lvl="2"/>
            <a:r>
              <a:rPr lang="en-US" altLang="en-US"/>
              <a:t> can be done only if no internal logical error</a:t>
            </a:r>
          </a:p>
          <a:p>
            <a:pPr lvl="1"/>
            <a:r>
              <a:rPr lang="en-US" altLang="en-US"/>
              <a:t>kill the transaction</a:t>
            </a:r>
          </a:p>
          <a:p>
            <a:r>
              <a:rPr lang="en-US" altLang="en-US">
                <a:solidFill>
                  <a:srgbClr val="000099"/>
                </a:solidFill>
              </a:rPr>
              <a:t>Committed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– after successful completion.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>
            <a:extLst>
              <a:ext uri="{FF2B5EF4-FFF2-40B4-BE49-F238E27FC236}">
                <a16:creationId xmlns:a16="http://schemas.microsoft.com/office/drawing/2014/main" id="{089C1FE9-25A9-6292-A10C-B78277FB35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State (Cont.)</a:t>
            </a:r>
          </a:p>
        </p:txBody>
      </p:sp>
      <p:pic>
        <p:nvPicPr>
          <p:cNvPr id="24579" name="Picture 10">
            <a:extLst>
              <a:ext uri="{FF2B5EF4-FFF2-40B4-BE49-F238E27FC236}">
                <a16:creationId xmlns:a16="http://schemas.microsoft.com/office/drawing/2014/main" id="{BB875CCC-F5A9-6ACA-7284-A5AFAB042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00200"/>
            <a:ext cx="6019800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E780A0C-E3F9-3D82-143F-98127D185D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Mechanisms for Ensuring Atomicity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FE7B552-D93D-A5A3-0B2A-172E8EDE8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SzPct val="75000"/>
              <a:defRPr/>
            </a:pPr>
            <a:r>
              <a:rPr lang="en-US" altLang="en-US" dirty="0"/>
              <a:t>One approach: </a:t>
            </a:r>
            <a:r>
              <a:rPr lang="en-US" altLang="en-US" dirty="0">
                <a:solidFill>
                  <a:schemeClr val="accent2"/>
                </a:solidFill>
              </a:rPr>
              <a:t>LOGGING</a:t>
            </a:r>
          </a:p>
          <a:p>
            <a:pPr lvl="1">
              <a:buSzPct val="75000"/>
              <a:defRPr/>
            </a:pPr>
            <a:r>
              <a:rPr lang="en-US" altLang="en-US" dirty="0"/>
              <a:t>DBMS </a:t>
            </a:r>
            <a:r>
              <a:rPr lang="en-US" altLang="en-US" i="1" dirty="0">
                <a:solidFill>
                  <a:schemeClr val="accent2"/>
                </a:solidFill>
              </a:rPr>
              <a:t>logs</a:t>
            </a:r>
            <a:r>
              <a:rPr lang="en-US" altLang="en-US" dirty="0"/>
              <a:t> all actions so that it can </a:t>
            </a:r>
            <a:r>
              <a:rPr lang="en-US" altLang="en-US" i="1" dirty="0">
                <a:solidFill>
                  <a:schemeClr val="accent2"/>
                </a:solidFill>
              </a:rPr>
              <a:t>undo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/>
              <a:t>the actions of aborted transactions.</a:t>
            </a:r>
          </a:p>
          <a:p>
            <a:pPr>
              <a:buSzPct val="75000"/>
              <a:defRPr/>
            </a:pPr>
            <a:r>
              <a:rPr lang="en-US" altLang="en-US" dirty="0"/>
              <a:t>Another approach: </a:t>
            </a:r>
            <a:r>
              <a:rPr lang="en-US" altLang="en-US" dirty="0">
                <a:solidFill>
                  <a:schemeClr val="accent2"/>
                </a:solidFill>
              </a:rPr>
              <a:t>SHADOW PAGES</a:t>
            </a:r>
          </a:p>
          <a:p>
            <a:pPr marL="0" indent="0">
              <a:buSzPct val="75000"/>
              <a:buFontTx/>
              <a:buNone/>
              <a:defRPr/>
            </a:pPr>
            <a:endParaRPr lang="en-US" altLang="en-US" dirty="0"/>
          </a:p>
          <a:p>
            <a:pPr>
              <a:buSzPct val="75000"/>
              <a:defRPr/>
            </a:pPr>
            <a:r>
              <a:rPr lang="en-US" altLang="en-US" dirty="0"/>
              <a:t>Logging used by modern systems, because of need for audit trail and for efficiency reasons.</a:t>
            </a:r>
          </a:p>
          <a:p>
            <a:pPr>
              <a:defRPr/>
            </a:pPr>
            <a:endParaRPr lang="en-US" altLang="en-US" dirty="0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BB301ACE-5189-BD51-AB5A-B9BF20CE03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288925"/>
            <a:ext cx="5794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BBDC3EC3-DF0A-BB76-C0FF-5A023E5947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Shadow Paging - Briefly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6508685D-1C24-433D-20C9-9BDF891240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8350" y="1117600"/>
            <a:ext cx="7851775" cy="4903788"/>
          </a:xfrm>
        </p:spPr>
        <p:txBody>
          <a:bodyPr/>
          <a:lstStyle/>
          <a:p>
            <a:r>
              <a:rPr lang="en-US" altLang="en-US" sz="2000"/>
              <a:t>A database pointer always points to the consistent copy of the database, and copy of the database is used by transactions to update. </a:t>
            </a:r>
          </a:p>
          <a:p>
            <a:r>
              <a:rPr lang="en-US" altLang="en-US" sz="2000"/>
              <a:t>All the transactions are executed in the primary memory or the shadow copy of database. </a:t>
            </a:r>
          </a:p>
          <a:p>
            <a:r>
              <a:rPr lang="en-US" altLang="en-US" sz="2000"/>
              <a:t>Once all the transactions completely execute, it will be updated to the database. </a:t>
            </a:r>
          </a:p>
          <a:p>
            <a:r>
              <a:rPr lang="en-US" altLang="en-US" sz="2000"/>
              <a:t>If there is any failure in the middle of transaction, it will not be reflected in the database. Database will be updated after all the transaction is complete.</a:t>
            </a:r>
          </a:p>
        </p:txBody>
      </p:sp>
      <p:pic>
        <p:nvPicPr>
          <p:cNvPr id="27652" name="Picture 3">
            <a:extLst>
              <a:ext uri="{FF2B5EF4-FFF2-40B4-BE49-F238E27FC236}">
                <a16:creationId xmlns:a16="http://schemas.microsoft.com/office/drawing/2014/main" id="{2F70C8CF-A8BD-C473-8084-77A5628A3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800600"/>
            <a:ext cx="34385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4">
            <a:extLst>
              <a:ext uri="{FF2B5EF4-FFF2-40B4-BE49-F238E27FC236}">
                <a16:creationId xmlns:a16="http://schemas.microsoft.com/office/drawing/2014/main" id="{8116B5FE-CF6F-C8B7-B344-90B1DCFDB9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800600"/>
            <a:ext cx="34099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D55CD4DC-0D19-F891-EFD9-FEA5B92867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7772400" cy="1143000"/>
          </a:xfrm>
        </p:spPr>
        <p:txBody>
          <a:bodyPr/>
          <a:lstStyle/>
          <a:p>
            <a:r>
              <a:rPr lang="en-US" altLang="en-US"/>
              <a:t>Transaction Consistency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29305A9-CB06-489E-8A73-9B6040731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57300"/>
            <a:ext cx="8763000" cy="4914900"/>
          </a:xfrm>
        </p:spPr>
        <p:txBody>
          <a:bodyPr/>
          <a:lstStyle/>
          <a:p>
            <a:r>
              <a:rPr lang="en-US" altLang="en-US"/>
              <a:t>“Consistency” - data in DBMS is accurate in modeling real world and follows integrity constraints</a:t>
            </a:r>
          </a:p>
          <a:p>
            <a:pPr lvl="4"/>
            <a:endParaRPr lang="en-US" altLang="en-US"/>
          </a:p>
          <a:p>
            <a:r>
              <a:rPr lang="en-US" altLang="en-US"/>
              <a:t>User must ensure transaction consistent by itself</a:t>
            </a:r>
          </a:p>
          <a:p>
            <a:pPr lvl="1"/>
            <a:r>
              <a:rPr lang="en-US" altLang="en-US"/>
              <a:t>I.e., if DBMS consistent before Xact, it will be after also</a:t>
            </a:r>
          </a:p>
          <a:p>
            <a:pPr lvl="1"/>
            <a:endParaRPr lang="en-US" altLang="en-US"/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5A166E22-96C8-DA8B-629E-CAF4FDC37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4572000"/>
            <a:ext cx="1920875" cy="1398588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pPr algn="ctr">
              <a:spcBef>
                <a:spcPct val="20000"/>
              </a:spcBef>
              <a:buSzPct val="60000"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2"/>
                </a:solidFill>
                <a:latin typeface="Arial" panose="020B0604020202020204" pitchFamily="34" charset="0"/>
              </a:rPr>
              <a:t>consistent database S1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21E8BCC0-BD73-DEC1-886C-762C78672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4572000"/>
            <a:ext cx="1920875" cy="1398588"/>
          </a:xfrm>
          <a:prstGeom prst="rect">
            <a:avLst/>
          </a:prstGeom>
          <a:noFill/>
          <a:ln w="25400">
            <a:solidFill>
              <a:srgbClr val="990000"/>
            </a:solidFill>
            <a:miter lim="800000"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pPr algn="ctr">
              <a:spcBef>
                <a:spcPct val="20000"/>
              </a:spcBef>
              <a:buSzPct val="60000"/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990000"/>
                </a:solidFill>
                <a:latin typeface="Arial" panose="020B0604020202020204" pitchFamily="34" charset="0"/>
              </a:rPr>
              <a:t>consistent database S2</a:t>
            </a:r>
          </a:p>
        </p:txBody>
      </p:sp>
      <p:grpSp>
        <p:nvGrpSpPr>
          <p:cNvPr id="34822" name="Group 6">
            <a:extLst>
              <a:ext uri="{FF2B5EF4-FFF2-40B4-BE49-F238E27FC236}">
                <a16:creationId xmlns:a16="http://schemas.microsoft.com/office/drawing/2014/main" id="{62D559AF-2AA8-2FB0-E8AD-8C1BED1D7F7A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4814888"/>
            <a:ext cx="2378075" cy="519112"/>
            <a:chOff x="1968" y="3321"/>
            <a:chExt cx="1498" cy="327"/>
          </a:xfrm>
        </p:grpSpPr>
        <p:sp>
          <p:nvSpPr>
            <p:cNvPr id="29705" name="Line 7">
              <a:extLst>
                <a:ext uri="{FF2B5EF4-FFF2-40B4-BE49-F238E27FC236}">
                  <a16:creationId xmlns:a16="http://schemas.microsoft.com/office/drawing/2014/main" id="{1CE90685-43DC-A7F8-9DCE-E471D543F6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6" y="3600"/>
              <a:ext cx="1440" cy="0"/>
            </a:xfrm>
            <a:prstGeom prst="line">
              <a:avLst/>
            </a:prstGeom>
            <a:noFill/>
            <a:ln w="25400">
              <a:solidFill>
                <a:srgbClr val="00808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9706" name="Text Box 8">
              <a:extLst>
                <a:ext uri="{FF2B5EF4-FFF2-40B4-BE49-F238E27FC236}">
                  <a16:creationId xmlns:a16="http://schemas.microsoft.com/office/drawing/2014/main" id="{A91EBD7C-CE2A-53A9-3CEC-F34E8BA444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3321"/>
              <a:ext cx="149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8080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800" dirty="0">
                  <a:solidFill>
                    <a:srgbClr val="008080"/>
                  </a:solidFill>
                  <a:latin typeface="Arial" panose="020B0604020202020204" pitchFamily="34" charset="0"/>
                </a:rPr>
                <a:t>transaction T</a:t>
              </a:r>
            </a:p>
          </p:txBody>
        </p:sp>
      </p:grpSp>
      <p:sp>
        <p:nvSpPr>
          <p:cNvPr id="34825" name="Rectangle 9">
            <a:extLst>
              <a:ext uri="{FF2B5EF4-FFF2-40B4-BE49-F238E27FC236}">
                <a16:creationId xmlns:a16="http://schemas.microsoft.com/office/drawing/2014/main" id="{700B40CC-AEF3-3623-30E2-13D37B4CA6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657600"/>
            <a:ext cx="1773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>
                <a:solidFill>
                  <a:schemeClr val="tx1"/>
                </a:solidFill>
              </a:rPr>
              <a:t>Key point:</a:t>
            </a:r>
          </a:p>
        </p:txBody>
      </p:sp>
      <p:sp>
        <p:nvSpPr>
          <p:cNvPr id="34826" name="Rectangle 10">
            <a:extLst>
              <a:ext uri="{FF2B5EF4-FFF2-40B4-BE49-F238E27FC236}">
                <a16:creationId xmlns:a16="http://schemas.microsoft.com/office/drawing/2014/main" id="{5417D5B8-6469-A2C3-2855-9B362D432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288925"/>
            <a:ext cx="550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1" grpId="0" animBg="1" autoUpdateAnimBg="0"/>
      <p:bldP spid="348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C295156-D35D-18BC-0167-11478A678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7772400" cy="1143000"/>
          </a:xfrm>
        </p:spPr>
        <p:txBody>
          <a:bodyPr/>
          <a:lstStyle/>
          <a:p>
            <a:r>
              <a:rPr lang="en-US" altLang="en-US"/>
              <a:t>Transaction Consistency (cont.)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9AFDAEC-57CD-1EC9-9832-AD9749B8B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57300"/>
            <a:ext cx="8763000" cy="4914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Recall: Integrity constraints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must be true for DB to be considered consistent</a:t>
            </a:r>
          </a:p>
          <a:p>
            <a:pPr lvl="1">
              <a:lnSpc>
                <a:spcPct val="90000"/>
              </a:lnSpc>
            </a:pPr>
            <a:r>
              <a:rPr lang="en-US" altLang="en-US" b="1"/>
              <a:t>Examples: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en-US" b="1">
                <a:latin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1.</a:t>
            </a:r>
            <a:r>
              <a:rPr lang="en-US" altLang="en-US">
                <a:solidFill>
                  <a:schemeClr val="accent2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>
                <a:latin typeface="Times New Roman" panose="02020603050405020304" pitchFamily="18" charset="0"/>
                <a:sym typeface="Symbol" panose="05050102010706020507" pitchFamily="18" charset="2"/>
              </a:rPr>
              <a:t>FOREIGN KEY R.sid REFERENCES S</a:t>
            </a:r>
            <a:endParaRPr lang="en-US" altLang="en-US">
              <a:latin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	</a:t>
            </a:r>
            <a:r>
              <a:rPr lang="en-US" altLang="en-US" b="1">
                <a:latin typeface="Times New Roman" panose="02020603050405020304" pitchFamily="18" charset="0"/>
              </a:rPr>
              <a:t>	</a:t>
            </a:r>
            <a:r>
              <a:rPr lang="en-US" altLang="en-US" b="1">
                <a:solidFill>
                  <a:schemeClr val="accent2"/>
                </a:solidFill>
                <a:latin typeface="Times New Roman" panose="02020603050405020304" pitchFamily="18" charset="0"/>
              </a:rPr>
              <a:t>2.</a:t>
            </a:r>
            <a:r>
              <a:rPr lang="en-US" altLang="en-US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>
                <a:latin typeface="Times New Roman" panose="02020603050405020304" pitchFamily="18" charset="0"/>
              </a:rPr>
              <a:t>ACCT-BAL &gt;= 0</a:t>
            </a:r>
            <a:endParaRPr lang="en-US" altLang="en-US"/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System checks ICs and if they fail, the transaction rolls back (i.e., is aborted).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Beyond this, DBMS does not understand the semantics of the data.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e.g., it does not understand how interest on a bank account is computed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36C5B9C0-FA36-700A-C159-9188AC9AB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763" y="288925"/>
            <a:ext cx="5508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5ADC7F3-6A5B-EB85-96F7-0F08D892B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Isolation of Transactions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9714138-1791-5247-BD02-51246E0C0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839200" cy="495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Users submit transactions, and </a:t>
            </a:r>
          </a:p>
          <a:p>
            <a:r>
              <a:rPr lang="en-US" altLang="en-US"/>
              <a:t>Each transaction executes </a:t>
            </a:r>
            <a:r>
              <a:rPr lang="en-US" altLang="en-US" u="sng">
                <a:solidFill>
                  <a:schemeClr val="accent2"/>
                </a:solidFill>
              </a:rPr>
              <a:t>as if</a:t>
            </a:r>
            <a:r>
              <a:rPr lang="en-US" altLang="en-US"/>
              <a:t> it was running </a:t>
            </a:r>
            <a:r>
              <a:rPr lang="en-US" altLang="en-US">
                <a:solidFill>
                  <a:schemeClr val="accent2"/>
                </a:solidFill>
              </a:rPr>
              <a:t>by itself.</a:t>
            </a:r>
          </a:p>
          <a:p>
            <a:pPr lvl="1">
              <a:buSzPct val="75000"/>
            </a:pPr>
            <a:r>
              <a:rPr lang="en-US" altLang="en-US"/>
              <a:t>Concurrency is achieved by DBMS, which interleaves actions (reads/writes of DB objects) of various transactions.</a:t>
            </a:r>
          </a:p>
          <a:p>
            <a:pPr>
              <a:buSzPct val="75000"/>
            </a:pPr>
            <a:endParaRPr lang="en-US" altLang="en-US"/>
          </a:p>
          <a:p>
            <a:pPr>
              <a:buSzPct val="75000"/>
            </a:pPr>
            <a:r>
              <a:rPr lang="en-US" altLang="en-US"/>
              <a:t>Many techniques have been developed.  Fall into two basic categories:</a:t>
            </a:r>
          </a:p>
          <a:p>
            <a:pPr lvl="1">
              <a:buSzPct val="75000"/>
            </a:pPr>
            <a:r>
              <a:rPr lang="en-US" altLang="en-US"/>
              <a:t>Pessimistic – don’t let problems arise in the first place</a:t>
            </a:r>
          </a:p>
          <a:p>
            <a:pPr lvl="1">
              <a:buSzPct val="75000"/>
            </a:pPr>
            <a:r>
              <a:rPr lang="en-US" altLang="en-US"/>
              <a:t>Optimistic – assume conflicts are rare, deal with them </a:t>
            </a:r>
            <a:r>
              <a:rPr lang="en-US" altLang="en-US" i="1"/>
              <a:t>after</a:t>
            </a:r>
            <a:r>
              <a:rPr lang="en-US" altLang="en-US"/>
              <a:t> they happen.</a:t>
            </a:r>
          </a:p>
          <a:p>
            <a:pPr lvl="1">
              <a:buSzPct val="75000"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7B86F95-0971-41A8-060B-B5A0C6935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907FE6C-D30D-DBAD-2AFD-62C56CEAE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Example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79728A5-DE35-1C2B-CA87-EF3FB9DDF6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9067800" cy="609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Consider two transactions (</a:t>
            </a:r>
            <a:r>
              <a:rPr lang="en-US" altLang="en-US" i="1"/>
              <a:t>Xacts</a:t>
            </a:r>
            <a:r>
              <a:rPr lang="en-US" altLang="en-US"/>
              <a:t>):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90BC8BA2-96F3-0A43-2A54-D5EA9684E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1447800"/>
            <a:ext cx="602615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	BEGIN   A=A+100,   B=B-100   END</a:t>
            </a:r>
          </a:p>
          <a:p>
            <a:r>
              <a:rPr lang="en-US" altLang="en-US">
                <a:solidFill>
                  <a:schemeClr val="tx1"/>
                </a:solidFill>
              </a:rPr>
              <a:t>T2:	BEGIN   A=1.06*A,   B=1.06*B   END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57F266B8-9F55-7618-3694-33B1C842F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2514600"/>
            <a:ext cx="83820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Clr>
                <a:schemeClr val="tx1"/>
              </a:buClr>
              <a:buSzPct val="75000"/>
            </a:pPr>
            <a:r>
              <a:rPr lang="en-US" altLang="en-US" sz="2800" b="0">
                <a:latin typeface="Book Antiqua" panose="02040602050305030304" pitchFamily="18" charset="0"/>
              </a:rPr>
              <a:t>1st xact transfers $100 from B’s account to A’s</a:t>
            </a:r>
          </a:p>
          <a:p>
            <a:pPr>
              <a:buClr>
                <a:schemeClr val="tx1"/>
              </a:buClr>
              <a:buSzPct val="75000"/>
            </a:pPr>
            <a:r>
              <a:rPr lang="en-US" altLang="en-US" sz="2800" b="0">
                <a:latin typeface="Book Antiqua" panose="02040602050305030304" pitchFamily="18" charset="0"/>
              </a:rPr>
              <a:t>2nd credits both accounts with 6% interest.</a:t>
            </a:r>
          </a:p>
          <a:p>
            <a:pPr>
              <a:buClr>
                <a:schemeClr val="tx1"/>
              </a:buClr>
              <a:buSzPct val="75000"/>
            </a:pPr>
            <a:r>
              <a:rPr lang="en-US" altLang="en-US" sz="2800" b="0">
                <a:latin typeface="Book Antiqua" panose="02040602050305030304" pitchFamily="18" charset="0"/>
              </a:rPr>
              <a:t>Assume at first A and B each have $1000.  What are the </a:t>
            </a:r>
            <a:r>
              <a:rPr lang="en-US" altLang="en-US" sz="2800" b="0" u="sng">
                <a:solidFill>
                  <a:srgbClr val="FF0000"/>
                </a:solidFill>
                <a:latin typeface="Book Antiqua" panose="02040602050305030304" pitchFamily="18" charset="0"/>
              </a:rPr>
              <a:t>legal outcomes</a:t>
            </a:r>
            <a:r>
              <a:rPr lang="en-US" altLang="en-US" sz="2800" b="0">
                <a:latin typeface="Book Antiqua" panose="02040602050305030304" pitchFamily="18" charset="0"/>
              </a:rPr>
              <a:t> of running T1 and T2???</a:t>
            </a:r>
          </a:p>
          <a:p>
            <a:pPr lvl="1">
              <a:buClr>
                <a:schemeClr val="tx1"/>
              </a:buClr>
              <a:buSzPct val="75000"/>
              <a:buFontTx/>
              <a:buChar char="•"/>
            </a:pPr>
            <a:r>
              <a:rPr lang="en-US" altLang="en-US" sz="2800">
                <a:latin typeface="Book Antiqua" panose="02040602050305030304" pitchFamily="18" charset="0"/>
              </a:rPr>
              <a:t>$2000 *1.06 = $2120</a:t>
            </a:r>
          </a:p>
          <a:p>
            <a:pPr>
              <a:buClr>
                <a:schemeClr val="tx1"/>
              </a:buClr>
              <a:buSzPct val="75000"/>
            </a:pPr>
            <a:r>
              <a:rPr lang="en-US" altLang="en-US" sz="2800" b="0">
                <a:latin typeface="Book Antiqua" panose="02040602050305030304" pitchFamily="18" charset="0"/>
              </a:rPr>
              <a:t>There is no guarantee that T1 will execute before T2 or vice-versa, if both are submitted together.  </a:t>
            </a:r>
            <a:r>
              <a:rPr lang="en-US" altLang="en-US" sz="2800" b="0">
                <a:solidFill>
                  <a:srgbClr val="FF0000"/>
                </a:solidFill>
                <a:latin typeface="Book Antiqua" panose="02040602050305030304" pitchFamily="18" charset="0"/>
              </a:rPr>
              <a:t>But, the net effect </a:t>
            </a:r>
            <a:r>
              <a:rPr lang="en-US" altLang="en-US" sz="2800" b="0" i="1">
                <a:solidFill>
                  <a:srgbClr val="FF0000"/>
                </a:solidFill>
                <a:latin typeface="Book Antiqua" panose="02040602050305030304" pitchFamily="18" charset="0"/>
              </a:rPr>
              <a:t>must </a:t>
            </a:r>
            <a:r>
              <a:rPr lang="en-US" altLang="en-US" sz="2800" b="0">
                <a:solidFill>
                  <a:srgbClr val="FF0000"/>
                </a:solidFill>
                <a:latin typeface="Book Antiqua" panose="02040602050305030304" pitchFamily="18" charset="0"/>
              </a:rPr>
              <a:t>be equivalent to these two transactions running serially in some order.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7B8A47C6-0FFB-C169-15C9-D1EE860DE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37A3F8B1-606E-16CD-6B7F-08BD790DB857}"/>
              </a:ext>
            </a:extLst>
          </p:cNvPr>
          <p:cNvGrpSpPr>
            <a:grpSpLocks/>
          </p:cNvGrpSpPr>
          <p:nvPr/>
        </p:nvGrpSpPr>
        <p:grpSpPr bwMode="auto">
          <a:xfrm>
            <a:off x="69850" y="457200"/>
            <a:ext cx="2043113" cy="1981200"/>
            <a:chOff x="140" y="192"/>
            <a:chExt cx="1287" cy="1248"/>
          </a:xfrm>
        </p:grpSpPr>
        <p:sp>
          <p:nvSpPr>
            <p:cNvPr id="6308" name="Text Box 3">
              <a:extLst>
                <a:ext uri="{FF2B5EF4-FFF2-40B4-BE49-F238E27FC236}">
                  <a16:creationId xmlns:a16="http://schemas.microsoft.com/office/drawing/2014/main" id="{850CBC16-A877-38A3-7A5B-B00D76CEBC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" y="1182"/>
              <a:ext cx="1287" cy="25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Query Compiler</a:t>
              </a:r>
            </a:p>
          </p:txBody>
        </p:sp>
        <p:graphicFrame>
          <p:nvGraphicFramePr>
            <p:cNvPr id="6309" name="Object 4">
              <a:extLst>
                <a:ext uri="{FF2B5EF4-FFF2-40B4-BE49-F238E27FC236}">
                  <a16:creationId xmlns:a16="http://schemas.microsoft.com/office/drawing/2014/main" id="{05384924-4D15-B802-A2B8-763ECDBF91E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44" y="192"/>
            <a:ext cx="406" cy="8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2" imgW="1857375" imgH="3995738" progId="MS_ClipArt_Gallery.5">
                    <p:embed/>
                  </p:oleObj>
                </mc:Choice>
                <mc:Fallback>
                  <p:oleObj name="Clip" r:id="rId2" imgW="1857375" imgH="3995738" progId="MS_ClipArt_Gallery.5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" y="192"/>
                          <a:ext cx="406" cy="8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10" name="Line 5">
              <a:extLst>
                <a:ext uri="{FF2B5EF4-FFF2-40B4-BE49-F238E27FC236}">
                  <a16:creationId xmlns:a16="http://schemas.microsoft.com/office/drawing/2014/main" id="{7BA8F439-FA6F-F5E9-E749-5B3B7C7A3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624"/>
              <a:ext cx="192" cy="528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11" name="Text Box 6">
              <a:extLst>
                <a:ext uri="{FF2B5EF4-FFF2-40B4-BE49-F238E27FC236}">
                  <a16:creationId xmlns:a16="http://schemas.microsoft.com/office/drawing/2014/main" id="{9AC75B2D-0A56-CD5E-7966-2E686E50ED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" y="816"/>
              <a:ext cx="44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1600">
                  <a:solidFill>
                    <a:schemeClr val="tx2"/>
                  </a:solidFill>
                  <a:latin typeface="Comic Sans MS" panose="030F0702030302020204" pitchFamily="66" charset="0"/>
                </a:rPr>
                <a:t>query</a:t>
              </a:r>
            </a:p>
          </p:txBody>
        </p:sp>
      </p:grpSp>
      <p:grpSp>
        <p:nvGrpSpPr>
          <p:cNvPr id="6147" name="Group 7">
            <a:extLst>
              <a:ext uri="{FF2B5EF4-FFF2-40B4-BE49-F238E27FC236}">
                <a16:creationId xmlns:a16="http://schemas.microsoft.com/office/drawing/2014/main" id="{ED38025B-58F1-1AD4-1F6F-3A9C95E52E3E}"/>
              </a:ext>
            </a:extLst>
          </p:cNvPr>
          <p:cNvGrpSpPr>
            <a:grpSpLocks/>
          </p:cNvGrpSpPr>
          <p:nvPr/>
        </p:nvGrpSpPr>
        <p:grpSpPr bwMode="auto">
          <a:xfrm>
            <a:off x="77788" y="2438400"/>
            <a:ext cx="6551612" cy="790575"/>
            <a:chOff x="145" y="1440"/>
            <a:chExt cx="4127" cy="498"/>
          </a:xfrm>
        </p:grpSpPr>
        <p:sp>
          <p:nvSpPr>
            <p:cNvPr id="6305" name="Line 8">
              <a:extLst>
                <a:ext uri="{FF2B5EF4-FFF2-40B4-BE49-F238E27FC236}">
                  <a16:creationId xmlns:a16="http://schemas.microsoft.com/office/drawing/2014/main" id="{B95A8535-BAD0-266B-4950-E2314209B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440"/>
              <a:ext cx="0" cy="24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06" name="Line 9">
              <a:extLst>
                <a:ext uri="{FF2B5EF4-FFF2-40B4-BE49-F238E27FC236}">
                  <a16:creationId xmlns:a16="http://schemas.microsoft.com/office/drawing/2014/main" id="{04EFCA58-C64C-9097-79B6-75C1544AEA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36" y="1440"/>
              <a:ext cx="2736" cy="28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07" name="Text Box 10">
              <a:extLst>
                <a:ext uri="{FF2B5EF4-FFF2-40B4-BE49-F238E27FC236}">
                  <a16:creationId xmlns:a16="http://schemas.microsoft.com/office/drawing/2014/main" id="{5338668E-3120-13CE-9FCF-A9EA43D4D8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" y="1680"/>
              <a:ext cx="1392" cy="25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Execution Engine</a:t>
              </a:r>
            </a:p>
          </p:txBody>
        </p:sp>
      </p:grpSp>
      <p:grpSp>
        <p:nvGrpSpPr>
          <p:cNvPr id="6148" name="Group 11">
            <a:extLst>
              <a:ext uri="{FF2B5EF4-FFF2-40B4-BE49-F238E27FC236}">
                <a16:creationId xmlns:a16="http://schemas.microsoft.com/office/drawing/2014/main" id="{31CC5EC9-D8CD-93E7-AE3F-F0B5E5933D3E}"/>
              </a:ext>
            </a:extLst>
          </p:cNvPr>
          <p:cNvGrpSpPr>
            <a:grpSpLocks/>
          </p:cNvGrpSpPr>
          <p:nvPr/>
        </p:nvGrpSpPr>
        <p:grpSpPr bwMode="auto">
          <a:xfrm>
            <a:off x="2820988" y="2438400"/>
            <a:ext cx="5340350" cy="2590800"/>
            <a:chOff x="1873" y="1440"/>
            <a:chExt cx="3364" cy="1632"/>
          </a:xfrm>
        </p:grpSpPr>
        <p:sp>
          <p:nvSpPr>
            <p:cNvPr id="6285" name="Text Box 12">
              <a:extLst>
                <a:ext uri="{FF2B5EF4-FFF2-40B4-BE49-F238E27FC236}">
                  <a16:creationId xmlns:a16="http://schemas.microsoft.com/office/drawing/2014/main" id="{3F2E33C3-6DA1-079C-29DD-3D80623E3E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3" y="1728"/>
              <a:ext cx="1442" cy="25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Logging/Recovery</a:t>
              </a:r>
            </a:p>
          </p:txBody>
        </p:sp>
        <p:sp>
          <p:nvSpPr>
            <p:cNvPr id="6286" name="Line 13">
              <a:extLst>
                <a:ext uri="{FF2B5EF4-FFF2-40B4-BE49-F238E27FC236}">
                  <a16:creationId xmlns:a16="http://schemas.microsoft.com/office/drawing/2014/main" id="{F4C27681-E7F2-84D0-AEB5-EDE1FEE3FF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440"/>
              <a:ext cx="0" cy="28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87" name="Line 14">
              <a:extLst>
                <a:ext uri="{FF2B5EF4-FFF2-40B4-BE49-F238E27FC236}">
                  <a16:creationId xmlns:a16="http://schemas.microsoft.com/office/drawing/2014/main" id="{5E305F7E-5DCF-A461-3927-54C746E661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1440"/>
              <a:ext cx="1488" cy="28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none" w="lg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88" name="Rectangle 15">
              <a:extLst>
                <a:ext uri="{FF2B5EF4-FFF2-40B4-BE49-F238E27FC236}">
                  <a16:creationId xmlns:a16="http://schemas.microsoft.com/office/drawing/2014/main" id="{915128BB-89B8-3E86-43B7-23E5CE1F51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400"/>
              <a:ext cx="672" cy="624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89" name="Text Box 16">
              <a:extLst>
                <a:ext uri="{FF2B5EF4-FFF2-40B4-BE49-F238E27FC236}">
                  <a16:creationId xmlns:a16="http://schemas.microsoft.com/office/drawing/2014/main" id="{711D4078-DCC5-70FC-DA29-7390AD66CB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6" y="2880"/>
              <a:ext cx="73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1400">
                  <a:solidFill>
                    <a:schemeClr val="tx2"/>
                  </a:solidFill>
                  <a:latin typeface="Tahoma" panose="020B0604030504040204" pitchFamily="34" charset="0"/>
                </a:rPr>
                <a:t>LOCK TABLE</a:t>
              </a:r>
            </a:p>
          </p:txBody>
        </p:sp>
        <p:sp>
          <p:nvSpPr>
            <p:cNvPr id="6290" name="Rectangle 17">
              <a:extLst>
                <a:ext uri="{FF2B5EF4-FFF2-40B4-BE49-F238E27FC236}">
                  <a16:creationId xmlns:a16="http://schemas.microsoft.com/office/drawing/2014/main" id="{09003189-E218-92D7-0A17-A98945BF4D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0" y="2448"/>
              <a:ext cx="576" cy="384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91" name="Line 18">
              <a:extLst>
                <a:ext uri="{FF2B5EF4-FFF2-40B4-BE49-F238E27FC236}">
                  <a16:creationId xmlns:a16="http://schemas.microsoft.com/office/drawing/2014/main" id="{758C232F-13A5-AC2B-5C17-3C55E8177A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496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2" name="Line 19">
              <a:extLst>
                <a:ext uri="{FF2B5EF4-FFF2-40B4-BE49-F238E27FC236}">
                  <a16:creationId xmlns:a16="http://schemas.microsoft.com/office/drawing/2014/main" id="{8FEA83A6-6E3B-3244-9509-49FDFC5531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544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3" name="Line 20">
              <a:extLst>
                <a:ext uri="{FF2B5EF4-FFF2-40B4-BE49-F238E27FC236}">
                  <a16:creationId xmlns:a16="http://schemas.microsoft.com/office/drawing/2014/main" id="{35CDCD94-C4BA-419F-2935-84E6C97801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592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4" name="Line 21">
              <a:extLst>
                <a:ext uri="{FF2B5EF4-FFF2-40B4-BE49-F238E27FC236}">
                  <a16:creationId xmlns:a16="http://schemas.microsoft.com/office/drawing/2014/main" id="{17387017-E2CB-0266-600C-D3D9AF8D6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688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5" name="Line 22">
              <a:extLst>
                <a:ext uri="{FF2B5EF4-FFF2-40B4-BE49-F238E27FC236}">
                  <a16:creationId xmlns:a16="http://schemas.microsoft.com/office/drawing/2014/main" id="{096981D2-5AA3-8C7D-459E-BCADF3A813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36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6" name="Line 23">
              <a:extLst>
                <a:ext uri="{FF2B5EF4-FFF2-40B4-BE49-F238E27FC236}">
                  <a16:creationId xmlns:a16="http://schemas.microsoft.com/office/drawing/2014/main" id="{0B434FD5-DF77-FF41-F549-2E69F0BFB5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84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7" name="Line 24">
              <a:extLst>
                <a:ext uri="{FF2B5EF4-FFF2-40B4-BE49-F238E27FC236}">
                  <a16:creationId xmlns:a16="http://schemas.microsoft.com/office/drawing/2014/main" id="{3F010F28-BAB1-9A44-545C-8AE385DDF1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640"/>
              <a:ext cx="576" cy="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8" name="Line 25">
              <a:extLst>
                <a:ext uri="{FF2B5EF4-FFF2-40B4-BE49-F238E27FC236}">
                  <a16:creationId xmlns:a16="http://schemas.microsoft.com/office/drawing/2014/main" id="{11C3D419-4E74-E7F4-F33C-32E5F459C6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448"/>
              <a:ext cx="0" cy="38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99" name="Line 26">
              <a:extLst>
                <a:ext uri="{FF2B5EF4-FFF2-40B4-BE49-F238E27FC236}">
                  <a16:creationId xmlns:a16="http://schemas.microsoft.com/office/drawing/2014/main" id="{34AE3AA4-6955-4717-05FD-7A0B402AE8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2" y="2448"/>
              <a:ext cx="0" cy="38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00" name="Line 27">
              <a:extLst>
                <a:ext uri="{FF2B5EF4-FFF2-40B4-BE49-F238E27FC236}">
                  <a16:creationId xmlns:a16="http://schemas.microsoft.com/office/drawing/2014/main" id="{48790432-138A-08AC-23A6-CB135B1566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2448"/>
              <a:ext cx="0" cy="38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01" name="Line 28">
              <a:extLst>
                <a:ext uri="{FF2B5EF4-FFF2-40B4-BE49-F238E27FC236}">
                  <a16:creationId xmlns:a16="http://schemas.microsoft.com/office/drawing/2014/main" id="{C1538231-CCF3-3A3B-482E-D7F6A2E446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2448"/>
              <a:ext cx="0" cy="38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02" name="Line 29">
              <a:extLst>
                <a:ext uri="{FF2B5EF4-FFF2-40B4-BE49-F238E27FC236}">
                  <a16:creationId xmlns:a16="http://schemas.microsoft.com/office/drawing/2014/main" id="{53C2255A-78D8-092B-C11F-82C234D9AC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0" y="2448"/>
              <a:ext cx="0" cy="38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03" name="Line 30">
              <a:extLst>
                <a:ext uri="{FF2B5EF4-FFF2-40B4-BE49-F238E27FC236}">
                  <a16:creationId xmlns:a16="http://schemas.microsoft.com/office/drawing/2014/main" id="{3B627A28-DDC8-24C3-CDD6-B62AD43F2C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8" y="1968"/>
              <a:ext cx="0" cy="43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304" name="Text Box 31">
              <a:extLst>
                <a:ext uri="{FF2B5EF4-FFF2-40B4-BE49-F238E27FC236}">
                  <a16:creationId xmlns:a16="http://schemas.microsoft.com/office/drawing/2014/main" id="{F6744C62-DF4F-16B4-5F05-2B0A25C5E7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728"/>
              <a:ext cx="1637" cy="25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Concurrency Control</a:t>
              </a:r>
            </a:p>
          </p:txBody>
        </p:sp>
      </p:grpSp>
      <p:grpSp>
        <p:nvGrpSpPr>
          <p:cNvPr id="6149" name="Group 32">
            <a:extLst>
              <a:ext uri="{FF2B5EF4-FFF2-40B4-BE49-F238E27FC236}">
                <a16:creationId xmlns:a16="http://schemas.microsoft.com/office/drawing/2014/main" id="{CFBAC831-AF51-DA96-7965-AB3DAC1385D7}"/>
              </a:ext>
            </a:extLst>
          </p:cNvPr>
          <p:cNvGrpSpPr>
            <a:grpSpLocks/>
          </p:cNvGrpSpPr>
          <p:nvPr/>
        </p:nvGrpSpPr>
        <p:grpSpPr bwMode="auto">
          <a:xfrm>
            <a:off x="1588" y="4724400"/>
            <a:ext cx="2241550" cy="2009775"/>
            <a:chOff x="97" y="2880"/>
            <a:chExt cx="1412" cy="1266"/>
          </a:xfrm>
        </p:grpSpPr>
        <p:grpSp>
          <p:nvGrpSpPr>
            <p:cNvPr id="6278" name="Group 33">
              <a:extLst>
                <a:ext uri="{FF2B5EF4-FFF2-40B4-BE49-F238E27FC236}">
                  <a16:creationId xmlns:a16="http://schemas.microsoft.com/office/drawing/2014/main" id="{973D0A9F-67E9-4CB4-FBD2-E9A8FFA1FA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7" y="3120"/>
              <a:ext cx="1412" cy="1026"/>
              <a:chOff x="97" y="3120"/>
              <a:chExt cx="1412" cy="1026"/>
            </a:xfrm>
          </p:grpSpPr>
          <p:sp>
            <p:nvSpPr>
              <p:cNvPr id="6280" name="Text Box 34">
                <a:extLst>
                  <a:ext uri="{FF2B5EF4-FFF2-40B4-BE49-F238E27FC236}">
                    <a16:creationId xmlns:a16="http://schemas.microsoft.com/office/drawing/2014/main" id="{E0F6077E-6CC7-6425-9F57-EF791C602A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" y="3120"/>
                <a:ext cx="1412" cy="258"/>
              </a:xfrm>
              <a:prstGeom prst="rect">
                <a:avLst/>
              </a:prstGeom>
              <a:noFill/>
              <a:ln w="12700">
                <a:solidFill>
                  <a:schemeClr val="tx2"/>
                </a:solidFill>
                <a:miter lim="800000"/>
                <a:headEnd/>
                <a:tailEnd type="none" w="lg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1pPr>
                <a:lvl2pPr marL="742950" indent="-28575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2pPr>
                <a:lvl3pPr marL="11430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3pPr>
                <a:lvl4pPr marL="16002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4pPr>
                <a:lvl5pPr marL="20574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9pPr>
              </a:lstStyle>
              <a:p>
                <a:pPr algn="ctr">
                  <a:spcBef>
                    <a:spcPct val="20000"/>
                  </a:spcBef>
                  <a:buSzPct val="60000"/>
                  <a:buFont typeface="Wingdings" panose="05000000000000000000" pitchFamily="2" charset="2"/>
                  <a:buNone/>
                </a:pPr>
                <a:r>
                  <a:rPr lang="en-US" altLang="en-US" sz="200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Storage Manager</a:t>
                </a:r>
              </a:p>
            </p:txBody>
          </p:sp>
          <p:sp>
            <p:nvSpPr>
              <p:cNvPr id="6281" name="AutoShape 35">
                <a:extLst>
                  <a:ext uri="{FF2B5EF4-FFF2-40B4-BE49-F238E27FC236}">
                    <a16:creationId xmlns:a16="http://schemas.microsoft.com/office/drawing/2014/main" id="{0D165CF7-E6A5-3BCD-0D95-6E5E31E48F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3666"/>
                <a:ext cx="432" cy="384"/>
              </a:xfrm>
              <a:prstGeom prst="can">
                <a:avLst>
                  <a:gd name="adj" fmla="val 27083"/>
                </a:avLst>
              </a:prstGeom>
              <a:solidFill>
                <a:schemeClr val="accent1"/>
              </a:solidFill>
              <a:ln w="12700">
                <a:solidFill>
                  <a:schemeClr val="tx2"/>
                </a:solidFill>
                <a:round/>
                <a:headEnd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1pPr>
                <a:lvl2pPr marL="742950" indent="-28575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2pPr>
                <a:lvl3pPr marL="11430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3pPr>
                <a:lvl4pPr marL="16002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4pPr>
                <a:lvl5pPr marL="20574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282" name="AutoShape 36">
                <a:extLst>
                  <a:ext uri="{FF2B5EF4-FFF2-40B4-BE49-F238E27FC236}">
                    <a16:creationId xmlns:a16="http://schemas.microsoft.com/office/drawing/2014/main" id="{0BB2733C-E1C3-BE6E-02F5-E8D1ED903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3714"/>
                <a:ext cx="432" cy="384"/>
              </a:xfrm>
              <a:prstGeom prst="can">
                <a:avLst>
                  <a:gd name="adj" fmla="val 27083"/>
                </a:avLst>
              </a:prstGeom>
              <a:solidFill>
                <a:schemeClr val="accent1"/>
              </a:solidFill>
              <a:ln w="12700">
                <a:solidFill>
                  <a:schemeClr val="tx2"/>
                </a:solidFill>
                <a:round/>
                <a:headEnd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1pPr>
                <a:lvl2pPr marL="742950" indent="-28575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2pPr>
                <a:lvl3pPr marL="11430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3pPr>
                <a:lvl4pPr marL="16002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4pPr>
                <a:lvl5pPr marL="20574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283" name="AutoShape 37">
                <a:extLst>
                  <a:ext uri="{FF2B5EF4-FFF2-40B4-BE49-F238E27FC236}">
                    <a16:creationId xmlns:a16="http://schemas.microsoft.com/office/drawing/2014/main" id="{F25CFC8F-DA1B-C508-221F-202299C285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" y="3762"/>
                <a:ext cx="432" cy="384"/>
              </a:xfrm>
              <a:prstGeom prst="can">
                <a:avLst>
                  <a:gd name="adj" fmla="val 27083"/>
                </a:avLst>
              </a:prstGeom>
              <a:solidFill>
                <a:schemeClr val="accent1"/>
              </a:solidFill>
              <a:ln w="12700">
                <a:solidFill>
                  <a:schemeClr val="tx2"/>
                </a:solidFill>
                <a:round/>
                <a:headEnd/>
                <a:tailEnd type="none" w="lg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1pPr>
                <a:lvl2pPr marL="742950" indent="-28575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2pPr>
                <a:lvl3pPr marL="11430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3pPr>
                <a:lvl4pPr marL="16002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4pPr>
                <a:lvl5pPr marL="2057400" indent="-228600"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CF0E30"/>
                    </a:solidFill>
                    <a:latin typeface="Book Antiqua" panose="0204060205030503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284" name="Line 38">
                <a:extLst>
                  <a:ext uri="{FF2B5EF4-FFF2-40B4-BE49-F238E27FC236}">
                    <a16:creationId xmlns:a16="http://schemas.microsoft.com/office/drawing/2014/main" id="{CE19BC49-3201-54E1-3604-3D17A291E1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0" y="3378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6279" name="Line 39">
              <a:extLst>
                <a:ext uri="{FF2B5EF4-FFF2-40B4-BE49-F238E27FC236}">
                  <a16:creationId xmlns:a16="http://schemas.microsoft.com/office/drawing/2014/main" id="{9B686758-0704-4F95-92AF-3E6BC0989D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2880"/>
              <a:ext cx="0" cy="24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150" name="Group 40">
            <a:extLst>
              <a:ext uri="{FF2B5EF4-FFF2-40B4-BE49-F238E27FC236}">
                <a16:creationId xmlns:a16="http://schemas.microsoft.com/office/drawing/2014/main" id="{380B0E00-3D96-1F7D-9BB5-3B2FFB6719E8}"/>
              </a:ext>
            </a:extLst>
          </p:cNvPr>
          <p:cNvGrpSpPr>
            <a:grpSpLocks/>
          </p:cNvGrpSpPr>
          <p:nvPr/>
        </p:nvGrpSpPr>
        <p:grpSpPr bwMode="auto">
          <a:xfrm>
            <a:off x="77788" y="2438400"/>
            <a:ext cx="7389812" cy="3276600"/>
            <a:chOff x="145" y="1440"/>
            <a:chExt cx="4655" cy="2064"/>
          </a:xfrm>
        </p:grpSpPr>
        <p:sp>
          <p:nvSpPr>
            <p:cNvPr id="6218" name="Line 41">
              <a:extLst>
                <a:ext uri="{FF2B5EF4-FFF2-40B4-BE49-F238E27FC236}">
                  <a16:creationId xmlns:a16="http://schemas.microsoft.com/office/drawing/2014/main" id="{E477E191-1DF1-90A6-69A9-FD0FDA322C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0" cy="72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19" name="Rectangle 42">
              <a:extLst>
                <a:ext uri="{FF2B5EF4-FFF2-40B4-BE49-F238E27FC236}">
                  <a16:creationId xmlns:a16="http://schemas.microsoft.com/office/drawing/2014/main" id="{4F4607E3-FDF1-926C-F86F-B0EC328BE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2640" cy="1200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20" name="Text Box 43">
              <a:extLst>
                <a:ext uri="{FF2B5EF4-FFF2-40B4-BE49-F238E27FC236}">
                  <a16:creationId xmlns:a16="http://schemas.microsoft.com/office/drawing/2014/main" id="{2B900BBA-77FF-B600-22A7-1B9B183B9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6" y="3312"/>
              <a:ext cx="8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1400">
                  <a:solidFill>
                    <a:schemeClr val="tx2"/>
                  </a:solidFill>
                  <a:latin typeface="Tahoma" panose="020B0604030504040204" pitchFamily="34" charset="0"/>
                </a:rPr>
                <a:t>BUFFER POOL</a:t>
              </a:r>
            </a:p>
          </p:txBody>
        </p:sp>
        <p:sp>
          <p:nvSpPr>
            <p:cNvPr id="6221" name="Rectangle 44">
              <a:extLst>
                <a:ext uri="{FF2B5EF4-FFF2-40B4-BE49-F238E27FC236}">
                  <a16:creationId xmlns:a16="http://schemas.microsoft.com/office/drawing/2014/main" id="{3B44AEC5-DADC-1CC6-22C1-81EC1AF8C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2400"/>
              <a:ext cx="1584" cy="100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6222" name="Group 45">
              <a:extLst>
                <a:ext uri="{FF2B5EF4-FFF2-40B4-BE49-F238E27FC236}">
                  <a16:creationId xmlns:a16="http://schemas.microsoft.com/office/drawing/2014/main" id="{D3C5EA56-01D1-22DE-5E1A-124D1B86DD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2448"/>
              <a:ext cx="384" cy="288"/>
              <a:chOff x="1248" y="240"/>
              <a:chExt cx="4176" cy="3600"/>
            </a:xfrm>
          </p:grpSpPr>
          <p:sp>
            <p:nvSpPr>
              <p:cNvPr id="6274" name="Pyr1">
                <a:extLst>
                  <a:ext uri="{FF2B5EF4-FFF2-40B4-BE49-F238E27FC236}">
                    <a16:creationId xmlns:a16="http://schemas.microsoft.com/office/drawing/2014/main" id="{0D75738D-48F1-EDCE-9835-085EE0442729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2873" y="240"/>
                <a:ext cx="936" cy="798"/>
              </a:xfrm>
              <a:custGeom>
                <a:avLst/>
                <a:gdLst>
                  <a:gd name="T0" fmla="*/ 468 w 21600"/>
                  <a:gd name="T1" fmla="*/ 0 h 21600"/>
                  <a:gd name="T2" fmla="*/ 936 w 21600"/>
                  <a:gd name="T3" fmla="*/ 798 h 21600"/>
                  <a:gd name="T4" fmla="*/ 0 w 21600"/>
                  <a:gd name="T5" fmla="*/ 798 h 21600"/>
                  <a:gd name="T6" fmla="*/ 0 60000 65536"/>
                  <a:gd name="T7" fmla="*/ 0 60000 65536"/>
                  <a:gd name="T8" fmla="*/ 0 60000 65536"/>
                  <a:gd name="T9" fmla="*/ 5400 w 21600"/>
                  <a:gd name="T10" fmla="*/ 11802 h 21600"/>
                  <a:gd name="T11" fmla="*/ 16200 w 21600"/>
                  <a:gd name="T12" fmla="*/ 20598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>
                    <a:moveTo>
                      <a:pt x="10800" y="0"/>
                    </a:moveTo>
                    <a:lnTo>
                      <a:pt x="21600" y="21600"/>
                    </a:lnTo>
                    <a:lnTo>
                      <a:pt x="0" y="21600"/>
                    </a:lnTo>
                    <a:lnTo>
                      <a:pt x="10800" y="0"/>
                    </a:lnTo>
                    <a:close/>
                  </a:path>
                </a:pathLst>
              </a:custGeom>
              <a:solidFill>
                <a:srgbClr val="D8EBB3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5" name="Pyr2">
                <a:extLst>
                  <a:ext uri="{FF2B5EF4-FFF2-40B4-BE49-F238E27FC236}">
                    <a16:creationId xmlns:a16="http://schemas.microsoft.com/office/drawing/2014/main" id="{E8C7761A-46A9-396C-B288-B952B4AC69F8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2331" y="1038"/>
                <a:ext cx="2015" cy="936"/>
              </a:xfrm>
              <a:custGeom>
                <a:avLst/>
                <a:gdLst>
                  <a:gd name="T0" fmla="*/ 540 w 21600"/>
                  <a:gd name="T1" fmla="*/ 0 h 21600"/>
                  <a:gd name="T2" fmla="*/ 1475 w 21600"/>
                  <a:gd name="T3" fmla="*/ 0 h 21600"/>
                  <a:gd name="T4" fmla="*/ 2015 w 21600"/>
                  <a:gd name="T5" fmla="*/ 936 h 21600"/>
                  <a:gd name="T6" fmla="*/ 0 w 21600"/>
                  <a:gd name="T7" fmla="*/ 936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789 w 21600"/>
                  <a:gd name="T13" fmla="*/ 508 h 21600"/>
                  <a:gd name="T14" fmla="*/ 15811 w 21600"/>
                  <a:gd name="T15" fmla="*/ 2109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787" y="0"/>
                    </a:moveTo>
                    <a:lnTo>
                      <a:pt x="15812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5787" y="0"/>
                    </a:lnTo>
                    <a:close/>
                  </a:path>
                </a:pathLst>
              </a:custGeom>
              <a:solidFill>
                <a:srgbClr val="CC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6" name="Pyr3">
                <a:extLst>
                  <a:ext uri="{FF2B5EF4-FFF2-40B4-BE49-F238E27FC236}">
                    <a16:creationId xmlns:a16="http://schemas.microsoft.com/office/drawing/2014/main" id="{156A76DA-16F9-0266-EE38-DE5D7C682611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1795" y="1974"/>
                <a:ext cx="3087" cy="935"/>
              </a:xfrm>
              <a:custGeom>
                <a:avLst/>
                <a:gdLst>
                  <a:gd name="T0" fmla="*/ 539 w 21600"/>
                  <a:gd name="T1" fmla="*/ 0 h 21600"/>
                  <a:gd name="T2" fmla="*/ 2548 w 21600"/>
                  <a:gd name="T3" fmla="*/ 0 h 21600"/>
                  <a:gd name="T4" fmla="*/ 3087 w 21600"/>
                  <a:gd name="T5" fmla="*/ 935 h 21600"/>
                  <a:gd name="T6" fmla="*/ 0 w 21600"/>
                  <a:gd name="T7" fmla="*/ 9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5290 w 21600"/>
                  <a:gd name="T13" fmla="*/ 508 h 21600"/>
                  <a:gd name="T14" fmla="*/ 16310 w 21600"/>
                  <a:gd name="T15" fmla="*/ 2109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3768" y="0"/>
                    </a:moveTo>
                    <a:lnTo>
                      <a:pt x="17831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3768" y="0"/>
                    </a:lnTo>
                    <a:close/>
                  </a:path>
                </a:pathLst>
              </a:custGeom>
              <a:solidFill>
                <a:srgbClr val="FFBE7D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7" name="Pyr4">
                <a:extLst>
                  <a:ext uri="{FF2B5EF4-FFF2-40B4-BE49-F238E27FC236}">
                    <a16:creationId xmlns:a16="http://schemas.microsoft.com/office/drawing/2014/main" id="{5AEAECBD-DAAA-6B48-E199-EA85124A47F9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1248" y="2904"/>
                <a:ext cx="4176" cy="936"/>
              </a:xfrm>
              <a:custGeom>
                <a:avLst/>
                <a:gdLst>
                  <a:gd name="T0" fmla="*/ 540 w 21600"/>
                  <a:gd name="T1" fmla="*/ 0 h 21600"/>
                  <a:gd name="T2" fmla="*/ 3636 w 21600"/>
                  <a:gd name="T3" fmla="*/ 0 h 21600"/>
                  <a:gd name="T4" fmla="*/ 4176 w 21600"/>
                  <a:gd name="T5" fmla="*/ 936 h 21600"/>
                  <a:gd name="T6" fmla="*/ 0 w 21600"/>
                  <a:gd name="T7" fmla="*/ 936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3284 w 21600"/>
                  <a:gd name="T13" fmla="*/ 508 h 21600"/>
                  <a:gd name="T14" fmla="*/ 17312 w 21600"/>
                  <a:gd name="T15" fmla="*/ 2109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793" y="0"/>
                    </a:moveTo>
                    <a:lnTo>
                      <a:pt x="18806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2793" y="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23" name="Text Box 50">
              <a:extLst>
                <a:ext uri="{FF2B5EF4-FFF2-40B4-BE49-F238E27FC236}">
                  <a16:creationId xmlns:a16="http://schemas.microsoft.com/office/drawing/2014/main" id="{FC94DEB8-8295-61C8-DE44-04D95B017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2" y="3264"/>
              <a:ext cx="5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1400">
                  <a:solidFill>
                    <a:schemeClr val="tx2"/>
                  </a:solidFill>
                  <a:latin typeface="Tahoma" panose="020B0604030504040204" pitchFamily="34" charset="0"/>
                </a:rPr>
                <a:t>BUFFERS</a:t>
              </a:r>
            </a:p>
          </p:txBody>
        </p:sp>
        <p:sp>
          <p:nvSpPr>
            <p:cNvPr id="6224" name="Rectangle 51">
              <a:extLst>
                <a:ext uri="{FF2B5EF4-FFF2-40B4-BE49-F238E27FC236}">
                  <a16:creationId xmlns:a16="http://schemas.microsoft.com/office/drawing/2014/main" id="{91DC24DC-4CD0-71AB-1D30-8E181C6E3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832"/>
              <a:ext cx="288" cy="384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25" name="Line 52">
              <a:extLst>
                <a:ext uri="{FF2B5EF4-FFF2-40B4-BE49-F238E27FC236}">
                  <a16:creationId xmlns:a16="http://schemas.microsoft.com/office/drawing/2014/main" id="{D22589C6-0209-B295-4B42-F8C7212CF7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880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26" name="Line 53">
              <a:extLst>
                <a:ext uri="{FF2B5EF4-FFF2-40B4-BE49-F238E27FC236}">
                  <a16:creationId xmlns:a16="http://schemas.microsoft.com/office/drawing/2014/main" id="{4B79AB8C-606D-0D5A-E6CB-64D1AD42B6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92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27" name="Line 54">
              <a:extLst>
                <a:ext uri="{FF2B5EF4-FFF2-40B4-BE49-F238E27FC236}">
                  <a16:creationId xmlns:a16="http://schemas.microsoft.com/office/drawing/2014/main" id="{3664E311-280E-987C-4DAB-ABC63BD071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976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28" name="Line 55">
              <a:extLst>
                <a:ext uri="{FF2B5EF4-FFF2-40B4-BE49-F238E27FC236}">
                  <a16:creationId xmlns:a16="http://schemas.microsoft.com/office/drawing/2014/main" id="{6E63BC03-D11E-2568-607D-07E9605E9B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024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29" name="Line 56">
              <a:extLst>
                <a:ext uri="{FF2B5EF4-FFF2-40B4-BE49-F238E27FC236}">
                  <a16:creationId xmlns:a16="http://schemas.microsoft.com/office/drawing/2014/main" id="{9DFB8B5B-B0DA-F897-697D-B25285F53D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07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0" name="Line 57">
              <a:extLst>
                <a:ext uri="{FF2B5EF4-FFF2-40B4-BE49-F238E27FC236}">
                  <a16:creationId xmlns:a16="http://schemas.microsoft.com/office/drawing/2014/main" id="{7CA8C967-3F6F-499A-D86E-5C6415AC8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120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1" name="Line 58">
              <a:extLst>
                <a:ext uri="{FF2B5EF4-FFF2-40B4-BE49-F238E27FC236}">
                  <a16:creationId xmlns:a16="http://schemas.microsoft.com/office/drawing/2014/main" id="{94BD5F6E-F84A-2902-DF8A-A487F26DC3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316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2" name="Line 59">
              <a:extLst>
                <a:ext uri="{FF2B5EF4-FFF2-40B4-BE49-F238E27FC236}">
                  <a16:creationId xmlns:a16="http://schemas.microsoft.com/office/drawing/2014/main" id="{2DB40847-81E7-8044-FEDD-6148D7E16F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736"/>
              <a:ext cx="0" cy="9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3" name="Line 60">
              <a:extLst>
                <a:ext uri="{FF2B5EF4-FFF2-40B4-BE49-F238E27FC236}">
                  <a16:creationId xmlns:a16="http://schemas.microsoft.com/office/drawing/2014/main" id="{391FD783-741A-5388-AC02-21348A338C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736"/>
              <a:ext cx="0" cy="9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4" name="Line 61">
              <a:extLst>
                <a:ext uri="{FF2B5EF4-FFF2-40B4-BE49-F238E27FC236}">
                  <a16:creationId xmlns:a16="http://schemas.microsoft.com/office/drawing/2014/main" id="{0EF08F72-F402-F291-64A2-7D299D5F6B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736"/>
              <a:ext cx="0" cy="9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5" name="Line 62">
              <a:extLst>
                <a:ext uri="{FF2B5EF4-FFF2-40B4-BE49-F238E27FC236}">
                  <a16:creationId xmlns:a16="http://schemas.microsoft.com/office/drawing/2014/main" id="{5C57792F-9736-641D-4358-168B19BC8B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736"/>
              <a:ext cx="0" cy="9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6" name="Line 63">
              <a:extLst>
                <a:ext uri="{FF2B5EF4-FFF2-40B4-BE49-F238E27FC236}">
                  <a16:creationId xmlns:a16="http://schemas.microsoft.com/office/drawing/2014/main" id="{160DC47B-667C-64FE-3D55-BDFE54EC90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736"/>
              <a:ext cx="0" cy="9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7" name="Rectangle 64">
              <a:extLst>
                <a:ext uri="{FF2B5EF4-FFF2-40B4-BE49-F238E27FC236}">
                  <a16:creationId xmlns:a16="http://schemas.microsoft.com/office/drawing/2014/main" id="{E6A37412-38A8-8CD0-16F4-502F25721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496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38" name="Line 65">
              <a:extLst>
                <a:ext uri="{FF2B5EF4-FFF2-40B4-BE49-F238E27FC236}">
                  <a16:creationId xmlns:a16="http://schemas.microsoft.com/office/drawing/2014/main" id="{4A1E39AC-7481-C728-0A54-C0300FA043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59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39" name="Line 66">
              <a:extLst>
                <a:ext uri="{FF2B5EF4-FFF2-40B4-BE49-F238E27FC236}">
                  <a16:creationId xmlns:a16="http://schemas.microsoft.com/office/drawing/2014/main" id="{03207B1D-E7D2-9344-6B80-9E8D95168F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68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0" name="Line 67">
              <a:extLst>
                <a:ext uri="{FF2B5EF4-FFF2-40B4-BE49-F238E27FC236}">
                  <a16:creationId xmlns:a16="http://schemas.microsoft.com/office/drawing/2014/main" id="{A5878AF1-4B28-4BA2-7634-605A342923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784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1" name="Rectangle 68">
              <a:extLst>
                <a:ext uri="{FF2B5EF4-FFF2-40B4-BE49-F238E27FC236}">
                  <a16:creationId xmlns:a16="http://schemas.microsoft.com/office/drawing/2014/main" id="{062F0F94-9F2E-3010-EF82-CF0DED9F6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544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42" name="Line 69">
              <a:extLst>
                <a:ext uri="{FF2B5EF4-FFF2-40B4-BE49-F238E27FC236}">
                  <a16:creationId xmlns:a16="http://schemas.microsoft.com/office/drawing/2014/main" id="{887CFB4A-1FFB-EB62-5F69-B1A6001BA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640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3" name="Line 70">
              <a:extLst>
                <a:ext uri="{FF2B5EF4-FFF2-40B4-BE49-F238E27FC236}">
                  <a16:creationId xmlns:a16="http://schemas.microsoft.com/office/drawing/2014/main" id="{E33B72E0-9A97-4FAE-5FDC-8C94C6CC58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736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4" name="Line 71">
              <a:extLst>
                <a:ext uri="{FF2B5EF4-FFF2-40B4-BE49-F238E27FC236}">
                  <a16:creationId xmlns:a16="http://schemas.microsoft.com/office/drawing/2014/main" id="{7BC96797-9A66-C86B-4208-BAB4CED585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283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5" name="Rectangle 72">
              <a:extLst>
                <a:ext uri="{FF2B5EF4-FFF2-40B4-BE49-F238E27FC236}">
                  <a16:creationId xmlns:a16="http://schemas.microsoft.com/office/drawing/2014/main" id="{E2D7DCC7-CDDA-FBB2-A0FB-54BA88E28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592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46" name="Line 73">
              <a:extLst>
                <a:ext uri="{FF2B5EF4-FFF2-40B4-BE49-F238E27FC236}">
                  <a16:creationId xmlns:a16="http://schemas.microsoft.com/office/drawing/2014/main" id="{B696F470-B853-C4F4-0F66-6F24AE67C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68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7" name="Line 74">
              <a:extLst>
                <a:ext uri="{FF2B5EF4-FFF2-40B4-BE49-F238E27FC236}">
                  <a16:creationId xmlns:a16="http://schemas.microsoft.com/office/drawing/2014/main" id="{D19C4BC6-93C3-7CC0-C640-DD1B9B4FA7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784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8" name="Line 75">
              <a:extLst>
                <a:ext uri="{FF2B5EF4-FFF2-40B4-BE49-F238E27FC236}">
                  <a16:creationId xmlns:a16="http://schemas.microsoft.com/office/drawing/2014/main" id="{7816A354-18CE-14BE-DD71-AB102DD944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880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49" name="Rectangle 76">
              <a:extLst>
                <a:ext uri="{FF2B5EF4-FFF2-40B4-BE49-F238E27FC236}">
                  <a16:creationId xmlns:a16="http://schemas.microsoft.com/office/drawing/2014/main" id="{029DF3DB-E143-C5D6-F474-078A04CEDF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640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50" name="Line 77">
              <a:extLst>
                <a:ext uri="{FF2B5EF4-FFF2-40B4-BE49-F238E27FC236}">
                  <a16:creationId xmlns:a16="http://schemas.microsoft.com/office/drawing/2014/main" id="{D1DC146E-0F2F-3ECE-0886-07CDF3A4B1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736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1" name="Line 78">
              <a:extLst>
                <a:ext uri="{FF2B5EF4-FFF2-40B4-BE49-F238E27FC236}">
                  <a16:creationId xmlns:a16="http://schemas.microsoft.com/office/drawing/2014/main" id="{063E2190-79A4-1C43-A46C-31DEFE611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83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2" name="Line 79">
              <a:extLst>
                <a:ext uri="{FF2B5EF4-FFF2-40B4-BE49-F238E27FC236}">
                  <a16:creationId xmlns:a16="http://schemas.microsoft.com/office/drawing/2014/main" id="{81E5DE2E-679A-EFEE-A77A-D07B6DEADC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92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3" name="Rectangle 80">
              <a:extLst>
                <a:ext uri="{FF2B5EF4-FFF2-40B4-BE49-F238E27FC236}">
                  <a16:creationId xmlns:a16="http://schemas.microsoft.com/office/drawing/2014/main" id="{02AE9D87-6738-26FD-261F-C57EC7328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496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54" name="Line 81">
              <a:extLst>
                <a:ext uri="{FF2B5EF4-FFF2-40B4-BE49-F238E27FC236}">
                  <a16:creationId xmlns:a16="http://schemas.microsoft.com/office/drawing/2014/main" id="{6282E4B8-01FD-D177-D786-FC0184C32C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59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5" name="Line 82">
              <a:extLst>
                <a:ext uri="{FF2B5EF4-FFF2-40B4-BE49-F238E27FC236}">
                  <a16:creationId xmlns:a16="http://schemas.microsoft.com/office/drawing/2014/main" id="{B59CF079-2D0E-B4FB-7708-FC43106C8F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68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6" name="Line 83">
              <a:extLst>
                <a:ext uri="{FF2B5EF4-FFF2-40B4-BE49-F238E27FC236}">
                  <a16:creationId xmlns:a16="http://schemas.microsoft.com/office/drawing/2014/main" id="{B00E6E9E-702C-EB64-BD11-844E4669DA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60" y="2784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7" name="Rectangle 84">
              <a:extLst>
                <a:ext uri="{FF2B5EF4-FFF2-40B4-BE49-F238E27FC236}">
                  <a16:creationId xmlns:a16="http://schemas.microsoft.com/office/drawing/2014/main" id="{E5DAD88D-903D-CF67-16C0-2240E3B01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544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58" name="Line 85">
              <a:extLst>
                <a:ext uri="{FF2B5EF4-FFF2-40B4-BE49-F238E27FC236}">
                  <a16:creationId xmlns:a16="http://schemas.microsoft.com/office/drawing/2014/main" id="{AB987621-CCB6-EE04-C8DB-0CDC94DFE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640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59" name="Line 86">
              <a:extLst>
                <a:ext uri="{FF2B5EF4-FFF2-40B4-BE49-F238E27FC236}">
                  <a16:creationId xmlns:a16="http://schemas.microsoft.com/office/drawing/2014/main" id="{AA41DD13-EC9D-17A1-06CB-3A598A2F75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736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0" name="Line 87">
              <a:extLst>
                <a:ext uri="{FF2B5EF4-FFF2-40B4-BE49-F238E27FC236}">
                  <a16:creationId xmlns:a16="http://schemas.microsoft.com/office/drawing/2014/main" id="{120CD8CC-946B-71FD-0DC5-F6A666865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283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1" name="Rectangle 88">
              <a:extLst>
                <a:ext uri="{FF2B5EF4-FFF2-40B4-BE49-F238E27FC236}">
                  <a16:creationId xmlns:a16="http://schemas.microsoft.com/office/drawing/2014/main" id="{F2568AAD-804D-B368-B233-F73B7CE4D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592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62" name="Line 89">
              <a:extLst>
                <a:ext uri="{FF2B5EF4-FFF2-40B4-BE49-F238E27FC236}">
                  <a16:creationId xmlns:a16="http://schemas.microsoft.com/office/drawing/2014/main" id="{99FFA653-5C53-3503-EC3C-AA4C68341E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68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3" name="Line 90">
              <a:extLst>
                <a:ext uri="{FF2B5EF4-FFF2-40B4-BE49-F238E27FC236}">
                  <a16:creationId xmlns:a16="http://schemas.microsoft.com/office/drawing/2014/main" id="{4661A344-356C-B337-D7F6-B5CA4254F5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784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4" name="Line 91">
              <a:extLst>
                <a:ext uri="{FF2B5EF4-FFF2-40B4-BE49-F238E27FC236}">
                  <a16:creationId xmlns:a16="http://schemas.microsoft.com/office/drawing/2014/main" id="{2663DA41-403F-9EC4-1A4A-FC290F8E5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80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5" name="Rectangle 92">
              <a:extLst>
                <a:ext uri="{FF2B5EF4-FFF2-40B4-BE49-F238E27FC236}">
                  <a16:creationId xmlns:a16="http://schemas.microsoft.com/office/drawing/2014/main" id="{26F484B8-DDA7-ABCB-1516-ED18131B8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640"/>
              <a:ext cx="288" cy="38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266" name="Line 93">
              <a:extLst>
                <a:ext uri="{FF2B5EF4-FFF2-40B4-BE49-F238E27FC236}">
                  <a16:creationId xmlns:a16="http://schemas.microsoft.com/office/drawing/2014/main" id="{4B5291DE-C722-0AAB-EE5C-DFD327144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736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7" name="Line 94">
              <a:extLst>
                <a:ext uri="{FF2B5EF4-FFF2-40B4-BE49-F238E27FC236}">
                  <a16:creationId xmlns:a16="http://schemas.microsoft.com/office/drawing/2014/main" id="{84237AC0-5DAD-B0A5-3697-8080BFCA20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832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8" name="Line 95">
              <a:extLst>
                <a:ext uri="{FF2B5EF4-FFF2-40B4-BE49-F238E27FC236}">
                  <a16:creationId xmlns:a16="http://schemas.microsoft.com/office/drawing/2014/main" id="{81A78D99-11F1-D21E-3F63-8B172FB3E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928"/>
              <a:ext cx="28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69" name="Freeform 96">
              <a:extLst>
                <a:ext uri="{FF2B5EF4-FFF2-40B4-BE49-F238E27FC236}">
                  <a16:creationId xmlns:a16="http://schemas.microsoft.com/office/drawing/2014/main" id="{D88D43DF-4E42-7177-59E9-5687362BCD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8" y="1440"/>
              <a:ext cx="1344" cy="960"/>
            </a:xfrm>
            <a:custGeom>
              <a:avLst/>
              <a:gdLst>
                <a:gd name="T0" fmla="*/ 0 w 1056"/>
                <a:gd name="T1" fmla="*/ 0 h 864"/>
                <a:gd name="T2" fmla="*/ 611 w 1056"/>
                <a:gd name="T3" fmla="*/ 160 h 864"/>
                <a:gd name="T4" fmla="*/ 550 w 1056"/>
                <a:gd name="T5" fmla="*/ 533 h 864"/>
                <a:gd name="T6" fmla="*/ 1344 w 1056"/>
                <a:gd name="T7" fmla="*/ 960 h 8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56" h="864">
                  <a:moveTo>
                    <a:pt x="0" y="0"/>
                  </a:moveTo>
                  <a:cubicBezTo>
                    <a:pt x="204" y="32"/>
                    <a:pt x="408" y="64"/>
                    <a:pt x="480" y="144"/>
                  </a:cubicBezTo>
                  <a:cubicBezTo>
                    <a:pt x="552" y="224"/>
                    <a:pt x="336" y="360"/>
                    <a:pt x="432" y="480"/>
                  </a:cubicBezTo>
                  <a:cubicBezTo>
                    <a:pt x="528" y="600"/>
                    <a:pt x="792" y="732"/>
                    <a:pt x="1056" y="864"/>
                  </a:cubicBez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70" name="Freeform 97">
              <a:extLst>
                <a:ext uri="{FF2B5EF4-FFF2-40B4-BE49-F238E27FC236}">
                  <a16:creationId xmlns:a16="http://schemas.microsoft.com/office/drawing/2014/main" id="{0EA24F57-7105-1860-C211-DACD6A3C6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1968"/>
              <a:ext cx="1248" cy="432"/>
            </a:xfrm>
            <a:custGeom>
              <a:avLst/>
              <a:gdLst>
                <a:gd name="T0" fmla="*/ 0 w 1200"/>
                <a:gd name="T1" fmla="*/ 0 h 336"/>
                <a:gd name="T2" fmla="*/ 899 w 1200"/>
                <a:gd name="T3" fmla="*/ 185 h 336"/>
                <a:gd name="T4" fmla="*/ 1248 w 1200"/>
                <a:gd name="T5" fmla="*/ 432 h 3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00" h="336">
                  <a:moveTo>
                    <a:pt x="0" y="0"/>
                  </a:moveTo>
                  <a:cubicBezTo>
                    <a:pt x="332" y="44"/>
                    <a:pt x="664" y="88"/>
                    <a:pt x="864" y="144"/>
                  </a:cubicBezTo>
                  <a:cubicBezTo>
                    <a:pt x="1064" y="200"/>
                    <a:pt x="1132" y="268"/>
                    <a:pt x="1200" y="336"/>
                  </a:cubicBez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271" name="Freeform 98">
              <a:extLst>
                <a:ext uri="{FF2B5EF4-FFF2-40B4-BE49-F238E27FC236}">
                  <a16:creationId xmlns:a16="http://schemas.microsoft.com/office/drawing/2014/main" id="{A5A085D9-3F00-6360-EADC-FA803B0D0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" y="1440"/>
              <a:ext cx="1392" cy="960"/>
            </a:xfrm>
            <a:custGeom>
              <a:avLst/>
              <a:gdLst>
                <a:gd name="T0" fmla="*/ 1392 w 1392"/>
                <a:gd name="T1" fmla="*/ 0 h 960"/>
                <a:gd name="T2" fmla="*/ 528 w 1392"/>
                <a:gd name="T3" fmla="*/ 192 h 960"/>
                <a:gd name="T4" fmla="*/ 528 w 1392"/>
                <a:gd name="T5" fmla="*/ 624 h 960"/>
                <a:gd name="T6" fmla="*/ 0 w 1392"/>
                <a:gd name="T7" fmla="*/ 960 h 9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392" h="960">
                  <a:moveTo>
                    <a:pt x="1392" y="0"/>
                  </a:moveTo>
                  <a:cubicBezTo>
                    <a:pt x="1032" y="44"/>
                    <a:pt x="672" y="88"/>
                    <a:pt x="528" y="192"/>
                  </a:cubicBezTo>
                  <a:cubicBezTo>
                    <a:pt x="384" y="296"/>
                    <a:pt x="616" y="496"/>
                    <a:pt x="528" y="624"/>
                  </a:cubicBezTo>
                  <a:cubicBezTo>
                    <a:pt x="440" y="752"/>
                    <a:pt x="220" y="856"/>
                    <a:pt x="0" y="960"/>
                  </a:cubicBezTo>
                </a:path>
              </a:pathLst>
            </a:custGeom>
            <a:noFill/>
            <a:ln w="1270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6272" name="Text Box 99">
              <a:extLst>
                <a:ext uri="{FF2B5EF4-FFF2-40B4-BE49-F238E27FC236}">
                  <a16:creationId xmlns:a16="http://schemas.microsoft.com/office/drawing/2014/main" id="{3F3E54A2-45B1-3890-B013-63E6AE6E9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" y="2640"/>
              <a:ext cx="1321" cy="25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Buffer Manager</a:t>
              </a:r>
            </a:p>
          </p:txBody>
        </p:sp>
        <p:sp>
          <p:nvSpPr>
            <p:cNvPr id="6273" name="Line 100">
              <a:extLst>
                <a:ext uri="{FF2B5EF4-FFF2-40B4-BE49-F238E27FC236}">
                  <a16:creationId xmlns:a16="http://schemas.microsoft.com/office/drawing/2014/main" id="{FCEDEB2C-4595-8B62-A266-CED3D5F607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2784"/>
              <a:ext cx="81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151" name="Group 101">
            <a:extLst>
              <a:ext uri="{FF2B5EF4-FFF2-40B4-BE49-F238E27FC236}">
                <a16:creationId xmlns:a16="http://schemas.microsoft.com/office/drawing/2014/main" id="{43A898EE-30C7-0357-F5D5-5ADA53B54581}"/>
              </a:ext>
            </a:extLst>
          </p:cNvPr>
          <p:cNvGrpSpPr>
            <a:grpSpLocks/>
          </p:cNvGrpSpPr>
          <p:nvPr/>
        </p:nvGrpSpPr>
        <p:grpSpPr bwMode="auto">
          <a:xfrm>
            <a:off x="5526088" y="838200"/>
            <a:ext cx="2528887" cy="1600200"/>
            <a:chOff x="3577" y="432"/>
            <a:chExt cx="1593" cy="1008"/>
          </a:xfrm>
        </p:grpSpPr>
        <p:sp>
          <p:nvSpPr>
            <p:cNvPr id="6162" name="Text Box 102">
              <a:extLst>
                <a:ext uri="{FF2B5EF4-FFF2-40B4-BE49-F238E27FC236}">
                  <a16:creationId xmlns:a16="http://schemas.microsoft.com/office/drawing/2014/main" id="{56B98C3D-5E63-B8EC-169E-F29438818F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7" y="1182"/>
              <a:ext cx="1389" cy="25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Schema Manager</a:t>
              </a:r>
            </a:p>
          </p:txBody>
        </p:sp>
        <p:sp>
          <p:nvSpPr>
            <p:cNvPr id="6163" name="Text Box 103">
              <a:extLst>
                <a:ext uri="{FF2B5EF4-FFF2-40B4-BE49-F238E27FC236}">
                  <a16:creationId xmlns:a16="http://schemas.microsoft.com/office/drawing/2014/main" id="{A5FA5BD8-EFA6-3B0E-700E-D62AD5170B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0" y="624"/>
              <a:ext cx="103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1600">
                  <a:solidFill>
                    <a:schemeClr val="tx2"/>
                  </a:solidFill>
                  <a:latin typeface="Comic Sans MS" panose="030F0702030302020204" pitchFamily="66" charset="0"/>
                </a:rPr>
                <a:t>Data Definition</a:t>
              </a:r>
            </a:p>
          </p:txBody>
        </p:sp>
        <p:sp>
          <p:nvSpPr>
            <p:cNvPr id="6164" name="Line 104">
              <a:extLst>
                <a:ext uri="{FF2B5EF4-FFF2-40B4-BE49-F238E27FC236}">
                  <a16:creationId xmlns:a16="http://schemas.microsoft.com/office/drawing/2014/main" id="{E7BAE5D0-0ED8-4037-AA40-D236AB4D18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816"/>
              <a:ext cx="0" cy="336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6165" name="Group 105">
              <a:extLst>
                <a:ext uri="{FF2B5EF4-FFF2-40B4-BE49-F238E27FC236}">
                  <a16:creationId xmlns:a16="http://schemas.microsoft.com/office/drawing/2014/main" id="{8006BC64-49C0-E19A-3B60-0B4692FE5B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432"/>
              <a:ext cx="754" cy="643"/>
              <a:chOff x="4478" y="413"/>
              <a:chExt cx="754" cy="643"/>
            </a:xfrm>
          </p:grpSpPr>
          <p:sp>
            <p:nvSpPr>
              <p:cNvPr id="6166" name="Freeform 106">
                <a:extLst>
                  <a:ext uri="{FF2B5EF4-FFF2-40B4-BE49-F238E27FC236}">
                    <a16:creationId xmlns:a16="http://schemas.microsoft.com/office/drawing/2014/main" id="{7EE1B30E-95D7-EF86-57BE-F98BF7E795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3" y="413"/>
                <a:ext cx="188" cy="144"/>
              </a:xfrm>
              <a:custGeom>
                <a:avLst/>
                <a:gdLst>
                  <a:gd name="T0" fmla="*/ 4 w 374"/>
                  <a:gd name="T1" fmla="*/ 73 h 290"/>
                  <a:gd name="T2" fmla="*/ 7 w 374"/>
                  <a:gd name="T3" fmla="*/ 55 h 290"/>
                  <a:gd name="T4" fmla="*/ 19 w 374"/>
                  <a:gd name="T5" fmla="*/ 42 h 290"/>
                  <a:gd name="T6" fmla="*/ 34 w 374"/>
                  <a:gd name="T7" fmla="*/ 29 h 290"/>
                  <a:gd name="T8" fmla="*/ 50 w 374"/>
                  <a:gd name="T9" fmla="*/ 16 h 290"/>
                  <a:gd name="T10" fmla="*/ 63 w 374"/>
                  <a:gd name="T11" fmla="*/ 9 h 290"/>
                  <a:gd name="T12" fmla="*/ 79 w 374"/>
                  <a:gd name="T13" fmla="*/ 3 h 290"/>
                  <a:gd name="T14" fmla="*/ 93 w 374"/>
                  <a:gd name="T15" fmla="*/ 1 h 290"/>
                  <a:gd name="T16" fmla="*/ 120 w 374"/>
                  <a:gd name="T17" fmla="*/ 1 h 290"/>
                  <a:gd name="T18" fmla="*/ 138 w 374"/>
                  <a:gd name="T19" fmla="*/ 6 h 290"/>
                  <a:gd name="T20" fmla="*/ 148 w 374"/>
                  <a:gd name="T21" fmla="*/ 16 h 290"/>
                  <a:gd name="T22" fmla="*/ 164 w 374"/>
                  <a:gd name="T23" fmla="*/ 40 h 290"/>
                  <a:gd name="T24" fmla="*/ 176 w 374"/>
                  <a:gd name="T25" fmla="*/ 71 h 290"/>
                  <a:gd name="T26" fmla="*/ 184 w 374"/>
                  <a:gd name="T27" fmla="*/ 104 h 290"/>
                  <a:gd name="T28" fmla="*/ 186 w 374"/>
                  <a:gd name="T29" fmla="*/ 143 h 290"/>
                  <a:gd name="T30" fmla="*/ 172 w 374"/>
                  <a:gd name="T31" fmla="*/ 141 h 290"/>
                  <a:gd name="T32" fmla="*/ 154 w 374"/>
                  <a:gd name="T33" fmla="*/ 132 h 290"/>
                  <a:gd name="T34" fmla="*/ 153 w 374"/>
                  <a:gd name="T35" fmla="*/ 115 h 290"/>
                  <a:gd name="T36" fmla="*/ 154 w 374"/>
                  <a:gd name="T37" fmla="*/ 106 h 290"/>
                  <a:gd name="T38" fmla="*/ 151 w 374"/>
                  <a:gd name="T39" fmla="*/ 98 h 290"/>
                  <a:gd name="T40" fmla="*/ 146 w 374"/>
                  <a:gd name="T41" fmla="*/ 92 h 290"/>
                  <a:gd name="T42" fmla="*/ 137 w 374"/>
                  <a:gd name="T43" fmla="*/ 91 h 290"/>
                  <a:gd name="T44" fmla="*/ 129 w 374"/>
                  <a:gd name="T45" fmla="*/ 94 h 290"/>
                  <a:gd name="T46" fmla="*/ 123 w 374"/>
                  <a:gd name="T47" fmla="*/ 103 h 290"/>
                  <a:gd name="T48" fmla="*/ 108 w 374"/>
                  <a:gd name="T49" fmla="*/ 114 h 290"/>
                  <a:gd name="T50" fmla="*/ 99 w 374"/>
                  <a:gd name="T51" fmla="*/ 75 h 290"/>
                  <a:gd name="T52" fmla="*/ 84 w 374"/>
                  <a:gd name="T53" fmla="*/ 76 h 290"/>
                  <a:gd name="T54" fmla="*/ 69 w 374"/>
                  <a:gd name="T55" fmla="*/ 74 h 290"/>
                  <a:gd name="T56" fmla="*/ 67 w 374"/>
                  <a:gd name="T57" fmla="*/ 62 h 290"/>
                  <a:gd name="T58" fmla="*/ 60 w 374"/>
                  <a:gd name="T59" fmla="*/ 51 h 290"/>
                  <a:gd name="T60" fmla="*/ 47 w 374"/>
                  <a:gd name="T61" fmla="*/ 45 h 290"/>
                  <a:gd name="T62" fmla="*/ 32 w 374"/>
                  <a:gd name="T63" fmla="*/ 46 h 290"/>
                  <a:gd name="T64" fmla="*/ 18 w 374"/>
                  <a:gd name="T65" fmla="*/ 55 h 29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74" h="290">
                    <a:moveTo>
                      <a:pt x="20" y="130"/>
                    </a:moveTo>
                    <a:lnTo>
                      <a:pt x="8" y="147"/>
                    </a:lnTo>
                    <a:lnTo>
                      <a:pt x="0" y="131"/>
                    </a:lnTo>
                    <a:lnTo>
                      <a:pt x="13" y="111"/>
                    </a:lnTo>
                    <a:lnTo>
                      <a:pt x="29" y="93"/>
                    </a:lnTo>
                    <a:lnTo>
                      <a:pt x="37" y="85"/>
                    </a:lnTo>
                    <a:lnTo>
                      <a:pt x="51" y="73"/>
                    </a:lnTo>
                    <a:lnTo>
                      <a:pt x="67" y="59"/>
                    </a:lnTo>
                    <a:lnTo>
                      <a:pt x="87" y="42"/>
                    </a:lnTo>
                    <a:lnTo>
                      <a:pt x="99" y="33"/>
                    </a:lnTo>
                    <a:lnTo>
                      <a:pt x="115" y="25"/>
                    </a:lnTo>
                    <a:lnTo>
                      <a:pt x="125" y="19"/>
                    </a:lnTo>
                    <a:lnTo>
                      <a:pt x="141" y="13"/>
                    </a:lnTo>
                    <a:lnTo>
                      <a:pt x="158" y="7"/>
                    </a:lnTo>
                    <a:lnTo>
                      <a:pt x="170" y="6"/>
                    </a:lnTo>
                    <a:lnTo>
                      <a:pt x="185" y="2"/>
                    </a:lnTo>
                    <a:lnTo>
                      <a:pt x="215" y="0"/>
                    </a:lnTo>
                    <a:lnTo>
                      <a:pt x="239" y="2"/>
                    </a:lnTo>
                    <a:lnTo>
                      <a:pt x="256" y="6"/>
                    </a:lnTo>
                    <a:lnTo>
                      <a:pt x="275" y="13"/>
                    </a:lnTo>
                    <a:lnTo>
                      <a:pt x="285" y="21"/>
                    </a:lnTo>
                    <a:lnTo>
                      <a:pt x="294" y="33"/>
                    </a:lnTo>
                    <a:lnTo>
                      <a:pt x="311" y="54"/>
                    </a:lnTo>
                    <a:lnTo>
                      <a:pt x="326" y="80"/>
                    </a:lnTo>
                    <a:lnTo>
                      <a:pt x="338" y="109"/>
                    </a:lnTo>
                    <a:lnTo>
                      <a:pt x="350" y="142"/>
                    </a:lnTo>
                    <a:lnTo>
                      <a:pt x="359" y="176"/>
                    </a:lnTo>
                    <a:lnTo>
                      <a:pt x="366" y="210"/>
                    </a:lnTo>
                    <a:lnTo>
                      <a:pt x="374" y="281"/>
                    </a:lnTo>
                    <a:lnTo>
                      <a:pt x="371" y="288"/>
                    </a:lnTo>
                    <a:lnTo>
                      <a:pt x="356" y="290"/>
                    </a:lnTo>
                    <a:lnTo>
                      <a:pt x="343" y="283"/>
                    </a:lnTo>
                    <a:lnTo>
                      <a:pt x="328" y="276"/>
                    </a:lnTo>
                    <a:lnTo>
                      <a:pt x="306" y="266"/>
                    </a:lnTo>
                    <a:lnTo>
                      <a:pt x="306" y="241"/>
                    </a:lnTo>
                    <a:lnTo>
                      <a:pt x="304" y="231"/>
                    </a:lnTo>
                    <a:lnTo>
                      <a:pt x="306" y="223"/>
                    </a:lnTo>
                    <a:lnTo>
                      <a:pt x="306" y="214"/>
                    </a:lnTo>
                    <a:lnTo>
                      <a:pt x="304" y="204"/>
                    </a:lnTo>
                    <a:lnTo>
                      <a:pt x="300" y="197"/>
                    </a:lnTo>
                    <a:lnTo>
                      <a:pt x="295" y="190"/>
                    </a:lnTo>
                    <a:lnTo>
                      <a:pt x="290" y="186"/>
                    </a:lnTo>
                    <a:lnTo>
                      <a:pt x="283" y="183"/>
                    </a:lnTo>
                    <a:lnTo>
                      <a:pt x="273" y="183"/>
                    </a:lnTo>
                    <a:lnTo>
                      <a:pt x="264" y="186"/>
                    </a:lnTo>
                    <a:lnTo>
                      <a:pt x="257" y="190"/>
                    </a:lnTo>
                    <a:lnTo>
                      <a:pt x="251" y="197"/>
                    </a:lnTo>
                    <a:lnTo>
                      <a:pt x="245" y="207"/>
                    </a:lnTo>
                    <a:lnTo>
                      <a:pt x="240" y="223"/>
                    </a:lnTo>
                    <a:lnTo>
                      <a:pt x="215" y="229"/>
                    </a:lnTo>
                    <a:lnTo>
                      <a:pt x="199" y="212"/>
                    </a:lnTo>
                    <a:lnTo>
                      <a:pt x="197" y="152"/>
                    </a:lnTo>
                    <a:lnTo>
                      <a:pt x="184" y="154"/>
                    </a:lnTo>
                    <a:lnTo>
                      <a:pt x="168" y="154"/>
                    </a:lnTo>
                    <a:lnTo>
                      <a:pt x="151" y="152"/>
                    </a:lnTo>
                    <a:lnTo>
                      <a:pt x="137" y="150"/>
                    </a:lnTo>
                    <a:lnTo>
                      <a:pt x="135" y="136"/>
                    </a:lnTo>
                    <a:lnTo>
                      <a:pt x="134" y="124"/>
                    </a:lnTo>
                    <a:lnTo>
                      <a:pt x="129" y="112"/>
                    </a:lnTo>
                    <a:lnTo>
                      <a:pt x="120" y="102"/>
                    </a:lnTo>
                    <a:lnTo>
                      <a:pt x="108" y="93"/>
                    </a:lnTo>
                    <a:lnTo>
                      <a:pt x="94" y="90"/>
                    </a:lnTo>
                    <a:lnTo>
                      <a:pt x="77" y="90"/>
                    </a:lnTo>
                    <a:lnTo>
                      <a:pt x="63" y="93"/>
                    </a:lnTo>
                    <a:lnTo>
                      <a:pt x="51" y="100"/>
                    </a:lnTo>
                    <a:lnTo>
                      <a:pt x="36" y="111"/>
                    </a:lnTo>
                    <a:lnTo>
                      <a:pt x="20" y="13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7" name="Freeform 107">
                <a:extLst>
                  <a:ext uri="{FF2B5EF4-FFF2-40B4-BE49-F238E27FC236}">
                    <a16:creationId xmlns:a16="http://schemas.microsoft.com/office/drawing/2014/main" id="{C3D76C9E-7B52-9ECB-7E0F-5044C15F3B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2" y="457"/>
                <a:ext cx="195" cy="201"/>
              </a:xfrm>
              <a:custGeom>
                <a:avLst/>
                <a:gdLst>
                  <a:gd name="T0" fmla="*/ 19 w 388"/>
                  <a:gd name="T1" fmla="*/ 110 h 401"/>
                  <a:gd name="T2" fmla="*/ 16 w 388"/>
                  <a:gd name="T3" fmla="*/ 141 h 401"/>
                  <a:gd name="T4" fmla="*/ 26 w 388"/>
                  <a:gd name="T5" fmla="*/ 146 h 401"/>
                  <a:gd name="T6" fmla="*/ 53 w 388"/>
                  <a:gd name="T7" fmla="*/ 147 h 401"/>
                  <a:gd name="T8" fmla="*/ 58 w 388"/>
                  <a:gd name="T9" fmla="*/ 149 h 401"/>
                  <a:gd name="T10" fmla="*/ 60 w 388"/>
                  <a:gd name="T11" fmla="*/ 155 h 401"/>
                  <a:gd name="T12" fmla="*/ 55 w 388"/>
                  <a:gd name="T13" fmla="*/ 161 h 401"/>
                  <a:gd name="T14" fmla="*/ 41 w 388"/>
                  <a:gd name="T15" fmla="*/ 176 h 401"/>
                  <a:gd name="T16" fmla="*/ 49 w 388"/>
                  <a:gd name="T17" fmla="*/ 191 h 401"/>
                  <a:gd name="T18" fmla="*/ 54 w 388"/>
                  <a:gd name="T19" fmla="*/ 199 h 401"/>
                  <a:gd name="T20" fmla="*/ 67 w 388"/>
                  <a:gd name="T21" fmla="*/ 201 h 401"/>
                  <a:gd name="T22" fmla="*/ 80 w 388"/>
                  <a:gd name="T23" fmla="*/ 196 h 401"/>
                  <a:gd name="T24" fmla="*/ 100 w 388"/>
                  <a:gd name="T25" fmla="*/ 193 h 401"/>
                  <a:gd name="T26" fmla="*/ 121 w 388"/>
                  <a:gd name="T27" fmla="*/ 180 h 401"/>
                  <a:gd name="T28" fmla="*/ 156 w 388"/>
                  <a:gd name="T29" fmla="*/ 136 h 401"/>
                  <a:gd name="T30" fmla="*/ 190 w 388"/>
                  <a:gd name="T31" fmla="*/ 110 h 401"/>
                  <a:gd name="T32" fmla="*/ 187 w 388"/>
                  <a:gd name="T33" fmla="*/ 99 h 401"/>
                  <a:gd name="T34" fmla="*/ 173 w 388"/>
                  <a:gd name="T35" fmla="*/ 97 h 401"/>
                  <a:gd name="T36" fmla="*/ 155 w 388"/>
                  <a:gd name="T37" fmla="*/ 88 h 401"/>
                  <a:gd name="T38" fmla="*/ 154 w 388"/>
                  <a:gd name="T39" fmla="*/ 71 h 401"/>
                  <a:gd name="T40" fmla="*/ 155 w 388"/>
                  <a:gd name="T41" fmla="*/ 62 h 401"/>
                  <a:gd name="T42" fmla="*/ 152 w 388"/>
                  <a:gd name="T43" fmla="*/ 54 h 401"/>
                  <a:gd name="T44" fmla="*/ 147 w 388"/>
                  <a:gd name="T45" fmla="*/ 48 h 401"/>
                  <a:gd name="T46" fmla="*/ 138 w 388"/>
                  <a:gd name="T47" fmla="*/ 47 h 401"/>
                  <a:gd name="T48" fmla="*/ 130 w 388"/>
                  <a:gd name="T49" fmla="*/ 50 h 401"/>
                  <a:gd name="T50" fmla="*/ 124 w 388"/>
                  <a:gd name="T51" fmla="*/ 59 h 401"/>
                  <a:gd name="T52" fmla="*/ 109 w 388"/>
                  <a:gd name="T53" fmla="*/ 70 h 401"/>
                  <a:gd name="T54" fmla="*/ 100 w 388"/>
                  <a:gd name="T55" fmla="*/ 31 h 401"/>
                  <a:gd name="T56" fmla="*/ 85 w 388"/>
                  <a:gd name="T57" fmla="*/ 32 h 401"/>
                  <a:gd name="T58" fmla="*/ 70 w 388"/>
                  <a:gd name="T59" fmla="*/ 30 h 401"/>
                  <a:gd name="T60" fmla="*/ 68 w 388"/>
                  <a:gd name="T61" fmla="*/ 17 h 401"/>
                  <a:gd name="T62" fmla="*/ 61 w 388"/>
                  <a:gd name="T63" fmla="*/ 6 h 401"/>
                  <a:gd name="T64" fmla="*/ 48 w 388"/>
                  <a:gd name="T65" fmla="*/ 0 h 401"/>
                  <a:gd name="T66" fmla="*/ 33 w 388"/>
                  <a:gd name="T67" fmla="*/ 2 h 401"/>
                  <a:gd name="T68" fmla="*/ 19 w 388"/>
                  <a:gd name="T69" fmla="*/ 11 h 401"/>
                  <a:gd name="T70" fmla="*/ 5 w 388"/>
                  <a:gd name="T71" fmla="*/ 29 h 401"/>
                  <a:gd name="T72" fmla="*/ 1 w 388"/>
                  <a:gd name="T73" fmla="*/ 43 h 401"/>
                  <a:gd name="T74" fmla="*/ 5 w 388"/>
                  <a:gd name="T75" fmla="*/ 97 h 401"/>
                  <a:gd name="T76" fmla="*/ 14 w 388"/>
                  <a:gd name="T77" fmla="*/ 97 h 401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388" h="401">
                    <a:moveTo>
                      <a:pt x="22" y="207"/>
                    </a:moveTo>
                    <a:lnTo>
                      <a:pt x="38" y="220"/>
                    </a:lnTo>
                    <a:lnTo>
                      <a:pt x="29" y="274"/>
                    </a:lnTo>
                    <a:lnTo>
                      <a:pt x="31" y="282"/>
                    </a:lnTo>
                    <a:lnTo>
                      <a:pt x="38" y="289"/>
                    </a:lnTo>
                    <a:lnTo>
                      <a:pt x="51" y="291"/>
                    </a:lnTo>
                    <a:lnTo>
                      <a:pt x="88" y="293"/>
                    </a:lnTo>
                    <a:lnTo>
                      <a:pt x="105" y="293"/>
                    </a:lnTo>
                    <a:lnTo>
                      <a:pt x="110" y="294"/>
                    </a:lnTo>
                    <a:lnTo>
                      <a:pt x="115" y="298"/>
                    </a:lnTo>
                    <a:lnTo>
                      <a:pt x="119" y="301"/>
                    </a:lnTo>
                    <a:lnTo>
                      <a:pt x="119" y="310"/>
                    </a:lnTo>
                    <a:lnTo>
                      <a:pt x="105" y="313"/>
                    </a:lnTo>
                    <a:lnTo>
                      <a:pt x="110" y="322"/>
                    </a:lnTo>
                    <a:lnTo>
                      <a:pt x="101" y="332"/>
                    </a:lnTo>
                    <a:lnTo>
                      <a:pt x="82" y="351"/>
                    </a:lnTo>
                    <a:lnTo>
                      <a:pt x="96" y="367"/>
                    </a:lnTo>
                    <a:lnTo>
                      <a:pt x="98" y="382"/>
                    </a:lnTo>
                    <a:lnTo>
                      <a:pt x="105" y="394"/>
                    </a:lnTo>
                    <a:lnTo>
                      <a:pt x="108" y="398"/>
                    </a:lnTo>
                    <a:lnTo>
                      <a:pt x="117" y="401"/>
                    </a:lnTo>
                    <a:lnTo>
                      <a:pt x="134" y="401"/>
                    </a:lnTo>
                    <a:lnTo>
                      <a:pt x="149" y="398"/>
                    </a:lnTo>
                    <a:lnTo>
                      <a:pt x="160" y="391"/>
                    </a:lnTo>
                    <a:lnTo>
                      <a:pt x="184" y="386"/>
                    </a:lnTo>
                    <a:lnTo>
                      <a:pt x="199" y="386"/>
                    </a:lnTo>
                    <a:lnTo>
                      <a:pt x="222" y="396"/>
                    </a:lnTo>
                    <a:lnTo>
                      <a:pt x="241" y="360"/>
                    </a:lnTo>
                    <a:lnTo>
                      <a:pt x="273" y="313"/>
                    </a:lnTo>
                    <a:lnTo>
                      <a:pt x="311" y="272"/>
                    </a:lnTo>
                    <a:lnTo>
                      <a:pt x="356" y="236"/>
                    </a:lnTo>
                    <a:lnTo>
                      <a:pt x="378" y="220"/>
                    </a:lnTo>
                    <a:lnTo>
                      <a:pt x="388" y="217"/>
                    </a:lnTo>
                    <a:lnTo>
                      <a:pt x="373" y="198"/>
                    </a:lnTo>
                    <a:lnTo>
                      <a:pt x="358" y="200"/>
                    </a:lnTo>
                    <a:lnTo>
                      <a:pt x="345" y="193"/>
                    </a:lnTo>
                    <a:lnTo>
                      <a:pt x="330" y="186"/>
                    </a:lnTo>
                    <a:lnTo>
                      <a:pt x="308" y="176"/>
                    </a:lnTo>
                    <a:lnTo>
                      <a:pt x="308" y="151"/>
                    </a:lnTo>
                    <a:lnTo>
                      <a:pt x="306" y="141"/>
                    </a:lnTo>
                    <a:lnTo>
                      <a:pt x="308" y="133"/>
                    </a:lnTo>
                    <a:lnTo>
                      <a:pt x="308" y="124"/>
                    </a:lnTo>
                    <a:lnTo>
                      <a:pt x="306" y="114"/>
                    </a:lnTo>
                    <a:lnTo>
                      <a:pt x="302" y="107"/>
                    </a:lnTo>
                    <a:lnTo>
                      <a:pt x="297" y="100"/>
                    </a:lnTo>
                    <a:lnTo>
                      <a:pt x="292" y="96"/>
                    </a:lnTo>
                    <a:lnTo>
                      <a:pt x="285" y="93"/>
                    </a:lnTo>
                    <a:lnTo>
                      <a:pt x="275" y="93"/>
                    </a:lnTo>
                    <a:lnTo>
                      <a:pt x="266" y="96"/>
                    </a:lnTo>
                    <a:lnTo>
                      <a:pt x="259" y="100"/>
                    </a:lnTo>
                    <a:lnTo>
                      <a:pt x="253" y="107"/>
                    </a:lnTo>
                    <a:lnTo>
                      <a:pt x="247" y="117"/>
                    </a:lnTo>
                    <a:lnTo>
                      <a:pt x="242" y="133"/>
                    </a:lnTo>
                    <a:lnTo>
                      <a:pt x="217" y="139"/>
                    </a:lnTo>
                    <a:lnTo>
                      <a:pt x="201" y="122"/>
                    </a:lnTo>
                    <a:lnTo>
                      <a:pt x="199" y="62"/>
                    </a:lnTo>
                    <a:lnTo>
                      <a:pt x="186" y="64"/>
                    </a:lnTo>
                    <a:lnTo>
                      <a:pt x="170" y="64"/>
                    </a:lnTo>
                    <a:lnTo>
                      <a:pt x="153" y="62"/>
                    </a:lnTo>
                    <a:lnTo>
                      <a:pt x="139" y="60"/>
                    </a:lnTo>
                    <a:lnTo>
                      <a:pt x="137" y="46"/>
                    </a:lnTo>
                    <a:lnTo>
                      <a:pt x="136" y="34"/>
                    </a:lnTo>
                    <a:lnTo>
                      <a:pt x="131" y="22"/>
                    </a:lnTo>
                    <a:lnTo>
                      <a:pt x="122" y="12"/>
                    </a:lnTo>
                    <a:lnTo>
                      <a:pt x="110" y="3"/>
                    </a:lnTo>
                    <a:lnTo>
                      <a:pt x="96" y="0"/>
                    </a:lnTo>
                    <a:lnTo>
                      <a:pt x="79" y="0"/>
                    </a:lnTo>
                    <a:lnTo>
                      <a:pt x="65" y="3"/>
                    </a:lnTo>
                    <a:lnTo>
                      <a:pt x="53" y="10"/>
                    </a:lnTo>
                    <a:lnTo>
                      <a:pt x="38" y="21"/>
                    </a:lnTo>
                    <a:lnTo>
                      <a:pt x="22" y="40"/>
                    </a:lnTo>
                    <a:lnTo>
                      <a:pt x="10" y="57"/>
                    </a:lnTo>
                    <a:lnTo>
                      <a:pt x="5" y="71"/>
                    </a:lnTo>
                    <a:lnTo>
                      <a:pt x="2" y="86"/>
                    </a:lnTo>
                    <a:lnTo>
                      <a:pt x="0" y="103"/>
                    </a:lnTo>
                    <a:lnTo>
                      <a:pt x="10" y="194"/>
                    </a:lnTo>
                    <a:lnTo>
                      <a:pt x="22" y="188"/>
                    </a:lnTo>
                    <a:lnTo>
                      <a:pt x="27" y="193"/>
                    </a:lnTo>
                    <a:lnTo>
                      <a:pt x="22" y="207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8" name="Freeform 108">
                <a:extLst>
                  <a:ext uri="{FF2B5EF4-FFF2-40B4-BE49-F238E27FC236}">
                    <a16:creationId xmlns:a16="http://schemas.microsoft.com/office/drawing/2014/main" id="{D05BC07B-7CDE-5085-2B50-F071497232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8" y="551"/>
                <a:ext cx="8" cy="10"/>
              </a:xfrm>
              <a:custGeom>
                <a:avLst/>
                <a:gdLst>
                  <a:gd name="T0" fmla="*/ 8 w 17"/>
                  <a:gd name="T1" fmla="*/ 3 h 19"/>
                  <a:gd name="T2" fmla="*/ 6 w 17"/>
                  <a:gd name="T3" fmla="*/ 0 h 19"/>
                  <a:gd name="T4" fmla="*/ 0 w 17"/>
                  <a:gd name="T5" fmla="*/ 3 h 19"/>
                  <a:gd name="T6" fmla="*/ 0 w 17"/>
                  <a:gd name="T7" fmla="*/ 8 h 19"/>
                  <a:gd name="T8" fmla="*/ 2 w 17"/>
                  <a:gd name="T9" fmla="*/ 10 h 19"/>
                  <a:gd name="T10" fmla="*/ 6 w 17"/>
                  <a:gd name="T11" fmla="*/ 10 h 19"/>
                  <a:gd name="T12" fmla="*/ 8 w 17"/>
                  <a:gd name="T13" fmla="*/ 3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7" h="19">
                    <a:moveTo>
                      <a:pt x="17" y="5"/>
                    </a:moveTo>
                    <a:lnTo>
                      <a:pt x="12" y="0"/>
                    </a:lnTo>
                    <a:lnTo>
                      <a:pt x="0" y="6"/>
                    </a:lnTo>
                    <a:lnTo>
                      <a:pt x="0" y="15"/>
                    </a:lnTo>
                    <a:lnTo>
                      <a:pt x="4" y="19"/>
                    </a:lnTo>
                    <a:lnTo>
                      <a:pt x="12" y="19"/>
                    </a:lnTo>
                    <a:lnTo>
                      <a:pt x="17" y="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9" name="Freeform 109">
                <a:extLst>
                  <a:ext uri="{FF2B5EF4-FFF2-40B4-BE49-F238E27FC236}">
                    <a16:creationId xmlns:a16="http://schemas.microsoft.com/office/drawing/2014/main" id="{07FCFCD8-36C4-4B15-DD2C-E3F93446C5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6" y="603"/>
                <a:ext cx="36" cy="16"/>
              </a:xfrm>
              <a:custGeom>
                <a:avLst/>
                <a:gdLst>
                  <a:gd name="T0" fmla="*/ 4 w 73"/>
                  <a:gd name="T1" fmla="*/ 13 h 33"/>
                  <a:gd name="T2" fmla="*/ 7 w 73"/>
                  <a:gd name="T3" fmla="*/ 12 h 33"/>
                  <a:gd name="T4" fmla="*/ 14 w 73"/>
                  <a:gd name="T5" fmla="*/ 12 h 33"/>
                  <a:gd name="T6" fmla="*/ 18 w 73"/>
                  <a:gd name="T7" fmla="*/ 13 h 33"/>
                  <a:gd name="T8" fmla="*/ 29 w 73"/>
                  <a:gd name="T9" fmla="*/ 11 h 33"/>
                  <a:gd name="T10" fmla="*/ 36 w 73"/>
                  <a:gd name="T11" fmla="*/ 9 h 33"/>
                  <a:gd name="T12" fmla="*/ 36 w 73"/>
                  <a:gd name="T13" fmla="*/ 5 h 33"/>
                  <a:gd name="T14" fmla="*/ 34 w 73"/>
                  <a:gd name="T15" fmla="*/ 3 h 33"/>
                  <a:gd name="T16" fmla="*/ 32 w 73"/>
                  <a:gd name="T17" fmla="*/ 1 h 33"/>
                  <a:gd name="T18" fmla="*/ 29 w 73"/>
                  <a:gd name="T19" fmla="*/ 1 h 33"/>
                  <a:gd name="T20" fmla="*/ 21 w 73"/>
                  <a:gd name="T21" fmla="*/ 1 h 33"/>
                  <a:gd name="T22" fmla="*/ 2 w 73"/>
                  <a:gd name="T23" fmla="*/ 0 h 33"/>
                  <a:gd name="T24" fmla="*/ 1 w 73"/>
                  <a:gd name="T25" fmla="*/ 3 h 33"/>
                  <a:gd name="T26" fmla="*/ 0 w 73"/>
                  <a:gd name="T27" fmla="*/ 7 h 33"/>
                  <a:gd name="T28" fmla="*/ 0 w 73"/>
                  <a:gd name="T29" fmla="*/ 13 h 33"/>
                  <a:gd name="T30" fmla="*/ 1 w 73"/>
                  <a:gd name="T31" fmla="*/ 12 h 33"/>
                  <a:gd name="T32" fmla="*/ 1 w 73"/>
                  <a:gd name="T33" fmla="*/ 16 h 33"/>
                  <a:gd name="T34" fmla="*/ 4 w 73"/>
                  <a:gd name="T35" fmla="*/ 13 h 3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3" h="33">
                    <a:moveTo>
                      <a:pt x="9" y="27"/>
                    </a:moveTo>
                    <a:lnTo>
                      <a:pt x="14" y="24"/>
                    </a:lnTo>
                    <a:lnTo>
                      <a:pt x="28" y="24"/>
                    </a:lnTo>
                    <a:lnTo>
                      <a:pt x="36" y="26"/>
                    </a:lnTo>
                    <a:lnTo>
                      <a:pt x="59" y="22"/>
                    </a:lnTo>
                    <a:lnTo>
                      <a:pt x="73" y="19"/>
                    </a:lnTo>
                    <a:lnTo>
                      <a:pt x="73" y="10"/>
                    </a:lnTo>
                    <a:lnTo>
                      <a:pt x="69" y="7"/>
                    </a:lnTo>
                    <a:lnTo>
                      <a:pt x="64" y="3"/>
                    </a:lnTo>
                    <a:lnTo>
                      <a:pt x="59" y="2"/>
                    </a:lnTo>
                    <a:lnTo>
                      <a:pt x="42" y="2"/>
                    </a:lnTo>
                    <a:lnTo>
                      <a:pt x="5" y="0"/>
                    </a:lnTo>
                    <a:lnTo>
                      <a:pt x="2" y="7"/>
                    </a:lnTo>
                    <a:lnTo>
                      <a:pt x="0" y="15"/>
                    </a:lnTo>
                    <a:lnTo>
                      <a:pt x="0" y="26"/>
                    </a:lnTo>
                    <a:lnTo>
                      <a:pt x="2" y="24"/>
                    </a:lnTo>
                    <a:lnTo>
                      <a:pt x="2" y="33"/>
                    </a:lnTo>
                    <a:lnTo>
                      <a:pt x="9" y="2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0" name="Freeform 110">
                <a:extLst>
                  <a:ext uri="{FF2B5EF4-FFF2-40B4-BE49-F238E27FC236}">
                    <a16:creationId xmlns:a16="http://schemas.microsoft.com/office/drawing/2014/main" id="{7A2604C5-CE74-ABA8-AC25-229AAC0EDA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7" y="614"/>
                <a:ext cx="28" cy="8"/>
              </a:xfrm>
              <a:custGeom>
                <a:avLst/>
                <a:gdLst>
                  <a:gd name="T0" fmla="*/ 2 w 57"/>
                  <a:gd name="T1" fmla="*/ 6 h 16"/>
                  <a:gd name="T2" fmla="*/ 0 w 57"/>
                  <a:gd name="T3" fmla="*/ 6 h 16"/>
                  <a:gd name="T4" fmla="*/ 3 w 57"/>
                  <a:gd name="T5" fmla="*/ 3 h 16"/>
                  <a:gd name="T6" fmla="*/ 6 w 57"/>
                  <a:gd name="T7" fmla="*/ 1 h 16"/>
                  <a:gd name="T8" fmla="*/ 13 w 57"/>
                  <a:gd name="T9" fmla="*/ 1 h 16"/>
                  <a:gd name="T10" fmla="*/ 17 w 57"/>
                  <a:gd name="T11" fmla="*/ 2 h 16"/>
                  <a:gd name="T12" fmla="*/ 28 w 57"/>
                  <a:gd name="T13" fmla="*/ 0 h 16"/>
                  <a:gd name="T14" fmla="*/ 20 w 57"/>
                  <a:gd name="T15" fmla="*/ 3 h 16"/>
                  <a:gd name="T16" fmla="*/ 14 w 57"/>
                  <a:gd name="T17" fmla="*/ 6 h 16"/>
                  <a:gd name="T18" fmla="*/ 11 w 57"/>
                  <a:gd name="T19" fmla="*/ 7 h 16"/>
                  <a:gd name="T20" fmla="*/ 10 w 57"/>
                  <a:gd name="T21" fmla="*/ 7 h 16"/>
                  <a:gd name="T22" fmla="*/ 7 w 57"/>
                  <a:gd name="T23" fmla="*/ 8 h 16"/>
                  <a:gd name="T24" fmla="*/ 5 w 57"/>
                  <a:gd name="T25" fmla="*/ 7 h 16"/>
                  <a:gd name="T26" fmla="*/ 2 w 57"/>
                  <a:gd name="T27" fmla="*/ 6 h 1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57" h="16">
                    <a:moveTo>
                      <a:pt x="5" y="12"/>
                    </a:moveTo>
                    <a:lnTo>
                      <a:pt x="0" y="11"/>
                    </a:lnTo>
                    <a:lnTo>
                      <a:pt x="7" y="5"/>
                    </a:lnTo>
                    <a:lnTo>
                      <a:pt x="12" y="2"/>
                    </a:lnTo>
                    <a:lnTo>
                      <a:pt x="26" y="2"/>
                    </a:lnTo>
                    <a:lnTo>
                      <a:pt x="34" y="4"/>
                    </a:lnTo>
                    <a:lnTo>
                      <a:pt x="57" y="0"/>
                    </a:lnTo>
                    <a:lnTo>
                      <a:pt x="40" y="5"/>
                    </a:lnTo>
                    <a:lnTo>
                      <a:pt x="29" y="11"/>
                    </a:lnTo>
                    <a:lnTo>
                      <a:pt x="22" y="14"/>
                    </a:lnTo>
                    <a:lnTo>
                      <a:pt x="21" y="14"/>
                    </a:lnTo>
                    <a:lnTo>
                      <a:pt x="15" y="16"/>
                    </a:lnTo>
                    <a:lnTo>
                      <a:pt x="10" y="14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1" name="Freeform 111">
                <a:extLst>
                  <a:ext uri="{FF2B5EF4-FFF2-40B4-BE49-F238E27FC236}">
                    <a16:creationId xmlns:a16="http://schemas.microsoft.com/office/drawing/2014/main" id="{34D277A1-C574-3DF5-D4AD-2F441CCB0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7" y="614"/>
                <a:ext cx="20" cy="19"/>
              </a:xfrm>
              <a:custGeom>
                <a:avLst/>
                <a:gdLst>
                  <a:gd name="T0" fmla="*/ 4 w 41"/>
                  <a:gd name="T1" fmla="*/ 6 h 38"/>
                  <a:gd name="T2" fmla="*/ 0 w 41"/>
                  <a:gd name="T3" fmla="*/ 7 h 38"/>
                  <a:gd name="T4" fmla="*/ 0 w 41"/>
                  <a:gd name="T5" fmla="*/ 10 h 38"/>
                  <a:gd name="T6" fmla="*/ 0 w 41"/>
                  <a:gd name="T7" fmla="*/ 16 h 38"/>
                  <a:gd name="T8" fmla="*/ 3 w 41"/>
                  <a:gd name="T9" fmla="*/ 19 h 38"/>
                  <a:gd name="T10" fmla="*/ 6 w 41"/>
                  <a:gd name="T11" fmla="*/ 19 h 38"/>
                  <a:gd name="T12" fmla="*/ 16 w 41"/>
                  <a:gd name="T13" fmla="*/ 10 h 38"/>
                  <a:gd name="T14" fmla="*/ 20 w 41"/>
                  <a:gd name="T15" fmla="*/ 5 h 38"/>
                  <a:gd name="T16" fmla="*/ 18 w 41"/>
                  <a:gd name="T17" fmla="*/ 0 h 38"/>
                  <a:gd name="T18" fmla="*/ 9 w 41"/>
                  <a:gd name="T19" fmla="*/ 3 h 38"/>
                  <a:gd name="T20" fmla="*/ 4 w 41"/>
                  <a:gd name="T21" fmla="*/ 6 h 3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1" h="38">
                    <a:moveTo>
                      <a:pt x="8" y="11"/>
                    </a:moveTo>
                    <a:lnTo>
                      <a:pt x="1" y="14"/>
                    </a:lnTo>
                    <a:lnTo>
                      <a:pt x="0" y="19"/>
                    </a:lnTo>
                    <a:lnTo>
                      <a:pt x="0" y="31"/>
                    </a:lnTo>
                    <a:lnTo>
                      <a:pt x="7" y="38"/>
                    </a:lnTo>
                    <a:lnTo>
                      <a:pt x="13" y="38"/>
                    </a:lnTo>
                    <a:lnTo>
                      <a:pt x="32" y="19"/>
                    </a:lnTo>
                    <a:lnTo>
                      <a:pt x="41" y="9"/>
                    </a:lnTo>
                    <a:lnTo>
                      <a:pt x="36" y="0"/>
                    </a:lnTo>
                    <a:lnTo>
                      <a:pt x="19" y="5"/>
                    </a:lnTo>
                    <a:lnTo>
                      <a:pt x="8" y="11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2" name="Freeform 112">
                <a:extLst>
                  <a:ext uri="{FF2B5EF4-FFF2-40B4-BE49-F238E27FC236}">
                    <a16:creationId xmlns:a16="http://schemas.microsoft.com/office/drawing/2014/main" id="{D963A8EF-3289-A6EC-D7F5-DE6BC5DAE2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5" y="565"/>
                <a:ext cx="517" cy="491"/>
              </a:xfrm>
              <a:custGeom>
                <a:avLst/>
                <a:gdLst>
                  <a:gd name="T0" fmla="*/ 242 w 1033"/>
                  <a:gd name="T1" fmla="*/ 108 h 981"/>
                  <a:gd name="T2" fmla="*/ 249 w 1033"/>
                  <a:gd name="T3" fmla="*/ 91 h 981"/>
                  <a:gd name="T4" fmla="*/ 274 w 1033"/>
                  <a:gd name="T5" fmla="*/ 49 h 981"/>
                  <a:gd name="T6" fmla="*/ 316 w 1033"/>
                  <a:gd name="T7" fmla="*/ 11 h 981"/>
                  <a:gd name="T8" fmla="*/ 332 w 1033"/>
                  <a:gd name="T9" fmla="*/ 0 h 981"/>
                  <a:gd name="T10" fmla="*/ 360 w 1033"/>
                  <a:gd name="T11" fmla="*/ 32 h 981"/>
                  <a:gd name="T12" fmla="*/ 450 w 1033"/>
                  <a:gd name="T13" fmla="*/ 93 h 981"/>
                  <a:gd name="T14" fmla="*/ 489 w 1033"/>
                  <a:gd name="T15" fmla="*/ 151 h 981"/>
                  <a:gd name="T16" fmla="*/ 510 w 1033"/>
                  <a:gd name="T17" fmla="*/ 234 h 981"/>
                  <a:gd name="T18" fmla="*/ 517 w 1033"/>
                  <a:gd name="T19" fmla="*/ 351 h 981"/>
                  <a:gd name="T20" fmla="*/ 474 w 1033"/>
                  <a:gd name="T21" fmla="*/ 491 h 981"/>
                  <a:gd name="T22" fmla="*/ 311 w 1033"/>
                  <a:gd name="T23" fmla="*/ 483 h 981"/>
                  <a:gd name="T24" fmla="*/ 281 w 1033"/>
                  <a:gd name="T25" fmla="*/ 466 h 981"/>
                  <a:gd name="T26" fmla="*/ 261 w 1033"/>
                  <a:gd name="T27" fmla="*/ 448 h 981"/>
                  <a:gd name="T28" fmla="*/ 351 w 1033"/>
                  <a:gd name="T29" fmla="*/ 355 h 981"/>
                  <a:gd name="T30" fmla="*/ 428 w 1033"/>
                  <a:gd name="T31" fmla="*/ 322 h 981"/>
                  <a:gd name="T32" fmla="*/ 405 w 1033"/>
                  <a:gd name="T33" fmla="*/ 301 h 981"/>
                  <a:gd name="T34" fmla="*/ 439 w 1033"/>
                  <a:gd name="T35" fmla="*/ 297 h 981"/>
                  <a:gd name="T36" fmla="*/ 433 w 1033"/>
                  <a:gd name="T37" fmla="*/ 262 h 981"/>
                  <a:gd name="T38" fmla="*/ 450 w 1033"/>
                  <a:gd name="T39" fmla="*/ 234 h 981"/>
                  <a:gd name="T40" fmla="*/ 430 w 1033"/>
                  <a:gd name="T41" fmla="*/ 249 h 981"/>
                  <a:gd name="T42" fmla="*/ 382 w 1033"/>
                  <a:gd name="T43" fmla="*/ 317 h 981"/>
                  <a:gd name="T44" fmla="*/ 255 w 1033"/>
                  <a:gd name="T45" fmla="*/ 442 h 981"/>
                  <a:gd name="T46" fmla="*/ 307 w 1033"/>
                  <a:gd name="T47" fmla="*/ 376 h 981"/>
                  <a:gd name="T48" fmla="*/ 368 w 1033"/>
                  <a:gd name="T49" fmla="*/ 297 h 981"/>
                  <a:gd name="T50" fmla="*/ 411 w 1033"/>
                  <a:gd name="T51" fmla="*/ 234 h 981"/>
                  <a:gd name="T52" fmla="*/ 421 w 1033"/>
                  <a:gd name="T53" fmla="*/ 215 h 981"/>
                  <a:gd name="T54" fmla="*/ 417 w 1033"/>
                  <a:gd name="T55" fmla="*/ 211 h 981"/>
                  <a:gd name="T56" fmla="*/ 387 w 1033"/>
                  <a:gd name="T57" fmla="*/ 252 h 981"/>
                  <a:gd name="T58" fmla="*/ 333 w 1033"/>
                  <a:gd name="T59" fmla="*/ 332 h 981"/>
                  <a:gd name="T60" fmla="*/ 253 w 1033"/>
                  <a:gd name="T61" fmla="*/ 444 h 981"/>
                  <a:gd name="T62" fmla="*/ 240 w 1033"/>
                  <a:gd name="T63" fmla="*/ 453 h 981"/>
                  <a:gd name="T64" fmla="*/ 223 w 1033"/>
                  <a:gd name="T65" fmla="*/ 458 h 981"/>
                  <a:gd name="T66" fmla="*/ 177 w 1033"/>
                  <a:gd name="T67" fmla="*/ 456 h 981"/>
                  <a:gd name="T68" fmla="*/ 110 w 1033"/>
                  <a:gd name="T69" fmla="*/ 446 h 981"/>
                  <a:gd name="T70" fmla="*/ 84 w 1033"/>
                  <a:gd name="T71" fmla="*/ 440 h 981"/>
                  <a:gd name="T72" fmla="*/ 52 w 1033"/>
                  <a:gd name="T73" fmla="*/ 436 h 981"/>
                  <a:gd name="T74" fmla="*/ 15 w 1033"/>
                  <a:gd name="T75" fmla="*/ 430 h 981"/>
                  <a:gd name="T76" fmla="*/ 15 w 1033"/>
                  <a:gd name="T77" fmla="*/ 399 h 981"/>
                  <a:gd name="T78" fmla="*/ 9 w 1033"/>
                  <a:gd name="T79" fmla="*/ 367 h 981"/>
                  <a:gd name="T80" fmla="*/ 0 w 1033"/>
                  <a:gd name="T81" fmla="*/ 353 h 981"/>
                  <a:gd name="T82" fmla="*/ 49 w 1033"/>
                  <a:gd name="T83" fmla="*/ 341 h 981"/>
                  <a:gd name="T84" fmla="*/ 66 w 1033"/>
                  <a:gd name="T85" fmla="*/ 340 h 981"/>
                  <a:gd name="T86" fmla="*/ 112 w 1033"/>
                  <a:gd name="T87" fmla="*/ 334 h 981"/>
                  <a:gd name="T88" fmla="*/ 154 w 1033"/>
                  <a:gd name="T89" fmla="*/ 333 h 981"/>
                  <a:gd name="T90" fmla="*/ 170 w 1033"/>
                  <a:gd name="T91" fmla="*/ 336 h 981"/>
                  <a:gd name="T92" fmla="*/ 196 w 1033"/>
                  <a:gd name="T93" fmla="*/ 347 h 981"/>
                  <a:gd name="T94" fmla="*/ 189 w 1033"/>
                  <a:gd name="T95" fmla="*/ 331 h 981"/>
                  <a:gd name="T96" fmla="*/ 175 w 1033"/>
                  <a:gd name="T97" fmla="*/ 327 h 981"/>
                  <a:gd name="T98" fmla="*/ 160 w 1033"/>
                  <a:gd name="T99" fmla="*/ 334 h 981"/>
                  <a:gd name="T100" fmla="*/ 202 w 1033"/>
                  <a:gd name="T101" fmla="*/ 297 h 981"/>
                  <a:gd name="T102" fmla="*/ 245 w 1033"/>
                  <a:gd name="T103" fmla="*/ 265 h 981"/>
                  <a:gd name="T104" fmla="*/ 253 w 1033"/>
                  <a:gd name="T105" fmla="*/ 215 h 981"/>
                  <a:gd name="T106" fmla="*/ 260 w 1033"/>
                  <a:gd name="T107" fmla="*/ 165 h 981"/>
                  <a:gd name="T108" fmla="*/ 239 w 1033"/>
                  <a:gd name="T109" fmla="*/ 119 h 981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033" h="981">
                    <a:moveTo>
                      <a:pt x="478" y="238"/>
                    </a:moveTo>
                    <a:lnTo>
                      <a:pt x="483" y="215"/>
                    </a:lnTo>
                    <a:lnTo>
                      <a:pt x="490" y="196"/>
                    </a:lnTo>
                    <a:lnTo>
                      <a:pt x="497" y="181"/>
                    </a:lnTo>
                    <a:lnTo>
                      <a:pt x="516" y="145"/>
                    </a:lnTo>
                    <a:lnTo>
                      <a:pt x="548" y="98"/>
                    </a:lnTo>
                    <a:lnTo>
                      <a:pt x="586" y="57"/>
                    </a:lnTo>
                    <a:lnTo>
                      <a:pt x="631" y="21"/>
                    </a:lnTo>
                    <a:lnTo>
                      <a:pt x="653" y="5"/>
                    </a:lnTo>
                    <a:lnTo>
                      <a:pt x="663" y="0"/>
                    </a:lnTo>
                    <a:lnTo>
                      <a:pt x="717" y="52"/>
                    </a:lnTo>
                    <a:lnTo>
                      <a:pt x="720" y="64"/>
                    </a:lnTo>
                    <a:lnTo>
                      <a:pt x="810" y="115"/>
                    </a:lnTo>
                    <a:lnTo>
                      <a:pt x="899" y="186"/>
                    </a:lnTo>
                    <a:lnTo>
                      <a:pt x="942" y="238"/>
                    </a:lnTo>
                    <a:lnTo>
                      <a:pt x="978" y="301"/>
                    </a:lnTo>
                    <a:lnTo>
                      <a:pt x="1000" y="384"/>
                    </a:lnTo>
                    <a:lnTo>
                      <a:pt x="1019" y="468"/>
                    </a:lnTo>
                    <a:lnTo>
                      <a:pt x="1031" y="565"/>
                    </a:lnTo>
                    <a:lnTo>
                      <a:pt x="1033" y="701"/>
                    </a:lnTo>
                    <a:lnTo>
                      <a:pt x="1011" y="917"/>
                    </a:lnTo>
                    <a:lnTo>
                      <a:pt x="947" y="981"/>
                    </a:lnTo>
                    <a:lnTo>
                      <a:pt x="658" y="979"/>
                    </a:lnTo>
                    <a:lnTo>
                      <a:pt x="622" y="966"/>
                    </a:lnTo>
                    <a:lnTo>
                      <a:pt x="591" y="950"/>
                    </a:lnTo>
                    <a:lnTo>
                      <a:pt x="562" y="931"/>
                    </a:lnTo>
                    <a:lnTo>
                      <a:pt x="534" y="909"/>
                    </a:lnTo>
                    <a:lnTo>
                      <a:pt x="521" y="895"/>
                    </a:lnTo>
                    <a:lnTo>
                      <a:pt x="510" y="883"/>
                    </a:lnTo>
                    <a:lnTo>
                      <a:pt x="701" y="709"/>
                    </a:lnTo>
                    <a:lnTo>
                      <a:pt x="799" y="618"/>
                    </a:lnTo>
                    <a:lnTo>
                      <a:pt x="856" y="644"/>
                    </a:lnTo>
                    <a:lnTo>
                      <a:pt x="868" y="632"/>
                    </a:lnTo>
                    <a:lnTo>
                      <a:pt x="810" y="602"/>
                    </a:lnTo>
                    <a:lnTo>
                      <a:pt x="887" y="611"/>
                    </a:lnTo>
                    <a:lnTo>
                      <a:pt x="877" y="594"/>
                    </a:lnTo>
                    <a:lnTo>
                      <a:pt x="825" y="584"/>
                    </a:lnTo>
                    <a:lnTo>
                      <a:pt x="866" y="523"/>
                    </a:lnTo>
                    <a:lnTo>
                      <a:pt x="897" y="472"/>
                    </a:lnTo>
                    <a:lnTo>
                      <a:pt x="899" y="467"/>
                    </a:lnTo>
                    <a:lnTo>
                      <a:pt x="902" y="432"/>
                    </a:lnTo>
                    <a:lnTo>
                      <a:pt x="859" y="498"/>
                    </a:lnTo>
                    <a:lnTo>
                      <a:pt x="811" y="568"/>
                    </a:lnTo>
                    <a:lnTo>
                      <a:pt x="763" y="633"/>
                    </a:lnTo>
                    <a:lnTo>
                      <a:pt x="701" y="709"/>
                    </a:lnTo>
                    <a:lnTo>
                      <a:pt x="510" y="883"/>
                    </a:lnTo>
                    <a:lnTo>
                      <a:pt x="505" y="888"/>
                    </a:lnTo>
                    <a:lnTo>
                      <a:pt x="614" y="752"/>
                    </a:lnTo>
                    <a:lnTo>
                      <a:pt x="682" y="664"/>
                    </a:lnTo>
                    <a:lnTo>
                      <a:pt x="736" y="594"/>
                    </a:lnTo>
                    <a:lnTo>
                      <a:pt x="787" y="522"/>
                    </a:lnTo>
                    <a:lnTo>
                      <a:pt x="822" y="468"/>
                    </a:lnTo>
                    <a:lnTo>
                      <a:pt x="839" y="437"/>
                    </a:lnTo>
                    <a:lnTo>
                      <a:pt x="842" y="429"/>
                    </a:lnTo>
                    <a:lnTo>
                      <a:pt x="844" y="422"/>
                    </a:lnTo>
                    <a:lnTo>
                      <a:pt x="834" y="422"/>
                    </a:lnTo>
                    <a:lnTo>
                      <a:pt x="829" y="427"/>
                    </a:lnTo>
                    <a:lnTo>
                      <a:pt x="773" y="503"/>
                    </a:lnTo>
                    <a:lnTo>
                      <a:pt x="718" y="584"/>
                    </a:lnTo>
                    <a:lnTo>
                      <a:pt x="665" y="663"/>
                    </a:lnTo>
                    <a:lnTo>
                      <a:pt x="614" y="752"/>
                    </a:lnTo>
                    <a:lnTo>
                      <a:pt x="505" y="888"/>
                    </a:lnTo>
                    <a:lnTo>
                      <a:pt x="490" y="900"/>
                    </a:lnTo>
                    <a:lnTo>
                      <a:pt x="479" y="905"/>
                    </a:lnTo>
                    <a:lnTo>
                      <a:pt x="467" y="911"/>
                    </a:lnTo>
                    <a:lnTo>
                      <a:pt x="445" y="916"/>
                    </a:lnTo>
                    <a:lnTo>
                      <a:pt x="423" y="916"/>
                    </a:lnTo>
                    <a:lnTo>
                      <a:pt x="354" y="911"/>
                    </a:lnTo>
                    <a:lnTo>
                      <a:pt x="287" y="902"/>
                    </a:lnTo>
                    <a:lnTo>
                      <a:pt x="220" y="892"/>
                    </a:lnTo>
                    <a:lnTo>
                      <a:pt x="194" y="886"/>
                    </a:lnTo>
                    <a:lnTo>
                      <a:pt x="167" y="880"/>
                    </a:lnTo>
                    <a:lnTo>
                      <a:pt x="134" y="871"/>
                    </a:lnTo>
                    <a:lnTo>
                      <a:pt x="103" y="871"/>
                    </a:lnTo>
                    <a:lnTo>
                      <a:pt x="70" y="866"/>
                    </a:lnTo>
                    <a:lnTo>
                      <a:pt x="29" y="859"/>
                    </a:lnTo>
                    <a:lnTo>
                      <a:pt x="32" y="828"/>
                    </a:lnTo>
                    <a:lnTo>
                      <a:pt x="29" y="797"/>
                    </a:lnTo>
                    <a:lnTo>
                      <a:pt x="26" y="766"/>
                    </a:lnTo>
                    <a:lnTo>
                      <a:pt x="17" y="733"/>
                    </a:lnTo>
                    <a:lnTo>
                      <a:pt x="8" y="714"/>
                    </a:lnTo>
                    <a:lnTo>
                      <a:pt x="0" y="706"/>
                    </a:lnTo>
                    <a:lnTo>
                      <a:pt x="48" y="695"/>
                    </a:lnTo>
                    <a:lnTo>
                      <a:pt x="98" y="682"/>
                    </a:lnTo>
                    <a:lnTo>
                      <a:pt x="115" y="683"/>
                    </a:lnTo>
                    <a:lnTo>
                      <a:pt x="132" y="680"/>
                    </a:lnTo>
                    <a:lnTo>
                      <a:pt x="180" y="673"/>
                    </a:lnTo>
                    <a:lnTo>
                      <a:pt x="223" y="668"/>
                    </a:lnTo>
                    <a:lnTo>
                      <a:pt x="265" y="664"/>
                    </a:lnTo>
                    <a:lnTo>
                      <a:pt x="308" y="666"/>
                    </a:lnTo>
                    <a:lnTo>
                      <a:pt x="320" y="668"/>
                    </a:lnTo>
                    <a:lnTo>
                      <a:pt x="340" y="671"/>
                    </a:lnTo>
                    <a:lnTo>
                      <a:pt x="351" y="711"/>
                    </a:lnTo>
                    <a:lnTo>
                      <a:pt x="392" y="694"/>
                    </a:lnTo>
                    <a:lnTo>
                      <a:pt x="383" y="670"/>
                    </a:lnTo>
                    <a:lnTo>
                      <a:pt x="378" y="661"/>
                    </a:lnTo>
                    <a:lnTo>
                      <a:pt x="371" y="654"/>
                    </a:lnTo>
                    <a:lnTo>
                      <a:pt x="349" y="654"/>
                    </a:lnTo>
                    <a:lnTo>
                      <a:pt x="337" y="659"/>
                    </a:lnTo>
                    <a:lnTo>
                      <a:pt x="320" y="668"/>
                    </a:lnTo>
                    <a:lnTo>
                      <a:pt x="308" y="666"/>
                    </a:lnTo>
                    <a:lnTo>
                      <a:pt x="404" y="594"/>
                    </a:lnTo>
                    <a:lnTo>
                      <a:pt x="449" y="561"/>
                    </a:lnTo>
                    <a:lnTo>
                      <a:pt x="490" y="530"/>
                    </a:lnTo>
                    <a:lnTo>
                      <a:pt x="502" y="451"/>
                    </a:lnTo>
                    <a:lnTo>
                      <a:pt x="505" y="429"/>
                    </a:lnTo>
                    <a:lnTo>
                      <a:pt x="510" y="379"/>
                    </a:lnTo>
                    <a:lnTo>
                      <a:pt x="519" y="329"/>
                    </a:lnTo>
                    <a:lnTo>
                      <a:pt x="498" y="282"/>
                    </a:lnTo>
                    <a:lnTo>
                      <a:pt x="478" y="238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3" name="Freeform 113">
                <a:extLst>
                  <a:ext uri="{FF2B5EF4-FFF2-40B4-BE49-F238E27FC236}">
                    <a16:creationId xmlns:a16="http://schemas.microsoft.com/office/drawing/2014/main" id="{15495C1A-68FC-F1A3-4437-C8F29A28A5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8" y="776"/>
                <a:ext cx="169" cy="233"/>
              </a:xfrm>
              <a:custGeom>
                <a:avLst/>
                <a:gdLst>
                  <a:gd name="T0" fmla="*/ 0 w 339"/>
                  <a:gd name="T1" fmla="*/ 233 h 466"/>
                  <a:gd name="T2" fmla="*/ 54 w 339"/>
                  <a:gd name="T3" fmla="*/ 165 h 466"/>
                  <a:gd name="T4" fmla="*/ 80 w 339"/>
                  <a:gd name="T5" fmla="*/ 121 h 466"/>
                  <a:gd name="T6" fmla="*/ 106 w 339"/>
                  <a:gd name="T7" fmla="*/ 81 h 466"/>
                  <a:gd name="T8" fmla="*/ 134 w 339"/>
                  <a:gd name="T9" fmla="*/ 41 h 466"/>
                  <a:gd name="T10" fmla="*/ 162 w 339"/>
                  <a:gd name="T11" fmla="*/ 3 h 466"/>
                  <a:gd name="T12" fmla="*/ 164 w 339"/>
                  <a:gd name="T13" fmla="*/ 0 h 466"/>
                  <a:gd name="T14" fmla="*/ 169 w 339"/>
                  <a:gd name="T15" fmla="*/ 0 h 466"/>
                  <a:gd name="T16" fmla="*/ 168 w 339"/>
                  <a:gd name="T17" fmla="*/ 4 h 466"/>
                  <a:gd name="T18" fmla="*/ 167 w 339"/>
                  <a:gd name="T19" fmla="*/ 8 h 466"/>
                  <a:gd name="T20" fmla="*/ 158 w 339"/>
                  <a:gd name="T21" fmla="*/ 23 h 466"/>
                  <a:gd name="T22" fmla="*/ 141 w 339"/>
                  <a:gd name="T23" fmla="*/ 50 h 466"/>
                  <a:gd name="T24" fmla="*/ 115 w 339"/>
                  <a:gd name="T25" fmla="*/ 86 h 466"/>
                  <a:gd name="T26" fmla="*/ 88 w 339"/>
                  <a:gd name="T27" fmla="*/ 121 h 466"/>
                  <a:gd name="T28" fmla="*/ 54 w 339"/>
                  <a:gd name="T29" fmla="*/ 165 h 466"/>
                  <a:gd name="T30" fmla="*/ 0 w 339"/>
                  <a:gd name="T31" fmla="*/ 233 h 46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39" h="466">
                    <a:moveTo>
                      <a:pt x="0" y="466"/>
                    </a:moveTo>
                    <a:lnTo>
                      <a:pt x="109" y="330"/>
                    </a:lnTo>
                    <a:lnTo>
                      <a:pt x="160" y="241"/>
                    </a:lnTo>
                    <a:lnTo>
                      <a:pt x="213" y="162"/>
                    </a:lnTo>
                    <a:lnTo>
                      <a:pt x="268" y="81"/>
                    </a:lnTo>
                    <a:lnTo>
                      <a:pt x="324" y="5"/>
                    </a:lnTo>
                    <a:lnTo>
                      <a:pt x="329" y="0"/>
                    </a:lnTo>
                    <a:lnTo>
                      <a:pt x="339" y="0"/>
                    </a:lnTo>
                    <a:lnTo>
                      <a:pt x="337" y="7"/>
                    </a:lnTo>
                    <a:lnTo>
                      <a:pt x="334" y="15"/>
                    </a:lnTo>
                    <a:lnTo>
                      <a:pt x="317" y="46"/>
                    </a:lnTo>
                    <a:lnTo>
                      <a:pt x="282" y="100"/>
                    </a:lnTo>
                    <a:lnTo>
                      <a:pt x="231" y="172"/>
                    </a:lnTo>
                    <a:lnTo>
                      <a:pt x="177" y="242"/>
                    </a:lnTo>
                    <a:lnTo>
                      <a:pt x="109" y="330"/>
                    </a:lnTo>
                    <a:lnTo>
                      <a:pt x="0" y="46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Freeform 114">
                <a:extLst>
                  <a:ext uri="{FF2B5EF4-FFF2-40B4-BE49-F238E27FC236}">
                    <a16:creationId xmlns:a16="http://schemas.microsoft.com/office/drawing/2014/main" id="{A73081CE-54E3-56F1-C11E-04458EB0C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0" y="781"/>
                <a:ext cx="196" cy="226"/>
              </a:xfrm>
              <a:custGeom>
                <a:avLst/>
                <a:gdLst>
                  <a:gd name="T0" fmla="*/ 175 w 392"/>
                  <a:gd name="T1" fmla="*/ 33 h 451"/>
                  <a:gd name="T2" fmla="*/ 151 w 392"/>
                  <a:gd name="T3" fmla="*/ 68 h 451"/>
                  <a:gd name="T4" fmla="*/ 127 w 392"/>
                  <a:gd name="T5" fmla="*/ 101 h 451"/>
                  <a:gd name="T6" fmla="*/ 96 w 392"/>
                  <a:gd name="T7" fmla="*/ 139 h 451"/>
                  <a:gd name="T8" fmla="*/ 0 w 392"/>
                  <a:gd name="T9" fmla="*/ 226 h 451"/>
                  <a:gd name="T10" fmla="*/ 96 w 392"/>
                  <a:gd name="T11" fmla="*/ 139 h 451"/>
                  <a:gd name="T12" fmla="*/ 145 w 392"/>
                  <a:gd name="T13" fmla="*/ 93 h 451"/>
                  <a:gd name="T14" fmla="*/ 173 w 392"/>
                  <a:gd name="T15" fmla="*/ 106 h 451"/>
                  <a:gd name="T16" fmla="*/ 179 w 392"/>
                  <a:gd name="T17" fmla="*/ 100 h 451"/>
                  <a:gd name="T18" fmla="*/ 150 w 392"/>
                  <a:gd name="T19" fmla="*/ 85 h 451"/>
                  <a:gd name="T20" fmla="*/ 189 w 392"/>
                  <a:gd name="T21" fmla="*/ 90 h 451"/>
                  <a:gd name="T22" fmla="*/ 184 w 392"/>
                  <a:gd name="T23" fmla="*/ 81 h 451"/>
                  <a:gd name="T24" fmla="*/ 158 w 392"/>
                  <a:gd name="T25" fmla="*/ 76 h 451"/>
                  <a:gd name="T26" fmla="*/ 178 w 392"/>
                  <a:gd name="T27" fmla="*/ 46 h 451"/>
                  <a:gd name="T28" fmla="*/ 194 w 392"/>
                  <a:gd name="T29" fmla="*/ 20 h 451"/>
                  <a:gd name="T30" fmla="*/ 195 w 392"/>
                  <a:gd name="T31" fmla="*/ 18 h 451"/>
                  <a:gd name="T32" fmla="*/ 196 w 392"/>
                  <a:gd name="T33" fmla="*/ 0 h 451"/>
                  <a:gd name="T34" fmla="*/ 175 w 392"/>
                  <a:gd name="T35" fmla="*/ 33 h 45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92" h="451">
                    <a:moveTo>
                      <a:pt x="349" y="66"/>
                    </a:moveTo>
                    <a:lnTo>
                      <a:pt x="301" y="136"/>
                    </a:lnTo>
                    <a:lnTo>
                      <a:pt x="253" y="201"/>
                    </a:lnTo>
                    <a:lnTo>
                      <a:pt x="191" y="277"/>
                    </a:lnTo>
                    <a:lnTo>
                      <a:pt x="0" y="451"/>
                    </a:lnTo>
                    <a:lnTo>
                      <a:pt x="191" y="277"/>
                    </a:lnTo>
                    <a:lnTo>
                      <a:pt x="289" y="186"/>
                    </a:lnTo>
                    <a:lnTo>
                      <a:pt x="346" y="212"/>
                    </a:lnTo>
                    <a:lnTo>
                      <a:pt x="358" y="200"/>
                    </a:lnTo>
                    <a:lnTo>
                      <a:pt x="300" y="170"/>
                    </a:lnTo>
                    <a:lnTo>
                      <a:pt x="377" y="179"/>
                    </a:lnTo>
                    <a:lnTo>
                      <a:pt x="367" y="162"/>
                    </a:lnTo>
                    <a:lnTo>
                      <a:pt x="315" y="152"/>
                    </a:lnTo>
                    <a:lnTo>
                      <a:pt x="356" y="91"/>
                    </a:lnTo>
                    <a:lnTo>
                      <a:pt x="387" y="40"/>
                    </a:lnTo>
                    <a:lnTo>
                      <a:pt x="389" y="35"/>
                    </a:lnTo>
                    <a:lnTo>
                      <a:pt x="392" y="0"/>
                    </a:lnTo>
                    <a:lnTo>
                      <a:pt x="349" y="6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5" name="Freeform 115">
                <a:extLst>
                  <a:ext uri="{FF2B5EF4-FFF2-40B4-BE49-F238E27FC236}">
                    <a16:creationId xmlns:a16="http://schemas.microsoft.com/office/drawing/2014/main" id="{3475A22D-E05D-C6C2-FDDB-0147797811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9" y="719"/>
                <a:ext cx="153" cy="263"/>
              </a:xfrm>
              <a:custGeom>
                <a:avLst/>
                <a:gdLst>
                  <a:gd name="T0" fmla="*/ 9 w 304"/>
                  <a:gd name="T1" fmla="*/ 257 h 527"/>
                  <a:gd name="T2" fmla="*/ 15 w 304"/>
                  <a:gd name="T3" fmla="*/ 250 h 527"/>
                  <a:gd name="T4" fmla="*/ 21 w 304"/>
                  <a:gd name="T5" fmla="*/ 243 h 527"/>
                  <a:gd name="T6" fmla="*/ 26 w 304"/>
                  <a:gd name="T7" fmla="*/ 235 h 527"/>
                  <a:gd name="T8" fmla="*/ 28 w 304"/>
                  <a:gd name="T9" fmla="*/ 226 h 527"/>
                  <a:gd name="T10" fmla="*/ 31 w 304"/>
                  <a:gd name="T11" fmla="*/ 216 h 527"/>
                  <a:gd name="T12" fmla="*/ 39 w 304"/>
                  <a:gd name="T13" fmla="*/ 194 h 527"/>
                  <a:gd name="T14" fmla="*/ 48 w 304"/>
                  <a:gd name="T15" fmla="*/ 172 h 527"/>
                  <a:gd name="T16" fmla="*/ 59 w 304"/>
                  <a:gd name="T17" fmla="*/ 150 h 527"/>
                  <a:gd name="T18" fmla="*/ 71 w 304"/>
                  <a:gd name="T19" fmla="*/ 128 h 527"/>
                  <a:gd name="T20" fmla="*/ 84 w 304"/>
                  <a:gd name="T21" fmla="*/ 107 h 527"/>
                  <a:gd name="T22" fmla="*/ 97 w 304"/>
                  <a:gd name="T23" fmla="*/ 86 h 527"/>
                  <a:gd name="T24" fmla="*/ 111 w 304"/>
                  <a:gd name="T25" fmla="*/ 66 h 527"/>
                  <a:gd name="T26" fmla="*/ 126 w 304"/>
                  <a:gd name="T27" fmla="*/ 46 h 527"/>
                  <a:gd name="T28" fmla="*/ 142 w 304"/>
                  <a:gd name="T29" fmla="*/ 27 h 527"/>
                  <a:gd name="T30" fmla="*/ 146 w 304"/>
                  <a:gd name="T31" fmla="*/ 22 h 527"/>
                  <a:gd name="T32" fmla="*/ 148 w 304"/>
                  <a:gd name="T33" fmla="*/ 18 h 527"/>
                  <a:gd name="T34" fmla="*/ 149 w 304"/>
                  <a:gd name="T35" fmla="*/ 14 h 527"/>
                  <a:gd name="T36" fmla="*/ 150 w 304"/>
                  <a:gd name="T37" fmla="*/ 12 h 527"/>
                  <a:gd name="T38" fmla="*/ 152 w 304"/>
                  <a:gd name="T39" fmla="*/ 8 h 527"/>
                  <a:gd name="T40" fmla="*/ 153 w 304"/>
                  <a:gd name="T41" fmla="*/ 6 h 527"/>
                  <a:gd name="T42" fmla="*/ 152 w 304"/>
                  <a:gd name="T43" fmla="*/ 3 h 527"/>
                  <a:gd name="T44" fmla="*/ 150 w 304"/>
                  <a:gd name="T45" fmla="*/ 0 h 527"/>
                  <a:gd name="T46" fmla="*/ 145 w 304"/>
                  <a:gd name="T47" fmla="*/ 0 h 527"/>
                  <a:gd name="T48" fmla="*/ 142 w 304"/>
                  <a:gd name="T49" fmla="*/ 1 h 527"/>
                  <a:gd name="T50" fmla="*/ 139 w 304"/>
                  <a:gd name="T51" fmla="*/ 2 h 527"/>
                  <a:gd name="T52" fmla="*/ 136 w 304"/>
                  <a:gd name="T53" fmla="*/ 6 h 527"/>
                  <a:gd name="T54" fmla="*/ 131 w 304"/>
                  <a:gd name="T55" fmla="*/ 11 h 527"/>
                  <a:gd name="T56" fmla="*/ 128 w 304"/>
                  <a:gd name="T57" fmla="*/ 17 h 527"/>
                  <a:gd name="T58" fmla="*/ 112 w 304"/>
                  <a:gd name="T59" fmla="*/ 41 h 527"/>
                  <a:gd name="T60" fmla="*/ 91 w 304"/>
                  <a:gd name="T61" fmla="*/ 80 h 527"/>
                  <a:gd name="T62" fmla="*/ 70 w 304"/>
                  <a:gd name="T63" fmla="*/ 118 h 527"/>
                  <a:gd name="T64" fmla="*/ 51 w 304"/>
                  <a:gd name="T65" fmla="*/ 155 h 527"/>
                  <a:gd name="T66" fmla="*/ 32 w 304"/>
                  <a:gd name="T67" fmla="*/ 193 h 527"/>
                  <a:gd name="T68" fmla="*/ 14 w 304"/>
                  <a:gd name="T69" fmla="*/ 231 h 527"/>
                  <a:gd name="T70" fmla="*/ 0 w 304"/>
                  <a:gd name="T71" fmla="*/ 263 h 527"/>
                  <a:gd name="T72" fmla="*/ 9 w 304"/>
                  <a:gd name="T73" fmla="*/ 257 h 527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304" h="527">
                    <a:moveTo>
                      <a:pt x="17" y="515"/>
                    </a:moveTo>
                    <a:lnTo>
                      <a:pt x="29" y="501"/>
                    </a:lnTo>
                    <a:lnTo>
                      <a:pt x="41" y="486"/>
                    </a:lnTo>
                    <a:lnTo>
                      <a:pt x="51" y="470"/>
                    </a:lnTo>
                    <a:lnTo>
                      <a:pt x="56" y="453"/>
                    </a:lnTo>
                    <a:lnTo>
                      <a:pt x="62" y="432"/>
                    </a:lnTo>
                    <a:lnTo>
                      <a:pt x="77" y="389"/>
                    </a:lnTo>
                    <a:lnTo>
                      <a:pt x="96" y="344"/>
                    </a:lnTo>
                    <a:lnTo>
                      <a:pt x="118" y="301"/>
                    </a:lnTo>
                    <a:lnTo>
                      <a:pt x="142" y="257"/>
                    </a:lnTo>
                    <a:lnTo>
                      <a:pt x="166" y="214"/>
                    </a:lnTo>
                    <a:lnTo>
                      <a:pt x="192" y="172"/>
                    </a:lnTo>
                    <a:lnTo>
                      <a:pt x="220" y="133"/>
                    </a:lnTo>
                    <a:lnTo>
                      <a:pt x="251" y="93"/>
                    </a:lnTo>
                    <a:lnTo>
                      <a:pt x="283" y="54"/>
                    </a:lnTo>
                    <a:lnTo>
                      <a:pt x="290" y="45"/>
                    </a:lnTo>
                    <a:lnTo>
                      <a:pt x="295" y="36"/>
                    </a:lnTo>
                    <a:lnTo>
                      <a:pt x="297" y="29"/>
                    </a:lnTo>
                    <a:lnTo>
                      <a:pt x="299" y="24"/>
                    </a:lnTo>
                    <a:lnTo>
                      <a:pt x="302" y="17"/>
                    </a:lnTo>
                    <a:lnTo>
                      <a:pt x="304" y="12"/>
                    </a:lnTo>
                    <a:lnTo>
                      <a:pt x="302" y="7"/>
                    </a:lnTo>
                    <a:lnTo>
                      <a:pt x="299" y="0"/>
                    </a:lnTo>
                    <a:lnTo>
                      <a:pt x="289" y="0"/>
                    </a:lnTo>
                    <a:lnTo>
                      <a:pt x="282" y="2"/>
                    </a:lnTo>
                    <a:lnTo>
                      <a:pt x="277" y="5"/>
                    </a:lnTo>
                    <a:lnTo>
                      <a:pt x="271" y="12"/>
                    </a:lnTo>
                    <a:lnTo>
                      <a:pt x="261" y="23"/>
                    </a:lnTo>
                    <a:lnTo>
                      <a:pt x="254" y="35"/>
                    </a:lnTo>
                    <a:lnTo>
                      <a:pt x="223" y="83"/>
                    </a:lnTo>
                    <a:lnTo>
                      <a:pt x="180" y="160"/>
                    </a:lnTo>
                    <a:lnTo>
                      <a:pt x="139" y="236"/>
                    </a:lnTo>
                    <a:lnTo>
                      <a:pt x="101" y="310"/>
                    </a:lnTo>
                    <a:lnTo>
                      <a:pt x="63" y="386"/>
                    </a:lnTo>
                    <a:lnTo>
                      <a:pt x="27" y="463"/>
                    </a:lnTo>
                    <a:lnTo>
                      <a:pt x="0" y="527"/>
                    </a:lnTo>
                    <a:lnTo>
                      <a:pt x="17" y="515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6" name="Freeform 116">
                <a:extLst>
                  <a:ext uri="{FF2B5EF4-FFF2-40B4-BE49-F238E27FC236}">
                    <a16:creationId xmlns:a16="http://schemas.microsoft.com/office/drawing/2014/main" id="{4137600F-D257-C5D8-02D7-A7A98D533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4" y="925"/>
                <a:ext cx="68" cy="38"/>
              </a:xfrm>
              <a:custGeom>
                <a:avLst/>
                <a:gdLst>
                  <a:gd name="T0" fmla="*/ 68 w 136"/>
                  <a:gd name="T1" fmla="*/ 38 h 77"/>
                  <a:gd name="T2" fmla="*/ 62 w 136"/>
                  <a:gd name="T3" fmla="*/ 37 h 77"/>
                  <a:gd name="T4" fmla="*/ 50 w 136"/>
                  <a:gd name="T5" fmla="*/ 36 h 77"/>
                  <a:gd name="T6" fmla="*/ 39 w 136"/>
                  <a:gd name="T7" fmla="*/ 33 h 77"/>
                  <a:gd name="T8" fmla="*/ 28 w 136"/>
                  <a:gd name="T9" fmla="*/ 29 h 77"/>
                  <a:gd name="T10" fmla="*/ 17 w 136"/>
                  <a:gd name="T11" fmla="*/ 24 h 77"/>
                  <a:gd name="T12" fmla="*/ 7 w 136"/>
                  <a:gd name="T13" fmla="*/ 18 h 77"/>
                  <a:gd name="T14" fmla="*/ 4 w 136"/>
                  <a:gd name="T15" fmla="*/ 17 h 77"/>
                  <a:gd name="T16" fmla="*/ 3 w 136"/>
                  <a:gd name="T17" fmla="*/ 15 h 77"/>
                  <a:gd name="T18" fmla="*/ 1 w 136"/>
                  <a:gd name="T19" fmla="*/ 12 h 77"/>
                  <a:gd name="T20" fmla="*/ 0 w 136"/>
                  <a:gd name="T21" fmla="*/ 8 h 77"/>
                  <a:gd name="T22" fmla="*/ 1 w 136"/>
                  <a:gd name="T23" fmla="*/ 4 h 77"/>
                  <a:gd name="T24" fmla="*/ 3 w 136"/>
                  <a:gd name="T25" fmla="*/ 0 h 77"/>
                  <a:gd name="T26" fmla="*/ 68 w 136"/>
                  <a:gd name="T27" fmla="*/ 38 h 7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36" h="77">
                    <a:moveTo>
                      <a:pt x="136" y="77"/>
                    </a:moveTo>
                    <a:lnTo>
                      <a:pt x="124" y="75"/>
                    </a:lnTo>
                    <a:lnTo>
                      <a:pt x="100" y="72"/>
                    </a:lnTo>
                    <a:lnTo>
                      <a:pt x="77" y="67"/>
                    </a:lnTo>
                    <a:lnTo>
                      <a:pt x="55" y="58"/>
                    </a:lnTo>
                    <a:lnTo>
                      <a:pt x="33" y="48"/>
                    </a:lnTo>
                    <a:lnTo>
                      <a:pt x="14" y="37"/>
                    </a:lnTo>
                    <a:lnTo>
                      <a:pt x="8" y="34"/>
                    </a:lnTo>
                    <a:lnTo>
                      <a:pt x="5" y="30"/>
                    </a:lnTo>
                    <a:lnTo>
                      <a:pt x="2" y="24"/>
                    </a:lnTo>
                    <a:lnTo>
                      <a:pt x="0" y="17"/>
                    </a:lnTo>
                    <a:lnTo>
                      <a:pt x="2" y="8"/>
                    </a:lnTo>
                    <a:lnTo>
                      <a:pt x="5" y="0"/>
                    </a:lnTo>
                    <a:lnTo>
                      <a:pt x="136" y="7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7" name="Freeform 117">
                <a:extLst>
                  <a:ext uri="{FF2B5EF4-FFF2-40B4-BE49-F238E27FC236}">
                    <a16:creationId xmlns:a16="http://schemas.microsoft.com/office/drawing/2014/main" id="{E019081D-5B96-5635-38C8-A952CDEFE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5" y="892"/>
                <a:ext cx="36" cy="28"/>
              </a:xfrm>
              <a:custGeom>
                <a:avLst/>
                <a:gdLst>
                  <a:gd name="T0" fmla="*/ 0 w 72"/>
                  <a:gd name="T1" fmla="*/ 7 h 57"/>
                  <a:gd name="T2" fmla="*/ 9 w 72"/>
                  <a:gd name="T3" fmla="*/ 2 h 57"/>
                  <a:gd name="T4" fmla="*/ 15 w 72"/>
                  <a:gd name="T5" fmla="*/ 0 h 57"/>
                  <a:gd name="T6" fmla="*/ 26 w 72"/>
                  <a:gd name="T7" fmla="*/ 0 h 57"/>
                  <a:gd name="T8" fmla="*/ 29 w 72"/>
                  <a:gd name="T9" fmla="*/ 3 h 57"/>
                  <a:gd name="T10" fmla="*/ 32 w 72"/>
                  <a:gd name="T11" fmla="*/ 8 h 57"/>
                  <a:gd name="T12" fmla="*/ 36 w 72"/>
                  <a:gd name="T13" fmla="*/ 20 h 57"/>
                  <a:gd name="T14" fmla="*/ 16 w 72"/>
                  <a:gd name="T15" fmla="*/ 28 h 57"/>
                  <a:gd name="T16" fmla="*/ 10 w 72"/>
                  <a:gd name="T17" fmla="*/ 8 h 57"/>
                  <a:gd name="T18" fmla="*/ 0 w 72"/>
                  <a:gd name="T19" fmla="*/ 7 h 5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72" h="57">
                    <a:moveTo>
                      <a:pt x="0" y="14"/>
                    </a:moveTo>
                    <a:lnTo>
                      <a:pt x="17" y="5"/>
                    </a:lnTo>
                    <a:lnTo>
                      <a:pt x="29" y="0"/>
                    </a:lnTo>
                    <a:lnTo>
                      <a:pt x="51" y="0"/>
                    </a:lnTo>
                    <a:lnTo>
                      <a:pt x="58" y="7"/>
                    </a:lnTo>
                    <a:lnTo>
                      <a:pt x="63" y="16"/>
                    </a:lnTo>
                    <a:lnTo>
                      <a:pt x="72" y="40"/>
                    </a:lnTo>
                    <a:lnTo>
                      <a:pt x="31" y="57"/>
                    </a:lnTo>
                    <a:lnTo>
                      <a:pt x="20" y="17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Freeform 118">
                <a:extLst>
                  <a:ext uri="{FF2B5EF4-FFF2-40B4-BE49-F238E27FC236}">
                    <a16:creationId xmlns:a16="http://schemas.microsoft.com/office/drawing/2014/main" id="{42C491F4-6D38-A24B-D1C8-598C1AF73C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9" y="684"/>
                <a:ext cx="27" cy="162"/>
              </a:xfrm>
              <a:custGeom>
                <a:avLst/>
                <a:gdLst>
                  <a:gd name="T0" fmla="*/ 25 w 53"/>
                  <a:gd name="T1" fmla="*/ 22 h 323"/>
                  <a:gd name="T2" fmla="*/ 23 w 53"/>
                  <a:gd name="T3" fmla="*/ 45 h 323"/>
                  <a:gd name="T4" fmla="*/ 22 w 53"/>
                  <a:gd name="T5" fmla="*/ 65 h 323"/>
                  <a:gd name="T6" fmla="*/ 24 w 53"/>
                  <a:gd name="T7" fmla="*/ 86 h 323"/>
                  <a:gd name="T8" fmla="*/ 27 w 53"/>
                  <a:gd name="T9" fmla="*/ 107 h 323"/>
                  <a:gd name="T10" fmla="*/ 21 w 53"/>
                  <a:gd name="T11" fmla="*/ 146 h 323"/>
                  <a:gd name="T12" fmla="*/ 0 w 53"/>
                  <a:gd name="T13" fmla="*/ 162 h 323"/>
                  <a:gd name="T14" fmla="*/ 1 w 53"/>
                  <a:gd name="T15" fmla="*/ 128 h 323"/>
                  <a:gd name="T16" fmla="*/ 1 w 53"/>
                  <a:gd name="T17" fmla="*/ 121 h 323"/>
                  <a:gd name="T18" fmla="*/ 3 w 53"/>
                  <a:gd name="T19" fmla="*/ 102 h 323"/>
                  <a:gd name="T20" fmla="*/ 6 w 53"/>
                  <a:gd name="T21" fmla="*/ 83 h 323"/>
                  <a:gd name="T22" fmla="*/ 14 w 53"/>
                  <a:gd name="T23" fmla="*/ 49 h 323"/>
                  <a:gd name="T24" fmla="*/ 12 w 53"/>
                  <a:gd name="T25" fmla="*/ 28 h 323"/>
                  <a:gd name="T26" fmla="*/ 15 w 53"/>
                  <a:gd name="T27" fmla="*/ 0 h 323"/>
                  <a:gd name="T28" fmla="*/ 25 w 53"/>
                  <a:gd name="T29" fmla="*/ 22 h 32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3" h="323">
                    <a:moveTo>
                      <a:pt x="49" y="44"/>
                    </a:moveTo>
                    <a:lnTo>
                      <a:pt x="46" y="89"/>
                    </a:lnTo>
                    <a:lnTo>
                      <a:pt x="44" y="130"/>
                    </a:lnTo>
                    <a:lnTo>
                      <a:pt x="48" y="172"/>
                    </a:lnTo>
                    <a:lnTo>
                      <a:pt x="53" y="213"/>
                    </a:lnTo>
                    <a:lnTo>
                      <a:pt x="41" y="292"/>
                    </a:lnTo>
                    <a:lnTo>
                      <a:pt x="0" y="323"/>
                    </a:lnTo>
                    <a:lnTo>
                      <a:pt x="1" y="256"/>
                    </a:lnTo>
                    <a:lnTo>
                      <a:pt x="1" y="242"/>
                    </a:lnTo>
                    <a:lnTo>
                      <a:pt x="5" y="204"/>
                    </a:lnTo>
                    <a:lnTo>
                      <a:pt x="12" y="165"/>
                    </a:lnTo>
                    <a:lnTo>
                      <a:pt x="27" y="98"/>
                    </a:lnTo>
                    <a:lnTo>
                      <a:pt x="24" y="56"/>
                    </a:lnTo>
                    <a:lnTo>
                      <a:pt x="29" y="0"/>
                    </a:lnTo>
                    <a:lnTo>
                      <a:pt x="49" y="44"/>
                    </a:lnTo>
                    <a:close/>
                  </a:path>
                </a:pathLst>
              </a:custGeom>
              <a:solidFill>
                <a:srgbClr val="BF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9" name="Freeform 119">
                <a:extLst>
                  <a:ext uri="{FF2B5EF4-FFF2-40B4-BE49-F238E27FC236}">
                    <a16:creationId xmlns:a16="http://schemas.microsoft.com/office/drawing/2014/main" id="{95BD1213-974D-86CB-64F6-F3550295D6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2" y="706"/>
                <a:ext cx="13" cy="85"/>
              </a:xfrm>
              <a:custGeom>
                <a:avLst/>
                <a:gdLst>
                  <a:gd name="T0" fmla="*/ 13 w 26"/>
                  <a:gd name="T1" fmla="*/ 24 h 169"/>
                  <a:gd name="T2" fmla="*/ 9 w 26"/>
                  <a:gd name="T3" fmla="*/ 49 h 169"/>
                  <a:gd name="T4" fmla="*/ 6 w 26"/>
                  <a:gd name="T5" fmla="*/ 74 h 169"/>
                  <a:gd name="T6" fmla="*/ 5 w 26"/>
                  <a:gd name="T7" fmla="*/ 85 h 169"/>
                  <a:gd name="T8" fmla="*/ 2 w 26"/>
                  <a:gd name="T9" fmla="*/ 64 h 169"/>
                  <a:gd name="T10" fmla="*/ 0 w 26"/>
                  <a:gd name="T11" fmla="*/ 43 h 169"/>
                  <a:gd name="T12" fmla="*/ 1 w 26"/>
                  <a:gd name="T13" fmla="*/ 23 h 169"/>
                  <a:gd name="T14" fmla="*/ 3 w 26"/>
                  <a:gd name="T15" fmla="*/ 0 h 169"/>
                  <a:gd name="T16" fmla="*/ 13 w 26"/>
                  <a:gd name="T17" fmla="*/ 24 h 16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6" h="169">
                    <a:moveTo>
                      <a:pt x="26" y="47"/>
                    </a:moveTo>
                    <a:lnTo>
                      <a:pt x="17" y="97"/>
                    </a:lnTo>
                    <a:lnTo>
                      <a:pt x="12" y="147"/>
                    </a:lnTo>
                    <a:lnTo>
                      <a:pt x="9" y="169"/>
                    </a:lnTo>
                    <a:lnTo>
                      <a:pt x="4" y="128"/>
                    </a:lnTo>
                    <a:lnTo>
                      <a:pt x="0" y="86"/>
                    </a:lnTo>
                    <a:lnTo>
                      <a:pt x="2" y="45"/>
                    </a:lnTo>
                    <a:lnTo>
                      <a:pt x="5" y="0"/>
                    </a:lnTo>
                    <a:lnTo>
                      <a:pt x="26" y="4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0" name="Freeform 120">
                <a:extLst>
                  <a:ext uri="{FF2B5EF4-FFF2-40B4-BE49-F238E27FC236}">
                    <a16:creationId xmlns:a16="http://schemas.microsoft.com/office/drawing/2014/main" id="{A8AE8B7B-DFD2-A9D9-92EA-22787699FB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812"/>
                <a:ext cx="204" cy="95"/>
              </a:xfrm>
              <a:custGeom>
                <a:avLst/>
                <a:gdLst>
                  <a:gd name="T0" fmla="*/ 204 w 409"/>
                  <a:gd name="T1" fmla="*/ 0 h 189"/>
                  <a:gd name="T2" fmla="*/ 204 w 409"/>
                  <a:gd name="T3" fmla="*/ 34 h 189"/>
                  <a:gd name="T4" fmla="*/ 181 w 409"/>
                  <a:gd name="T5" fmla="*/ 50 h 189"/>
                  <a:gd name="T6" fmla="*/ 133 w 409"/>
                  <a:gd name="T7" fmla="*/ 86 h 189"/>
                  <a:gd name="T8" fmla="*/ 112 w 409"/>
                  <a:gd name="T9" fmla="*/ 85 h 189"/>
                  <a:gd name="T10" fmla="*/ 91 w 409"/>
                  <a:gd name="T11" fmla="*/ 87 h 189"/>
                  <a:gd name="T12" fmla="*/ 69 w 409"/>
                  <a:gd name="T13" fmla="*/ 90 h 189"/>
                  <a:gd name="T14" fmla="*/ 45 w 409"/>
                  <a:gd name="T15" fmla="*/ 93 h 189"/>
                  <a:gd name="T16" fmla="*/ 37 w 409"/>
                  <a:gd name="T17" fmla="*/ 95 h 189"/>
                  <a:gd name="T18" fmla="*/ 28 w 409"/>
                  <a:gd name="T19" fmla="*/ 94 h 189"/>
                  <a:gd name="T20" fmla="*/ 5 w 409"/>
                  <a:gd name="T21" fmla="*/ 91 h 189"/>
                  <a:gd name="T22" fmla="*/ 10 w 409"/>
                  <a:gd name="T23" fmla="*/ 85 h 189"/>
                  <a:gd name="T24" fmla="*/ 12 w 409"/>
                  <a:gd name="T25" fmla="*/ 75 h 189"/>
                  <a:gd name="T26" fmla="*/ 12 w 409"/>
                  <a:gd name="T27" fmla="*/ 64 h 189"/>
                  <a:gd name="T28" fmla="*/ 11 w 409"/>
                  <a:gd name="T29" fmla="*/ 54 h 189"/>
                  <a:gd name="T30" fmla="*/ 9 w 409"/>
                  <a:gd name="T31" fmla="*/ 47 h 189"/>
                  <a:gd name="T32" fmla="*/ 7 w 409"/>
                  <a:gd name="T33" fmla="*/ 41 h 189"/>
                  <a:gd name="T34" fmla="*/ 0 w 409"/>
                  <a:gd name="T35" fmla="*/ 36 h 189"/>
                  <a:gd name="T36" fmla="*/ 4 w 409"/>
                  <a:gd name="T37" fmla="*/ 35 h 189"/>
                  <a:gd name="T38" fmla="*/ 43 w 409"/>
                  <a:gd name="T39" fmla="*/ 34 h 189"/>
                  <a:gd name="T40" fmla="*/ 48 w 409"/>
                  <a:gd name="T41" fmla="*/ 30 h 189"/>
                  <a:gd name="T42" fmla="*/ 53 w 409"/>
                  <a:gd name="T43" fmla="*/ 29 h 189"/>
                  <a:gd name="T44" fmla="*/ 59 w 409"/>
                  <a:gd name="T45" fmla="*/ 27 h 189"/>
                  <a:gd name="T46" fmla="*/ 66 w 409"/>
                  <a:gd name="T47" fmla="*/ 26 h 189"/>
                  <a:gd name="T48" fmla="*/ 74 w 409"/>
                  <a:gd name="T49" fmla="*/ 27 h 189"/>
                  <a:gd name="T50" fmla="*/ 79 w 409"/>
                  <a:gd name="T51" fmla="*/ 24 h 189"/>
                  <a:gd name="T52" fmla="*/ 85 w 409"/>
                  <a:gd name="T53" fmla="*/ 23 h 189"/>
                  <a:gd name="T54" fmla="*/ 91 w 409"/>
                  <a:gd name="T55" fmla="*/ 21 h 189"/>
                  <a:gd name="T56" fmla="*/ 97 w 409"/>
                  <a:gd name="T57" fmla="*/ 19 h 189"/>
                  <a:gd name="T58" fmla="*/ 113 w 409"/>
                  <a:gd name="T59" fmla="*/ 19 h 189"/>
                  <a:gd name="T60" fmla="*/ 118 w 409"/>
                  <a:gd name="T61" fmla="*/ 16 h 189"/>
                  <a:gd name="T62" fmla="*/ 123 w 409"/>
                  <a:gd name="T63" fmla="*/ 13 h 189"/>
                  <a:gd name="T64" fmla="*/ 127 w 409"/>
                  <a:gd name="T65" fmla="*/ 11 h 189"/>
                  <a:gd name="T66" fmla="*/ 130 w 409"/>
                  <a:gd name="T67" fmla="*/ 10 h 189"/>
                  <a:gd name="T68" fmla="*/ 138 w 409"/>
                  <a:gd name="T69" fmla="*/ 8 h 189"/>
                  <a:gd name="T70" fmla="*/ 147 w 409"/>
                  <a:gd name="T71" fmla="*/ 5 h 189"/>
                  <a:gd name="T72" fmla="*/ 165 w 409"/>
                  <a:gd name="T73" fmla="*/ 4 h 189"/>
                  <a:gd name="T74" fmla="*/ 204 w 409"/>
                  <a:gd name="T75" fmla="*/ 0 h 18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409" h="189">
                    <a:moveTo>
                      <a:pt x="409" y="0"/>
                    </a:moveTo>
                    <a:lnTo>
                      <a:pt x="408" y="67"/>
                    </a:lnTo>
                    <a:lnTo>
                      <a:pt x="363" y="100"/>
                    </a:lnTo>
                    <a:lnTo>
                      <a:pt x="267" y="172"/>
                    </a:lnTo>
                    <a:lnTo>
                      <a:pt x="224" y="170"/>
                    </a:lnTo>
                    <a:lnTo>
                      <a:pt x="182" y="174"/>
                    </a:lnTo>
                    <a:lnTo>
                      <a:pt x="139" y="179"/>
                    </a:lnTo>
                    <a:lnTo>
                      <a:pt x="91" y="186"/>
                    </a:lnTo>
                    <a:lnTo>
                      <a:pt x="74" y="189"/>
                    </a:lnTo>
                    <a:lnTo>
                      <a:pt x="57" y="188"/>
                    </a:lnTo>
                    <a:lnTo>
                      <a:pt x="10" y="181"/>
                    </a:lnTo>
                    <a:lnTo>
                      <a:pt x="21" y="169"/>
                    </a:lnTo>
                    <a:lnTo>
                      <a:pt x="24" y="150"/>
                    </a:lnTo>
                    <a:lnTo>
                      <a:pt x="24" y="127"/>
                    </a:lnTo>
                    <a:lnTo>
                      <a:pt x="22" y="107"/>
                    </a:lnTo>
                    <a:lnTo>
                      <a:pt x="19" y="93"/>
                    </a:lnTo>
                    <a:lnTo>
                      <a:pt x="14" y="81"/>
                    </a:lnTo>
                    <a:lnTo>
                      <a:pt x="0" y="72"/>
                    </a:lnTo>
                    <a:lnTo>
                      <a:pt x="9" y="69"/>
                    </a:lnTo>
                    <a:lnTo>
                      <a:pt x="86" y="67"/>
                    </a:lnTo>
                    <a:lnTo>
                      <a:pt x="96" y="60"/>
                    </a:lnTo>
                    <a:lnTo>
                      <a:pt x="107" y="57"/>
                    </a:lnTo>
                    <a:lnTo>
                      <a:pt x="119" y="53"/>
                    </a:lnTo>
                    <a:lnTo>
                      <a:pt x="132" y="52"/>
                    </a:lnTo>
                    <a:lnTo>
                      <a:pt x="148" y="53"/>
                    </a:lnTo>
                    <a:lnTo>
                      <a:pt x="158" y="48"/>
                    </a:lnTo>
                    <a:lnTo>
                      <a:pt x="170" y="45"/>
                    </a:lnTo>
                    <a:lnTo>
                      <a:pt x="182" y="41"/>
                    </a:lnTo>
                    <a:lnTo>
                      <a:pt x="194" y="38"/>
                    </a:lnTo>
                    <a:lnTo>
                      <a:pt x="227" y="38"/>
                    </a:lnTo>
                    <a:lnTo>
                      <a:pt x="236" y="31"/>
                    </a:lnTo>
                    <a:lnTo>
                      <a:pt x="246" y="26"/>
                    </a:lnTo>
                    <a:lnTo>
                      <a:pt x="254" y="21"/>
                    </a:lnTo>
                    <a:lnTo>
                      <a:pt x="261" y="19"/>
                    </a:lnTo>
                    <a:lnTo>
                      <a:pt x="277" y="16"/>
                    </a:lnTo>
                    <a:lnTo>
                      <a:pt x="294" y="10"/>
                    </a:lnTo>
                    <a:lnTo>
                      <a:pt x="330" y="7"/>
                    </a:lnTo>
                    <a:lnTo>
                      <a:pt x="409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1" name="Freeform 121">
                <a:extLst>
                  <a:ext uri="{FF2B5EF4-FFF2-40B4-BE49-F238E27FC236}">
                    <a16:creationId xmlns:a16="http://schemas.microsoft.com/office/drawing/2014/main" id="{CCA0B413-4DE6-764C-6C02-1AAA85D66A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4" y="918"/>
                <a:ext cx="87" cy="82"/>
              </a:xfrm>
              <a:custGeom>
                <a:avLst/>
                <a:gdLst>
                  <a:gd name="T0" fmla="*/ 5 w 173"/>
                  <a:gd name="T1" fmla="*/ 80 h 163"/>
                  <a:gd name="T2" fmla="*/ 83 w 173"/>
                  <a:gd name="T3" fmla="*/ 82 h 163"/>
                  <a:gd name="T4" fmla="*/ 85 w 173"/>
                  <a:gd name="T5" fmla="*/ 77 h 163"/>
                  <a:gd name="T6" fmla="*/ 87 w 173"/>
                  <a:gd name="T7" fmla="*/ 61 h 163"/>
                  <a:gd name="T8" fmla="*/ 85 w 173"/>
                  <a:gd name="T9" fmla="*/ 46 h 163"/>
                  <a:gd name="T10" fmla="*/ 84 w 173"/>
                  <a:gd name="T11" fmla="*/ 30 h 163"/>
                  <a:gd name="T12" fmla="*/ 79 w 173"/>
                  <a:gd name="T13" fmla="*/ 14 h 163"/>
                  <a:gd name="T14" fmla="*/ 75 w 173"/>
                  <a:gd name="T15" fmla="*/ 4 h 163"/>
                  <a:gd name="T16" fmla="*/ 71 w 173"/>
                  <a:gd name="T17" fmla="*/ 0 h 163"/>
                  <a:gd name="T18" fmla="*/ 0 w 173"/>
                  <a:gd name="T19" fmla="*/ 5 h 163"/>
                  <a:gd name="T20" fmla="*/ 0 w 173"/>
                  <a:gd name="T21" fmla="*/ 10 h 163"/>
                  <a:gd name="T22" fmla="*/ 2 w 173"/>
                  <a:gd name="T23" fmla="*/ 28 h 163"/>
                  <a:gd name="T24" fmla="*/ 2 w 173"/>
                  <a:gd name="T25" fmla="*/ 35 h 163"/>
                  <a:gd name="T26" fmla="*/ 4 w 173"/>
                  <a:gd name="T27" fmla="*/ 72 h 163"/>
                  <a:gd name="T28" fmla="*/ 5 w 173"/>
                  <a:gd name="T29" fmla="*/ 77 h 163"/>
                  <a:gd name="T30" fmla="*/ 5 w 173"/>
                  <a:gd name="T31" fmla="*/ 80 h 16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73" h="163">
                    <a:moveTo>
                      <a:pt x="10" y="160"/>
                    </a:moveTo>
                    <a:lnTo>
                      <a:pt x="165" y="163"/>
                    </a:lnTo>
                    <a:lnTo>
                      <a:pt x="170" y="153"/>
                    </a:lnTo>
                    <a:lnTo>
                      <a:pt x="173" y="122"/>
                    </a:lnTo>
                    <a:lnTo>
                      <a:pt x="170" y="91"/>
                    </a:lnTo>
                    <a:lnTo>
                      <a:pt x="167" y="60"/>
                    </a:lnTo>
                    <a:lnTo>
                      <a:pt x="158" y="27"/>
                    </a:lnTo>
                    <a:lnTo>
                      <a:pt x="149" y="8"/>
                    </a:lnTo>
                    <a:lnTo>
                      <a:pt x="141" y="0"/>
                    </a:lnTo>
                    <a:lnTo>
                      <a:pt x="0" y="10"/>
                    </a:lnTo>
                    <a:lnTo>
                      <a:pt x="0" y="20"/>
                    </a:lnTo>
                    <a:lnTo>
                      <a:pt x="3" y="55"/>
                    </a:lnTo>
                    <a:lnTo>
                      <a:pt x="3" y="70"/>
                    </a:lnTo>
                    <a:lnTo>
                      <a:pt x="8" y="144"/>
                    </a:lnTo>
                    <a:lnTo>
                      <a:pt x="10" y="153"/>
                    </a:lnTo>
                    <a:lnTo>
                      <a:pt x="10" y="16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2" name="Freeform 122">
                <a:extLst>
                  <a:ext uri="{FF2B5EF4-FFF2-40B4-BE49-F238E27FC236}">
                    <a16:creationId xmlns:a16="http://schemas.microsoft.com/office/drawing/2014/main" id="{6235DA95-B6C8-9742-6825-632E89E82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2" y="795"/>
                <a:ext cx="28" cy="51"/>
              </a:xfrm>
              <a:custGeom>
                <a:avLst/>
                <a:gdLst>
                  <a:gd name="T0" fmla="*/ 15 w 57"/>
                  <a:gd name="T1" fmla="*/ 33 h 103"/>
                  <a:gd name="T2" fmla="*/ 9 w 57"/>
                  <a:gd name="T3" fmla="*/ 49 h 103"/>
                  <a:gd name="T4" fmla="*/ 0 w 57"/>
                  <a:gd name="T5" fmla="*/ 51 h 103"/>
                  <a:gd name="T6" fmla="*/ 8 w 57"/>
                  <a:gd name="T7" fmla="*/ 32 h 103"/>
                  <a:gd name="T8" fmla="*/ 12 w 57"/>
                  <a:gd name="T9" fmla="*/ 23 h 103"/>
                  <a:gd name="T10" fmla="*/ 21 w 57"/>
                  <a:gd name="T11" fmla="*/ 0 h 103"/>
                  <a:gd name="T12" fmla="*/ 28 w 57"/>
                  <a:gd name="T13" fmla="*/ 3 h 103"/>
                  <a:gd name="T14" fmla="*/ 20 w 57"/>
                  <a:gd name="T15" fmla="*/ 23 h 103"/>
                  <a:gd name="T16" fmla="*/ 15 w 57"/>
                  <a:gd name="T17" fmla="*/ 33 h 103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57" h="103">
                    <a:moveTo>
                      <a:pt x="31" y="67"/>
                    </a:moveTo>
                    <a:lnTo>
                      <a:pt x="19" y="98"/>
                    </a:lnTo>
                    <a:lnTo>
                      <a:pt x="0" y="103"/>
                    </a:lnTo>
                    <a:lnTo>
                      <a:pt x="16" y="65"/>
                    </a:lnTo>
                    <a:lnTo>
                      <a:pt x="24" y="46"/>
                    </a:lnTo>
                    <a:lnTo>
                      <a:pt x="43" y="0"/>
                    </a:lnTo>
                    <a:lnTo>
                      <a:pt x="57" y="7"/>
                    </a:lnTo>
                    <a:lnTo>
                      <a:pt x="40" y="46"/>
                    </a:lnTo>
                    <a:lnTo>
                      <a:pt x="31" y="67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3" name="Freeform 123">
                <a:extLst>
                  <a:ext uri="{FF2B5EF4-FFF2-40B4-BE49-F238E27FC236}">
                    <a16:creationId xmlns:a16="http://schemas.microsoft.com/office/drawing/2014/main" id="{DCCE7E62-C547-97B9-32AE-2972322357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8" y="867"/>
                <a:ext cx="23" cy="37"/>
              </a:xfrm>
              <a:custGeom>
                <a:avLst/>
                <a:gdLst>
                  <a:gd name="T0" fmla="*/ 15 w 46"/>
                  <a:gd name="T1" fmla="*/ 1 h 74"/>
                  <a:gd name="T2" fmla="*/ 18 w 46"/>
                  <a:gd name="T3" fmla="*/ 2 h 74"/>
                  <a:gd name="T4" fmla="*/ 21 w 46"/>
                  <a:gd name="T5" fmla="*/ 1 h 74"/>
                  <a:gd name="T6" fmla="*/ 23 w 46"/>
                  <a:gd name="T7" fmla="*/ 1 h 74"/>
                  <a:gd name="T8" fmla="*/ 23 w 46"/>
                  <a:gd name="T9" fmla="*/ 0 h 74"/>
                  <a:gd name="T10" fmla="*/ 17 w 46"/>
                  <a:gd name="T11" fmla="*/ 16 h 74"/>
                  <a:gd name="T12" fmla="*/ 15 w 46"/>
                  <a:gd name="T13" fmla="*/ 22 h 74"/>
                  <a:gd name="T14" fmla="*/ 12 w 46"/>
                  <a:gd name="T15" fmla="*/ 27 h 74"/>
                  <a:gd name="T16" fmla="*/ 11 w 46"/>
                  <a:gd name="T17" fmla="*/ 28 h 74"/>
                  <a:gd name="T18" fmla="*/ 7 w 46"/>
                  <a:gd name="T19" fmla="*/ 30 h 74"/>
                  <a:gd name="T20" fmla="*/ 5 w 46"/>
                  <a:gd name="T21" fmla="*/ 32 h 74"/>
                  <a:gd name="T22" fmla="*/ 0 w 46"/>
                  <a:gd name="T23" fmla="*/ 37 h 74"/>
                  <a:gd name="T24" fmla="*/ 9 w 46"/>
                  <a:gd name="T25" fmla="*/ 17 h 74"/>
                  <a:gd name="T26" fmla="*/ 14 w 46"/>
                  <a:gd name="T27" fmla="*/ 4 h 74"/>
                  <a:gd name="T28" fmla="*/ 15 w 46"/>
                  <a:gd name="T29" fmla="*/ 1 h 7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6" h="74">
                    <a:moveTo>
                      <a:pt x="29" y="2"/>
                    </a:moveTo>
                    <a:lnTo>
                      <a:pt x="36" y="4"/>
                    </a:lnTo>
                    <a:lnTo>
                      <a:pt x="41" y="2"/>
                    </a:lnTo>
                    <a:lnTo>
                      <a:pt x="45" y="2"/>
                    </a:lnTo>
                    <a:lnTo>
                      <a:pt x="46" y="0"/>
                    </a:lnTo>
                    <a:lnTo>
                      <a:pt x="34" y="31"/>
                    </a:lnTo>
                    <a:lnTo>
                      <a:pt x="29" y="43"/>
                    </a:lnTo>
                    <a:lnTo>
                      <a:pt x="24" y="54"/>
                    </a:lnTo>
                    <a:lnTo>
                      <a:pt x="21" y="55"/>
                    </a:lnTo>
                    <a:lnTo>
                      <a:pt x="14" y="59"/>
                    </a:lnTo>
                    <a:lnTo>
                      <a:pt x="9" y="64"/>
                    </a:lnTo>
                    <a:lnTo>
                      <a:pt x="0" y="74"/>
                    </a:lnTo>
                    <a:lnTo>
                      <a:pt x="17" y="33"/>
                    </a:lnTo>
                    <a:lnTo>
                      <a:pt x="28" y="7"/>
                    </a:lnTo>
                    <a:lnTo>
                      <a:pt x="29" y="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4" name="Freeform 124">
                <a:extLst>
                  <a:ext uri="{FF2B5EF4-FFF2-40B4-BE49-F238E27FC236}">
                    <a16:creationId xmlns:a16="http://schemas.microsoft.com/office/drawing/2014/main" id="{A22F88D9-ACB9-87D5-3F82-438877F2D7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7" y="924"/>
                <a:ext cx="29" cy="26"/>
              </a:xfrm>
              <a:custGeom>
                <a:avLst/>
                <a:gdLst>
                  <a:gd name="T0" fmla="*/ 28 w 58"/>
                  <a:gd name="T1" fmla="*/ 4 h 51"/>
                  <a:gd name="T2" fmla="*/ 25 w 58"/>
                  <a:gd name="T3" fmla="*/ 3 h 51"/>
                  <a:gd name="T4" fmla="*/ 22 w 58"/>
                  <a:gd name="T5" fmla="*/ 1 h 51"/>
                  <a:gd name="T6" fmla="*/ 18 w 58"/>
                  <a:gd name="T7" fmla="*/ 0 h 51"/>
                  <a:gd name="T8" fmla="*/ 14 w 58"/>
                  <a:gd name="T9" fmla="*/ 0 h 51"/>
                  <a:gd name="T10" fmla="*/ 10 w 58"/>
                  <a:gd name="T11" fmla="*/ 1 h 51"/>
                  <a:gd name="T12" fmla="*/ 7 w 58"/>
                  <a:gd name="T13" fmla="*/ 3 h 51"/>
                  <a:gd name="T14" fmla="*/ 4 w 58"/>
                  <a:gd name="T15" fmla="*/ 4 h 51"/>
                  <a:gd name="T16" fmla="*/ 2 w 58"/>
                  <a:gd name="T17" fmla="*/ 7 h 51"/>
                  <a:gd name="T18" fmla="*/ 0 w 58"/>
                  <a:gd name="T19" fmla="*/ 10 h 51"/>
                  <a:gd name="T20" fmla="*/ 0 w 58"/>
                  <a:gd name="T21" fmla="*/ 16 h 51"/>
                  <a:gd name="T22" fmla="*/ 2 w 58"/>
                  <a:gd name="T23" fmla="*/ 19 h 51"/>
                  <a:gd name="T24" fmla="*/ 7 w 58"/>
                  <a:gd name="T25" fmla="*/ 24 h 51"/>
                  <a:gd name="T26" fmla="*/ 11 w 58"/>
                  <a:gd name="T27" fmla="*/ 25 h 51"/>
                  <a:gd name="T28" fmla="*/ 15 w 58"/>
                  <a:gd name="T29" fmla="*/ 26 h 51"/>
                  <a:gd name="T30" fmla="*/ 19 w 58"/>
                  <a:gd name="T31" fmla="*/ 26 h 51"/>
                  <a:gd name="T32" fmla="*/ 22 w 58"/>
                  <a:gd name="T33" fmla="*/ 24 h 51"/>
                  <a:gd name="T34" fmla="*/ 26 w 58"/>
                  <a:gd name="T35" fmla="*/ 23 h 51"/>
                  <a:gd name="T36" fmla="*/ 29 w 58"/>
                  <a:gd name="T37" fmla="*/ 22 h 51"/>
                  <a:gd name="T38" fmla="*/ 28 w 58"/>
                  <a:gd name="T39" fmla="*/ 4 h 5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58" h="51">
                    <a:moveTo>
                      <a:pt x="55" y="8"/>
                    </a:moveTo>
                    <a:lnTo>
                      <a:pt x="50" y="5"/>
                    </a:lnTo>
                    <a:lnTo>
                      <a:pt x="43" y="2"/>
                    </a:lnTo>
                    <a:lnTo>
                      <a:pt x="36" y="0"/>
                    </a:lnTo>
                    <a:lnTo>
                      <a:pt x="27" y="0"/>
                    </a:lnTo>
                    <a:lnTo>
                      <a:pt x="19" y="2"/>
                    </a:lnTo>
                    <a:lnTo>
                      <a:pt x="14" y="5"/>
                    </a:lnTo>
                    <a:lnTo>
                      <a:pt x="7" y="8"/>
                    </a:lnTo>
                    <a:lnTo>
                      <a:pt x="3" y="14"/>
                    </a:lnTo>
                    <a:lnTo>
                      <a:pt x="0" y="19"/>
                    </a:lnTo>
                    <a:lnTo>
                      <a:pt x="0" y="32"/>
                    </a:lnTo>
                    <a:lnTo>
                      <a:pt x="3" y="38"/>
                    </a:lnTo>
                    <a:lnTo>
                      <a:pt x="14" y="48"/>
                    </a:lnTo>
                    <a:lnTo>
                      <a:pt x="22" y="50"/>
                    </a:lnTo>
                    <a:lnTo>
                      <a:pt x="29" y="51"/>
                    </a:lnTo>
                    <a:lnTo>
                      <a:pt x="38" y="51"/>
                    </a:lnTo>
                    <a:lnTo>
                      <a:pt x="44" y="48"/>
                    </a:lnTo>
                    <a:lnTo>
                      <a:pt x="51" y="45"/>
                    </a:lnTo>
                    <a:lnTo>
                      <a:pt x="58" y="43"/>
                    </a:lnTo>
                    <a:lnTo>
                      <a:pt x="55" y="8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5" name="Freeform 125">
                <a:extLst>
                  <a:ext uri="{FF2B5EF4-FFF2-40B4-BE49-F238E27FC236}">
                    <a16:creationId xmlns:a16="http://schemas.microsoft.com/office/drawing/2014/main" id="{DC77F557-2F7F-06C3-636D-C3F86E635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1" y="926"/>
                <a:ext cx="35" cy="29"/>
              </a:xfrm>
              <a:custGeom>
                <a:avLst/>
                <a:gdLst>
                  <a:gd name="T0" fmla="*/ 35 w 70"/>
                  <a:gd name="T1" fmla="*/ 25 h 57"/>
                  <a:gd name="T2" fmla="*/ 34 w 70"/>
                  <a:gd name="T3" fmla="*/ 26 h 57"/>
                  <a:gd name="T4" fmla="*/ 30 w 70"/>
                  <a:gd name="T5" fmla="*/ 28 h 57"/>
                  <a:gd name="T6" fmla="*/ 28 w 70"/>
                  <a:gd name="T7" fmla="*/ 29 h 57"/>
                  <a:gd name="T8" fmla="*/ 16 w 70"/>
                  <a:gd name="T9" fmla="*/ 29 h 57"/>
                  <a:gd name="T10" fmla="*/ 12 w 70"/>
                  <a:gd name="T11" fmla="*/ 28 h 57"/>
                  <a:gd name="T12" fmla="*/ 9 w 70"/>
                  <a:gd name="T13" fmla="*/ 26 h 57"/>
                  <a:gd name="T14" fmla="*/ 5 w 70"/>
                  <a:gd name="T15" fmla="*/ 23 h 57"/>
                  <a:gd name="T16" fmla="*/ 3 w 70"/>
                  <a:gd name="T17" fmla="*/ 21 h 57"/>
                  <a:gd name="T18" fmla="*/ 1 w 70"/>
                  <a:gd name="T19" fmla="*/ 17 h 57"/>
                  <a:gd name="T20" fmla="*/ 0 w 70"/>
                  <a:gd name="T21" fmla="*/ 14 h 57"/>
                  <a:gd name="T22" fmla="*/ 1 w 70"/>
                  <a:gd name="T23" fmla="*/ 11 h 57"/>
                  <a:gd name="T24" fmla="*/ 2 w 70"/>
                  <a:gd name="T25" fmla="*/ 8 h 57"/>
                  <a:gd name="T26" fmla="*/ 4 w 70"/>
                  <a:gd name="T27" fmla="*/ 5 h 57"/>
                  <a:gd name="T28" fmla="*/ 6 w 70"/>
                  <a:gd name="T29" fmla="*/ 3 h 57"/>
                  <a:gd name="T30" fmla="*/ 10 w 70"/>
                  <a:gd name="T31" fmla="*/ 1 h 57"/>
                  <a:gd name="T32" fmla="*/ 13 w 70"/>
                  <a:gd name="T33" fmla="*/ 0 h 57"/>
                  <a:gd name="T34" fmla="*/ 10 w 70"/>
                  <a:gd name="T35" fmla="*/ 2 h 57"/>
                  <a:gd name="T36" fmla="*/ 8 w 70"/>
                  <a:gd name="T37" fmla="*/ 5 h 57"/>
                  <a:gd name="T38" fmla="*/ 6 w 70"/>
                  <a:gd name="T39" fmla="*/ 7 h 57"/>
                  <a:gd name="T40" fmla="*/ 6 w 70"/>
                  <a:gd name="T41" fmla="*/ 14 h 57"/>
                  <a:gd name="T42" fmla="*/ 8 w 70"/>
                  <a:gd name="T43" fmla="*/ 17 h 57"/>
                  <a:gd name="T44" fmla="*/ 13 w 70"/>
                  <a:gd name="T45" fmla="*/ 22 h 57"/>
                  <a:gd name="T46" fmla="*/ 17 w 70"/>
                  <a:gd name="T47" fmla="*/ 23 h 57"/>
                  <a:gd name="T48" fmla="*/ 21 w 70"/>
                  <a:gd name="T49" fmla="*/ 23 h 57"/>
                  <a:gd name="T50" fmla="*/ 25 w 70"/>
                  <a:gd name="T51" fmla="*/ 23 h 57"/>
                  <a:gd name="T52" fmla="*/ 28 w 70"/>
                  <a:gd name="T53" fmla="*/ 22 h 57"/>
                  <a:gd name="T54" fmla="*/ 32 w 70"/>
                  <a:gd name="T55" fmla="*/ 20 h 57"/>
                  <a:gd name="T56" fmla="*/ 35 w 70"/>
                  <a:gd name="T57" fmla="*/ 19 h 57"/>
                  <a:gd name="T58" fmla="*/ 35 w 70"/>
                  <a:gd name="T59" fmla="*/ 25 h 57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70" h="57">
                    <a:moveTo>
                      <a:pt x="70" y="50"/>
                    </a:moveTo>
                    <a:lnTo>
                      <a:pt x="67" y="52"/>
                    </a:lnTo>
                    <a:lnTo>
                      <a:pt x="60" y="55"/>
                    </a:lnTo>
                    <a:lnTo>
                      <a:pt x="55" y="57"/>
                    </a:lnTo>
                    <a:lnTo>
                      <a:pt x="32" y="57"/>
                    </a:lnTo>
                    <a:lnTo>
                      <a:pt x="24" y="55"/>
                    </a:lnTo>
                    <a:lnTo>
                      <a:pt x="17" y="52"/>
                    </a:lnTo>
                    <a:lnTo>
                      <a:pt x="10" y="46"/>
                    </a:lnTo>
                    <a:lnTo>
                      <a:pt x="5" y="41"/>
                    </a:lnTo>
                    <a:lnTo>
                      <a:pt x="1" y="34"/>
                    </a:lnTo>
                    <a:lnTo>
                      <a:pt x="0" y="27"/>
                    </a:lnTo>
                    <a:lnTo>
                      <a:pt x="1" y="21"/>
                    </a:lnTo>
                    <a:lnTo>
                      <a:pt x="3" y="15"/>
                    </a:lnTo>
                    <a:lnTo>
                      <a:pt x="8" y="10"/>
                    </a:lnTo>
                    <a:lnTo>
                      <a:pt x="12" y="5"/>
                    </a:lnTo>
                    <a:lnTo>
                      <a:pt x="20" y="2"/>
                    </a:lnTo>
                    <a:lnTo>
                      <a:pt x="26" y="0"/>
                    </a:lnTo>
                    <a:lnTo>
                      <a:pt x="19" y="3"/>
                    </a:lnTo>
                    <a:lnTo>
                      <a:pt x="15" y="9"/>
                    </a:lnTo>
                    <a:lnTo>
                      <a:pt x="12" y="14"/>
                    </a:lnTo>
                    <a:lnTo>
                      <a:pt x="12" y="27"/>
                    </a:lnTo>
                    <a:lnTo>
                      <a:pt x="15" y="33"/>
                    </a:lnTo>
                    <a:lnTo>
                      <a:pt x="26" y="43"/>
                    </a:lnTo>
                    <a:lnTo>
                      <a:pt x="34" y="45"/>
                    </a:lnTo>
                    <a:lnTo>
                      <a:pt x="41" y="46"/>
                    </a:lnTo>
                    <a:lnTo>
                      <a:pt x="50" y="46"/>
                    </a:lnTo>
                    <a:lnTo>
                      <a:pt x="56" y="43"/>
                    </a:lnTo>
                    <a:lnTo>
                      <a:pt x="63" y="40"/>
                    </a:lnTo>
                    <a:lnTo>
                      <a:pt x="70" y="38"/>
                    </a:lnTo>
                    <a:lnTo>
                      <a:pt x="70" y="50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6" name="Freeform 126">
                <a:extLst>
                  <a:ext uri="{FF2B5EF4-FFF2-40B4-BE49-F238E27FC236}">
                    <a16:creationId xmlns:a16="http://schemas.microsoft.com/office/drawing/2014/main" id="{AE27BAC7-1845-03D8-E702-C3359CA08D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3" y="947"/>
                <a:ext cx="28" cy="16"/>
              </a:xfrm>
              <a:custGeom>
                <a:avLst/>
                <a:gdLst>
                  <a:gd name="T0" fmla="*/ 4 w 55"/>
                  <a:gd name="T1" fmla="*/ 15 h 33"/>
                  <a:gd name="T2" fmla="*/ 0 w 55"/>
                  <a:gd name="T3" fmla="*/ 0 h 33"/>
                  <a:gd name="T4" fmla="*/ 3 w 55"/>
                  <a:gd name="T5" fmla="*/ 2 h 33"/>
                  <a:gd name="T6" fmla="*/ 6 w 55"/>
                  <a:gd name="T7" fmla="*/ 5 h 33"/>
                  <a:gd name="T8" fmla="*/ 10 w 55"/>
                  <a:gd name="T9" fmla="*/ 7 h 33"/>
                  <a:gd name="T10" fmla="*/ 14 w 55"/>
                  <a:gd name="T11" fmla="*/ 8 h 33"/>
                  <a:gd name="T12" fmla="*/ 25 w 55"/>
                  <a:gd name="T13" fmla="*/ 8 h 33"/>
                  <a:gd name="T14" fmla="*/ 28 w 55"/>
                  <a:gd name="T15" fmla="*/ 7 h 33"/>
                  <a:gd name="T16" fmla="*/ 25 w 55"/>
                  <a:gd name="T17" fmla="*/ 9 h 33"/>
                  <a:gd name="T18" fmla="*/ 23 w 55"/>
                  <a:gd name="T19" fmla="*/ 13 h 33"/>
                  <a:gd name="T20" fmla="*/ 22 w 55"/>
                  <a:gd name="T21" fmla="*/ 16 h 33"/>
                  <a:gd name="T22" fmla="*/ 4 w 55"/>
                  <a:gd name="T23" fmla="*/ 15 h 3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55" h="33">
                    <a:moveTo>
                      <a:pt x="7" y="30"/>
                    </a:moveTo>
                    <a:lnTo>
                      <a:pt x="0" y="0"/>
                    </a:lnTo>
                    <a:lnTo>
                      <a:pt x="5" y="5"/>
                    </a:lnTo>
                    <a:lnTo>
                      <a:pt x="12" y="11"/>
                    </a:lnTo>
                    <a:lnTo>
                      <a:pt x="19" y="14"/>
                    </a:lnTo>
                    <a:lnTo>
                      <a:pt x="27" y="16"/>
                    </a:lnTo>
                    <a:lnTo>
                      <a:pt x="50" y="16"/>
                    </a:lnTo>
                    <a:lnTo>
                      <a:pt x="55" y="14"/>
                    </a:lnTo>
                    <a:lnTo>
                      <a:pt x="50" y="19"/>
                    </a:lnTo>
                    <a:lnTo>
                      <a:pt x="45" y="26"/>
                    </a:lnTo>
                    <a:lnTo>
                      <a:pt x="43" y="33"/>
                    </a:lnTo>
                    <a:lnTo>
                      <a:pt x="7" y="3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7" name="Freeform 127">
                <a:extLst>
                  <a:ext uri="{FF2B5EF4-FFF2-40B4-BE49-F238E27FC236}">
                    <a16:creationId xmlns:a16="http://schemas.microsoft.com/office/drawing/2014/main" id="{BFCBF7CA-0C92-C21C-1C27-851367833A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6" y="962"/>
                <a:ext cx="34" cy="32"/>
              </a:xfrm>
              <a:custGeom>
                <a:avLst/>
                <a:gdLst>
                  <a:gd name="T0" fmla="*/ 1 w 67"/>
                  <a:gd name="T1" fmla="*/ 0 h 65"/>
                  <a:gd name="T2" fmla="*/ 0 w 67"/>
                  <a:gd name="T3" fmla="*/ 7 h 65"/>
                  <a:gd name="T4" fmla="*/ 0 w 67"/>
                  <a:gd name="T5" fmla="*/ 13 h 65"/>
                  <a:gd name="T6" fmla="*/ 1 w 67"/>
                  <a:gd name="T7" fmla="*/ 18 h 65"/>
                  <a:gd name="T8" fmla="*/ 3 w 67"/>
                  <a:gd name="T9" fmla="*/ 23 h 65"/>
                  <a:gd name="T10" fmla="*/ 5 w 67"/>
                  <a:gd name="T11" fmla="*/ 25 h 65"/>
                  <a:gd name="T12" fmla="*/ 6 w 67"/>
                  <a:gd name="T13" fmla="*/ 28 h 65"/>
                  <a:gd name="T14" fmla="*/ 11 w 67"/>
                  <a:gd name="T15" fmla="*/ 31 h 65"/>
                  <a:gd name="T16" fmla="*/ 34 w 67"/>
                  <a:gd name="T17" fmla="*/ 32 h 65"/>
                  <a:gd name="T18" fmla="*/ 32 w 67"/>
                  <a:gd name="T19" fmla="*/ 31 h 65"/>
                  <a:gd name="T20" fmla="*/ 28 w 67"/>
                  <a:gd name="T21" fmla="*/ 29 h 65"/>
                  <a:gd name="T22" fmla="*/ 25 w 67"/>
                  <a:gd name="T23" fmla="*/ 25 h 65"/>
                  <a:gd name="T24" fmla="*/ 22 w 67"/>
                  <a:gd name="T25" fmla="*/ 22 h 65"/>
                  <a:gd name="T26" fmla="*/ 19 w 67"/>
                  <a:gd name="T27" fmla="*/ 17 h 65"/>
                  <a:gd name="T28" fmla="*/ 18 w 67"/>
                  <a:gd name="T29" fmla="*/ 12 h 65"/>
                  <a:gd name="T30" fmla="*/ 18 w 67"/>
                  <a:gd name="T31" fmla="*/ 6 h 65"/>
                  <a:gd name="T32" fmla="*/ 19 w 67"/>
                  <a:gd name="T33" fmla="*/ 1 h 65"/>
                  <a:gd name="T34" fmla="*/ 1 w 67"/>
                  <a:gd name="T35" fmla="*/ 0 h 6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7" h="65">
                    <a:moveTo>
                      <a:pt x="2" y="0"/>
                    </a:moveTo>
                    <a:lnTo>
                      <a:pt x="0" y="15"/>
                    </a:lnTo>
                    <a:lnTo>
                      <a:pt x="0" y="27"/>
                    </a:lnTo>
                    <a:lnTo>
                      <a:pt x="2" y="36"/>
                    </a:lnTo>
                    <a:lnTo>
                      <a:pt x="5" y="46"/>
                    </a:lnTo>
                    <a:lnTo>
                      <a:pt x="9" y="51"/>
                    </a:lnTo>
                    <a:lnTo>
                      <a:pt x="12" y="56"/>
                    </a:lnTo>
                    <a:lnTo>
                      <a:pt x="21" y="63"/>
                    </a:lnTo>
                    <a:lnTo>
                      <a:pt x="67" y="65"/>
                    </a:lnTo>
                    <a:lnTo>
                      <a:pt x="64" y="63"/>
                    </a:lnTo>
                    <a:lnTo>
                      <a:pt x="55" y="58"/>
                    </a:lnTo>
                    <a:lnTo>
                      <a:pt x="50" y="51"/>
                    </a:lnTo>
                    <a:lnTo>
                      <a:pt x="43" y="44"/>
                    </a:lnTo>
                    <a:lnTo>
                      <a:pt x="38" y="34"/>
                    </a:lnTo>
                    <a:lnTo>
                      <a:pt x="36" y="24"/>
                    </a:lnTo>
                    <a:lnTo>
                      <a:pt x="36" y="13"/>
                    </a:lnTo>
                    <a:lnTo>
                      <a:pt x="38" y="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8" name="Freeform 128">
                <a:extLst>
                  <a:ext uri="{FF2B5EF4-FFF2-40B4-BE49-F238E27FC236}">
                    <a16:creationId xmlns:a16="http://schemas.microsoft.com/office/drawing/2014/main" id="{3642107B-D6C8-26F1-D565-81D9501D08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4" y="951"/>
                <a:ext cx="16" cy="43"/>
              </a:xfrm>
              <a:custGeom>
                <a:avLst/>
                <a:gdLst>
                  <a:gd name="T0" fmla="*/ 15 w 31"/>
                  <a:gd name="T1" fmla="*/ 39 h 86"/>
                  <a:gd name="T2" fmla="*/ 13 w 31"/>
                  <a:gd name="T3" fmla="*/ 38 h 86"/>
                  <a:gd name="T4" fmla="*/ 10 w 31"/>
                  <a:gd name="T5" fmla="*/ 34 h 86"/>
                  <a:gd name="T6" fmla="*/ 7 w 31"/>
                  <a:gd name="T7" fmla="*/ 30 h 86"/>
                  <a:gd name="T8" fmla="*/ 5 w 31"/>
                  <a:gd name="T9" fmla="*/ 26 h 86"/>
                  <a:gd name="T10" fmla="*/ 5 w 31"/>
                  <a:gd name="T11" fmla="*/ 22 h 86"/>
                  <a:gd name="T12" fmla="*/ 5 w 31"/>
                  <a:gd name="T13" fmla="*/ 12 h 86"/>
                  <a:gd name="T14" fmla="*/ 6 w 31"/>
                  <a:gd name="T15" fmla="*/ 9 h 86"/>
                  <a:gd name="T16" fmla="*/ 9 w 31"/>
                  <a:gd name="T17" fmla="*/ 5 h 86"/>
                  <a:gd name="T18" fmla="*/ 12 w 31"/>
                  <a:gd name="T19" fmla="*/ 2 h 86"/>
                  <a:gd name="T20" fmla="*/ 12 w 31"/>
                  <a:gd name="T21" fmla="*/ 0 h 86"/>
                  <a:gd name="T22" fmla="*/ 11 w 31"/>
                  <a:gd name="T23" fmla="*/ 1 h 86"/>
                  <a:gd name="T24" fmla="*/ 7 w 31"/>
                  <a:gd name="T25" fmla="*/ 3 h 86"/>
                  <a:gd name="T26" fmla="*/ 5 w 31"/>
                  <a:gd name="T27" fmla="*/ 5 h 86"/>
                  <a:gd name="T28" fmla="*/ 2 w 31"/>
                  <a:gd name="T29" fmla="*/ 9 h 86"/>
                  <a:gd name="T30" fmla="*/ 1 w 31"/>
                  <a:gd name="T31" fmla="*/ 12 h 86"/>
                  <a:gd name="T32" fmla="*/ 0 w 31"/>
                  <a:gd name="T33" fmla="*/ 17 h 86"/>
                  <a:gd name="T34" fmla="*/ 0 w 31"/>
                  <a:gd name="T35" fmla="*/ 23 h 86"/>
                  <a:gd name="T36" fmla="*/ 1 w 31"/>
                  <a:gd name="T37" fmla="*/ 28 h 86"/>
                  <a:gd name="T38" fmla="*/ 4 w 31"/>
                  <a:gd name="T39" fmla="*/ 33 h 86"/>
                  <a:gd name="T40" fmla="*/ 7 w 31"/>
                  <a:gd name="T41" fmla="*/ 36 h 86"/>
                  <a:gd name="T42" fmla="*/ 10 w 31"/>
                  <a:gd name="T43" fmla="*/ 40 h 86"/>
                  <a:gd name="T44" fmla="*/ 14 w 31"/>
                  <a:gd name="T45" fmla="*/ 42 h 86"/>
                  <a:gd name="T46" fmla="*/ 16 w 31"/>
                  <a:gd name="T47" fmla="*/ 43 h 86"/>
                  <a:gd name="T48" fmla="*/ 15 w 31"/>
                  <a:gd name="T49" fmla="*/ 39 h 8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31" h="86">
                    <a:moveTo>
                      <a:pt x="29" y="77"/>
                    </a:moveTo>
                    <a:lnTo>
                      <a:pt x="26" y="76"/>
                    </a:lnTo>
                    <a:lnTo>
                      <a:pt x="19" y="67"/>
                    </a:lnTo>
                    <a:lnTo>
                      <a:pt x="14" y="60"/>
                    </a:lnTo>
                    <a:lnTo>
                      <a:pt x="10" y="52"/>
                    </a:lnTo>
                    <a:lnTo>
                      <a:pt x="9" y="43"/>
                    </a:lnTo>
                    <a:lnTo>
                      <a:pt x="9" y="24"/>
                    </a:lnTo>
                    <a:lnTo>
                      <a:pt x="12" y="17"/>
                    </a:lnTo>
                    <a:lnTo>
                      <a:pt x="17" y="10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1" y="2"/>
                    </a:lnTo>
                    <a:lnTo>
                      <a:pt x="14" y="5"/>
                    </a:lnTo>
                    <a:lnTo>
                      <a:pt x="9" y="10"/>
                    </a:lnTo>
                    <a:lnTo>
                      <a:pt x="4" y="17"/>
                    </a:lnTo>
                    <a:lnTo>
                      <a:pt x="2" y="24"/>
                    </a:lnTo>
                    <a:lnTo>
                      <a:pt x="0" y="34"/>
                    </a:lnTo>
                    <a:lnTo>
                      <a:pt x="0" y="45"/>
                    </a:lnTo>
                    <a:lnTo>
                      <a:pt x="2" y="55"/>
                    </a:lnTo>
                    <a:lnTo>
                      <a:pt x="7" y="65"/>
                    </a:lnTo>
                    <a:lnTo>
                      <a:pt x="14" y="72"/>
                    </a:lnTo>
                    <a:lnTo>
                      <a:pt x="19" y="79"/>
                    </a:lnTo>
                    <a:lnTo>
                      <a:pt x="28" y="84"/>
                    </a:lnTo>
                    <a:lnTo>
                      <a:pt x="31" y="86"/>
                    </a:lnTo>
                    <a:lnTo>
                      <a:pt x="29" y="77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9" name="Freeform 129">
                <a:extLst>
                  <a:ext uri="{FF2B5EF4-FFF2-40B4-BE49-F238E27FC236}">
                    <a16:creationId xmlns:a16="http://schemas.microsoft.com/office/drawing/2014/main" id="{766C45ED-9151-7C5C-52A0-EC578D57F1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8" y="953"/>
                <a:ext cx="11" cy="37"/>
              </a:xfrm>
              <a:custGeom>
                <a:avLst/>
                <a:gdLst>
                  <a:gd name="T0" fmla="*/ 8 w 20"/>
                  <a:gd name="T1" fmla="*/ 0 h 74"/>
                  <a:gd name="T2" fmla="*/ 4 w 20"/>
                  <a:gd name="T3" fmla="*/ 4 h 74"/>
                  <a:gd name="T4" fmla="*/ 2 w 20"/>
                  <a:gd name="T5" fmla="*/ 7 h 74"/>
                  <a:gd name="T6" fmla="*/ 0 w 20"/>
                  <a:gd name="T7" fmla="*/ 11 h 74"/>
                  <a:gd name="T8" fmla="*/ 0 w 20"/>
                  <a:gd name="T9" fmla="*/ 20 h 74"/>
                  <a:gd name="T10" fmla="*/ 1 w 20"/>
                  <a:gd name="T11" fmla="*/ 25 h 74"/>
                  <a:gd name="T12" fmla="*/ 3 w 20"/>
                  <a:gd name="T13" fmla="*/ 29 h 74"/>
                  <a:gd name="T14" fmla="*/ 6 w 20"/>
                  <a:gd name="T15" fmla="*/ 32 h 74"/>
                  <a:gd name="T16" fmla="*/ 9 w 20"/>
                  <a:gd name="T17" fmla="*/ 37 h 74"/>
                  <a:gd name="T18" fmla="*/ 11 w 20"/>
                  <a:gd name="T19" fmla="*/ 37 h 74"/>
                  <a:gd name="T20" fmla="*/ 8 w 20"/>
                  <a:gd name="T21" fmla="*/ 0 h 7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0" h="74">
                    <a:moveTo>
                      <a:pt x="15" y="0"/>
                    </a:moveTo>
                    <a:lnTo>
                      <a:pt x="8" y="7"/>
                    </a:lnTo>
                    <a:lnTo>
                      <a:pt x="3" y="14"/>
                    </a:lnTo>
                    <a:lnTo>
                      <a:pt x="0" y="21"/>
                    </a:lnTo>
                    <a:lnTo>
                      <a:pt x="0" y="40"/>
                    </a:lnTo>
                    <a:lnTo>
                      <a:pt x="1" y="49"/>
                    </a:lnTo>
                    <a:lnTo>
                      <a:pt x="5" y="57"/>
                    </a:lnTo>
                    <a:lnTo>
                      <a:pt x="10" y="64"/>
                    </a:lnTo>
                    <a:lnTo>
                      <a:pt x="17" y="73"/>
                    </a:lnTo>
                    <a:lnTo>
                      <a:pt x="20" y="74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0" name="Freeform 130">
                <a:extLst>
                  <a:ext uri="{FF2B5EF4-FFF2-40B4-BE49-F238E27FC236}">
                    <a16:creationId xmlns:a16="http://schemas.microsoft.com/office/drawing/2014/main" id="{7259EA3D-31EE-1F06-3DE2-A6C3C6EC98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2" y="834"/>
                <a:ext cx="109" cy="14"/>
              </a:xfrm>
              <a:custGeom>
                <a:avLst/>
                <a:gdLst>
                  <a:gd name="T0" fmla="*/ 0 w 216"/>
                  <a:gd name="T1" fmla="*/ 0 h 27"/>
                  <a:gd name="T2" fmla="*/ 10 w 216"/>
                  <a:gd name="T3" fmla="*/ 7 h 27"/>
                  <a:gd name="T4" fmla="*/ 17 w 216"/>
                  <a:gd name="T5" fmla="*/ 11 h 27"/>
                  <a:gd name="T6" fmla="*/ 23 w 216"/>
                  <a:gd name="T7" fmla="*/ 14 h 27"/>
                  <a:gd name="T8" fmla="*/ 28 w 216"/>
                  <a:gd name="T9" fmla="*/ 12 h 27"/>
                  <a:gd name="T10" fmla="*/ 67 w 216"/>
                  <a:gd name="T11" fmla="*/ 11 h 27"/>
                  <a:gd name="T12" fmla="*/ 72 w 216"/>
                  <a:gd name="T13" fmla="*/ 8 h 27"/>
                  <a:gd name="T14" fmla="*/ 77 w 216"/>
                  <a:gd name="T15" fmla="*/ 6 h 27"/>
                  <a:gd name="T16" fmla="*/ 83 w 216"/>
                  <a:gd name="T17" fmla="*/ 4 h 27"/>
                  <a:gd name="T18" fmla="*/ 90 w 216"/>
                  <a:gd name="T19" fmla="*/ 4 h 27"/>
                  <a:gd name="T20" fmla="*/ 98 w 216"/>
                  <a:gd name="T21" fmla="*/ 4 h 27"/>
                  <a:gd name="T22" fmla="*/ 103 w 216"/>
                  <a:gd name="T23" fmla="*/ 2 h 27"/>
                  <a:gd name="T24" fmla="*/ 109 w 216"/>
                  <a:gd name="T25" fmla="*/ 0 h 27"/>
                  <a:gd name="T26" fmla="*/ 0 w 216"/>
                  <a:gd name="T27" fmla="*/ 0 h 2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16" h="27">
                    <a:moveTo>
                      <a:pt x="0" y="0"/>
                    </a:moveTo>
                    <a:lnTo>
                      <a:pt x="20" y="14"/>
                    </a:lnTo>
                    <a:lnTo>
                      <a:pt x="34" y="22"/>
                    </a:lnTo>
                    <a:lnTo>
                      <a:pt x="46" y="27"/>
                    </a:lnTo>
                    <a:lnTo>
                      <a:pt x="55" y="24"/>
                    </a:lnTo>
                    <a:lnTo>
                      <a:pt x="132" y="22"/>
                    </a:lnTo>
                    <a:lnTo>
                      <a:pt x="142" y="15"/>
                    </a:lnTo>
                    <a:lnTo>
                      <a:pt x="153" y="12"/>
                    </a:lnTo>
                    <a:lnTo>
                      <a:pt x="165" y="8"/>
                    </a:lnTo>
                    <a:lnTo>
                      <a:pt x="178" y="7"/>
                    </a:lnTo>
                    <a:lnTo>
                      <a:pt x="194" y="8"/>
                    </a:lnTo>
                    <a:lnTo>
                      <a:pt x="204" y="3"/>
                    </a:lnTo>
                    <a:lnTo>
                      <a:pt x="21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1" name="Freeform 131">
                <a:extLst>
                  <a:ext uri="{FF2B5EF4-FFF2-40B4-BE49-F238E27FC236}">
                    <a16:creationId xmlns:a16="http://schemas.microsoft.com/office/drawing/2014/main" id="{79235C61-4004-B32C-3A9F-65A5C4C97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7" y="528"/>
                <a:ext cx="30" cy="17"/>
              </a:xfrm>
              <a:custGeom>
                <a:avLst/>
                <a:gdLst>
                  <a:gd name="T0" fmla="*/ 30 w 62"/>
                  <a:gd name="T1" fmla="*/ 2 h 35"/>
                  <a:gd name="T2" fmla="*/ 25 w 62"/>
                  <a:gd name="T3" fmla="*/ 5 h 35"/>
                  <a:gd name="T4" fmla="*/ 20 w 62"/>
                  <a:gd name="T5" fmla="*/ 8 h 35"/>
                  <a:gd name="T6" fmla="*/ 15 w 62"/>
                  <a:gd name="T7" fmla="*/ 10 h 35"/>
                  <a:gd name="T8" fmla="*/ 10 w 62"/>
                  <a:gd name="T9" fmla="*/ 11 h 35"/>
                  <a:gd name="T10" fmla="*/ 1 w 62"/>
                  <a:gd name="T11" fmla="*/ 17 h 35"/>
                  <a:gd name="T12" fmla="*/ 0 w 62"/>
                  <a:gd name="T13" fmla="*/ 16 h 35"/>
                  <a:gd name="T14" fmla="*/ 1 w 62"/>
                  <a:gd name="T15" fmla="*/ 11 h 35"/>
                  <a:gd name="T16" fmla="*/ 3 w 62"/>
                  <a:gd name="T17" fmla="*/ 8 h 35"/>
                  <a:gd name="T18" fmla="*/ 7 w 62"/>
                  <a:gd name="T19" fmla="*/ 5 h 35"/>
                  <a:gd name="T20" fmla="*/ 11 w 62"/>
                  <a:gd name="T21" fmla="*/ 2 h 35"/>
                  <a:gd name="T22" fmla="*/ 26 w 62"/>
                  <a:gd name="T23" fmla="*/ 0 h 35"/>
                  <a:gd name="T24" fmla="*/ 30 w 62"/>
                  <a:gd name="T25" fmla="*/ 2 h 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2" h="35">
                    <a:moveTo>
                      <a:pt x="62" y="4"/>
                    </a:moveTo>
                    <a:lnTo>
                      <a:pt x="52" y="10"/>
                    </a:lnTo>
                    <a:lnTo>
                      <a:pt x="41" y="16"/>
                    </a:lnTo>
                    <a:lnTo>
                      <a:pt x="31" y="21"/>
                    </a:lnTo>
                    <a:lnTo>
                      <a:pt x="21" y="22"/>
                    </a:lnTo>
                    <a:lnTo>
                      <a:pt x="3" y="35"/>
                    </a:lnTo>
                    <a:lnTo>
                      <a:pt x="0" y="33"/>
                    </a:lnTo>
                    <a:lnTo>
                      <a:pt x="3" y="22"/>
                    </a:lnTo>
                    <a:lnTo>
                      <a:pt x="7" y="16"/>
                    </a:lnTo>
                    <a:lnTo>
                      <a:pt x="14" y="10"/>
                    </a:lnTo>
                    <a:lnTo>
                      <a:pt x="22" y="5"/>
                    </a:lnTo>
                    <a:lnTo>
                      <a:pt x="53" y="0"/>
                    </a:lnTo>
                    <a:lnTo>
                      <a:pt x="62" y="4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2" name="Freeform 132">
                <a:extLst>
                  <a:ext uri="{FF2B5EF4-FFF2-40B4-BE49-F238E27FC236}">
                    <a16:creationId xmlns:a16="http://schemas.microsoft.com/office/drawing/2014/main" id="{3D6B5757-E401-C398-11E0-DCF333E5CF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1" y="550"/>
                <a:ext cx="8" cy="10"/>
              </a:xfrm>
              <a:custGeom>
                <a:avLst/>
                <a:gdLst>
                  <a:gd name="T0" fmla="*/ 0 w 16"/>
                  <a:gd name="T1" fmla="*/ 4 h 21"/>
                  <a:gd name="T2" fmla="*/ 1 w 16"/>
                  <a:gd name="T3" fmla="*/ 6 h 21"/>
                  <a:gd name="T4" fmla="*/ 3 w 16"/>
                  <a:gd name="T5" fmla="*/ 8 h 21"/>
                  <a:gd name="T6" fmla="*/ 5 w 16"/>
                  <a:gd name="T7" fmla="*/ 9 h 21"/>
                  <a:gd name="T8" fmla="*/ 6 w 16"/>
                  <a:gd name="T9" fmla="*/ 10 h 21"/>
                  <a:gd name="T10" fmla="*/ 8 w 16"/>
                  <a:gd name="T11" fmla="*/ 9 h 21"/>
                  <a:gd name="T12" fmla="*/ 8 w 16"/>
                  <a:gd name="T13" fmla="*/ 6 h 21"/>
                  <a:gd name="T14" fmla="*/ 7 w 16"/>
                  <a:gd name="T15" fmla="*/ 2 h 21"/>
                  <a:gd name="T16" fmla="*/ 6 w 16"/>
                  <a:gd name="T17" fmla="*/ 0 h 21"/>
                  <a:gd name="T18" fmla="*/ 0 w 16"/>
                  <a:gd name="T19" fmla="*/ 4 h 2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6" h="21">
                    <a:moveTo>
                      <a:pt x="0" y="9"/>
                    </a:moveTo>
                    <a:lnTo>
                      <a:pt x="2" y="12"/>
                    </a:lnTo>
                    <a:lnTo>
                      <a:pt x="5" y="17"/>
                    </a:lnTo>
                    <a:lnTo>
                      <a:pt x="9" y="19"/>
                    </a:lnTo>
                    <a:lnTo>
                      <a:pt x="12" y="21"/>
                    </a:lnTo>
                    <a:lnTo>
                      <a:pt x="16" y="19"/>
                    </a:lnTo>
                    <a:lnTo>
                      <a:pt x="16" y="12"/>
                    </a:lnTo>
                    <a:lnTo>
                      <a:pt x="14" y="5"/>
                    </a:lnTo>
                    <a:lnTo>
                      <a:pt x="12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3" name="Freeform 133">
                <a:extLst>
                  <a:ext uri="{FF2B5EF4-FFF2-40B4-BE49-F238E27FC236}">
                    <a16:creationId xmlns:a16="http://schemas.microsoft.com/office/drawing/2014/main" id="{F67B1FDF-3EE3-63A1-5AAB-4ED862D7CA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5" y="513"/>
                <a:ext cx="11" cy="28"/>
              </a:xfrm>
              <a:custGeom>
                <a:avLst/>
                <a:gdLst>
                  <a:gd name="T0" fmla="*/ 4 w 22"/>
                  <a:gd name="T1" fmla="*/ 1 h 57"/>
                  <a:gd name="T2" fmla="*/ 6 w 22"/>
                  <a:gd name="T3" fmla="*/ 2 h 57"/>
                  <a:gd name="T4" fmla="*/ 7 w 22"/>
                  <a:gd name="T5" fmla="*/ 5 h 57"/>
                  <a:gd name="T6" fmla="*/ 5 w 22"/>
                  <a:gd name="T7" fmla="*/ 13 h 57"/>
                  <a:gd name="T8" fmla="*/ 7 w 22"/>
                  <a:gd name="T9" fmla="*/ 13 h 57"/>
                  <a:gd name="T10" fmla="*/ 10 w 22"/>
                  <a:gd name="T11" fmla="*/ 14 h 57"/>
                  <a:gd name="T12" fmla="*/ 11 w 22"/>
                  <a:gd name="T13" fmla="*/ 15 h 57"/>
                  <a:gd name="T14" fmla="*/ 11 w 22"/>
                  <a:gd name="T15" fmla="*/ 21 h 57"/>
                  <a:gd name="T16" fmla="*/ 6 w 22"/>
                  <a:gd name="T17" fmla="*/ 26 h 57"/>
                  <a:gd name="T18" fmla="*/ 3 w 22"/>
                  <a:gd name="T19" fmla="*/ 28 h 57"/>
                  <a:gd name="T20" fmla="*/ 4 w 22"/>
                  <a:gd name="T21" fmla="*/ 26 h 57"/>
                  <a:gd name="T22" fmla="*/ 4 w 22"/>
                  <a:gd name="T23" fmla="*/ 20 h 57"/>
                  <a:gd name="T24" fmla="*/ 3 w 22"/>
                  <a:gd name="T25" fmla="*/ 18 h 57"/>
                  <a:gd name="T26" fmla="*/ 1 w 22"/>
                  <a:gd name="T27" fmla="*/ 15 h 57"/>
                  <a:gd name="T28" fmla="*/ 0 w 22"/>
                  <a:gd name="T29" fmla="*/ 15 h 57"/>
                  <a:gd name="T30" fmla="*/ 3 w 22"/>
                  <a:gd name="T31" fmla="*/ 0 h 57"/>
                  <a:gd name="T32" fmla="*/ 4 w 22"/>
                  <a:gd name="T33" fmla="*/ 1 h 5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22" h="57">
                    <a:moveTo>
                      <a:pt x="8" y="2"/>
                    </a:moveTo>
                    <a:lnTo>
                      <a:pt x="12" y="5"/>
                    </a:lnTo>
                    <a:lnTo>
                      <a:pt x="13" y="10"/>
                    </a:lnTo>
                    <a:lnTo>
                      <a:pt x="10" y="26"/>
                    </a:lnTo>
                    <a:lnTo>
                      <a:pt x="13" y="26"/>
                    </a:lnTo>
                    <a:lnTo>
                      <a:pt x="19" y="28"/>
                    </a:lnTo>
                    <a:lnTo>
                      <a:pt x="22" y="31"/>
                    </a:lnTo>
                    <a:lnTo>
                      <a:pt x="22" y="43"/>
                    </a:lnTo>
                    <a:lnTo>
                      <a:pt x="12" y="53"/>
                    </a:lnTo>
                    <a:lnTo>
                      <a:pt x="5" y="57"/>
                    </a:lnTo>
                    <a:lnTo>
                      <a:pt x="8" y="53"/>
                    </a:lnTo>
                    <a:lnTo>
                      <a:pt x="8" y="41"/>
                    </a:lnTo>
                    <a:lnTo>
                      <a:pt x="5" y="36"/>
                    </a:lnTo>
                    <a:lnTo>
                      <a:pt x="1" y="31"/>
                    </a:lnTo>
                    <a:lnTo>
                      <a:pt x="0" y="31"/>
                    </a:lnTo>
                    <a:lnTo>
                      <a:pt x="5" y="0"/>
                    </a:lnTo>
                    <a:lnTo>
                      <a:pt x="8" y="2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4" name="Freeform 134">
                <a:extLst>
                  <a:ext uri="{FF2B5EF4-FFF2-40B4-BE49-F238E27FC236}">
                    <a16:creationId xmlns:a16="http://schemas.microsoft.com/office/drawing/2014/main" id="{697B7B42-4841-F89F-C93B-EFB6C6F67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8" y="818"/>
                <a:ext cx="110" cy="84"/>
              </a:xfrm>
              <a:custGeom>
                <a:avLst/>
                <a:gdLst>
                  <a:gd name="T0" fmla="*/ 23 w 220"/>
                  <a:gd name="T1" fmla="*/ 49 h 169"/>
                  <a:gd name="T2" fmla="*/ 17 w 220"/>
                  <a:gd name="T3" fmla="*/ 64 h 169"/>
                  <a:gd name="T4" fmla="*/ 15 w 220"/>
                  <a:gd name="T5" fmla="*/ 70 h 169"/>
                  <a:gd name="T6" fmla="*/ 19 w 220"/>
                  <a:gd name="T7" fmla="*/ 74 h 169"/>
                  <a:gd name="T8" fmla="*/ 23 w 220"/>
                  <a:gd name="T9" fmla="*/ 76 h 169"/>
                  <a:gd name="T10" fmla="*/ 28 w 220"/>
                  <a:gd name="T11" fmla="*/ 77 h 169"/>
                  <a:gd name="T12" fmla="*/ 33 w 220"/>
                  <a:gd name="T13" fmla="*/ 78 h 169"/>
                  <a:gd name="T14" fmla="*/ 38 w 220"/>
                  <a:gd name="T15" fmla="*/ 78 h 169"/>
                  <a:gd name="T16" fmla="*/ 42 w 220"/>
                  <a:gd name="T17" fmla="*/ 77 h 169"/>
                  <a:gd name="T18" fmla="*/ 44 w 220"/>
                  <a:gd name="T19" fmla="*/ 76 h 169"/>
                  <a:gd name="T20" fmla="*/ 54 w 220"/>
                  <a:gd name="T21" fmla="*/ 78 h 169"/>
                  <a:gd name="T22" fmla="*/ 62 w 220"/>
                  <a:gd name="T23" fmla="*/ 80 h 169"/>
                  <a:gd name="T24" fmla="*/ 72 w 220"/>
                  <a:gd name="T25" fmla="*/ 82 h 169"/>
                  <a:gd name="T26" fmla="*/ 79 w 220"/>
                  <a:gd name="T27" fmla="*/ 82 h 169"/>
                  <a:gd name="T28" fmla="*/ 103 w 220"/>
                  <a:gd name="T29" fmla="*/ 84 h 169"/>
                  <a:gd name="T30" fmla="*/ 109 w 220"/>
                  <a:gd name="T31" fmla="*/ 78 h 169"/>
                  <a:gd name="T32" fmla="*/ 110 w 220"/>
                  <a:gd name="T33" fmla="*/ 69 h 169"/>
                  <a:gd name="T34" fmla="*/ 110 w 220"/>
                  <a:gd name="T35" fmla="*/ 57 h 169"/>
                  <a:gd name="T36" fmla="*/ 109 w 220"/>
                  <a:gd name="T37" fmla="*/ 47 h 169"/>
                  <a:gd name="T38" fmla="*/ 108 w 220"/>
                  <a:gd name="T39" fmla="*/ 40 h 169"/>
                  <a:gd name="T40" fmla="*/ 105 w 220"/>
                  <a:gd name="T41" fmla="*/ 34 h 169"/>
                  <a:gd name="T42" fmla="*/ 98 w 220"/>
                  <a:gd name="T43" fmla="*/ 30 h 169"/>
                  <a:gd name="T44" fmla="*/ 92 w 220"/>
                  <a:gd name="T45" fmla="*/ 27 h 169"/>
                  <a:gd name="T46" fmla="*/ 85 w 220"/>
                  <a:gd name="T47" fmla="*/ 23 h 169"/>
                  <a:gd name="T48" fmla="*/ 75 w 220"/>
                  <a:gd name="T49" fmla="*/ 16 h 169"/>
                  <a:gd name="T50" fmla="*/ 55 w 220"/>
                  <a:gd name="T51" fmla="*/ 2 h 169"/>
                  <a:gd name="T52" fmla="*/ 52 w 220"/>
                  <a:gd name="T53" fmla="*/ 1 h 169"/>
                  <a:gd name="T54" fmla="*/ 48 w 220"/>
                  <a:gd name="T55" fmla="*/ 0 h 169"/>
                  <a:gd name="T56" fmla="*/ 44 w 220"/>
                  <a:gd name="T57" fmla="*/ 0 h 169"/>
                  <a:gd name="T58" fmla="*/ 40 w 220"/>
                  <a:gd name="T59" fmla="*/ 10 h 169"/>
                  <a:gd name="T60" fmla="*/ 34 w 220"/>
                  <a:gd name="T61" fmla="*/ 26 h 169"/>
                  <a:gd name="T62" fmla="*/ 24 w 220"/>
                  <a:gd name="T63" fmla="*/ 28 h 169"/>
                  <a:gd name="T64" fmla="*/ 32 w 220"/>
                  <a:gd name="T65" fmla="*/ 9 h 169"/>
                  <a:gd name="T66" fmla="*/ 36 w 220"/>
                  <a:gd name="T67" fmla="*/ 0 h 169"/>
                  <a:gd name="T68" fmla="*/ 29 w 220"/>
                  <a:gd name="T69" fmla="*/ 0 h 169"/>
                  <a:gd name="T70" fmla="*/ 23 w 220"/>
                  <a:gd name="T71" fmla="*/ 1 h 169"/>
                  <a:gd name="T72" fmla="*/ 16 w 220"/>
                  <a:gd name="T73" fmla="*/ 2 h 169"/>
                  <a:gd name="T74" fmla="*/ 10 w 220"/>
                  <a:gd name="T75" fmla="*/ 5 h 169"/>
                  <a:gd name="T76" fmla="*/ 5 w 220"/>
                  <a:gd name="T77" fmla="*/ 8 h 169"/>
                  <a:gd name="T78" fmla="*/ 4 w 220"/>
                  <a:gd name="T79" fmla="*/ 10 h 169"/>
                  <a:gd name="T80" fmla="*/ 3 w 220"/>
                  <a:gd name="T81" fmla="*/ 15 h 169"/>
                  <a:gd name="T82" fmla="*/ 2 w 220"/>
                  <a:gd name="T83" fmla="*/ 26 h 169"/>
                  <a:gd name="T84" fmla="*/ 2 w 220"/>
                  <a:gd name="T85" fmla="*/ 44 h 169"/>
                  <a:gd name="T86" fmla="*/ 1 w 220"/>
                  <a:gd name="T87" fmla="*/ 46 h 169"/>
                  <a:gd name="T88" fmla="*/ 0 w 220"/>
                  <a:gd name="T89" fmla="*/ 48 h 169"/>
                  <a:gd name="T90" fmla="*/ 1 w 220"/>
                  <a:gd name="T91" fmla="*/ 51 h 169"/>
                  <a:gd name="T92" fmla="*/ 2 w 220"/>
                  <a:gd name="T93" fmla="*/ 55 h 169"/>
                  <a:gd name="T94" fmla="*/ 5 w 220"/>
                  <a:gd name="T95" fmla="*/ 60 h 169"/>
                  <a:gd name="T96" fmla="*/ 9 w 220"/>
                  <a:gd name="T97" fmla="*/ 65 h 169"/>
                  <a:gd name="T98" fmla="*/ 14 w 220"/>
                  <a:gd name="T99" fmla="*/ 52 h 169"/>
                  <a:gd name="T100" fmla="*/ 15 w 220"/>
                  <a:gd name="T101" fmla="*/ 50 h 169"/>
                  <a:gd name="T102" fmla="*/ 18 w 220"/>
                  <a:gd name="T103" fmla="*/ 51 h 169"/>
                  <a:gd name="T104" fmla="*/ 21 w 220"/>
                  <a:gd name="T105" fmla="*/ 50 h 169"/>
                  <a:gd name="T106" fmla="*/ 23 w 220"/>
                  <a:gd name="T107" fmla="*/ 50 h 169"/>
                  <a:gd name="T108" fmla="*/ 23 w 220"/>
                  <a:gd name="T109" fmla="*/ 49 h 16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220" h="169">
                    <a:moveTo>
                      <a:pt x="46" y="98"/>
                    </a:moveTo>
                    <a:lnTo>
                      <a:pt x="34" y="129"/>
                    </a:lnTo>
                    <a:lnTo>
                      <a:pt x="29" y="141"/>
                    </a:lnTo>
                    <a:lnTo>
                      <a:pt x="38" y="148"/>
                    </a:lnTo>
                    <a:lnTo>
                      <a:pt x="46" y="152"/>
                    </a:lnTo>
                    <a:lnTo>
                      <a:pt x="55" y="155"/>
                    </a:lnTo>
                    <a:lnTo>
                      <a:pt x="65" y="157"/>
                    </a:lnTo>
                    <a:lnTo>
                      <a:pt x="76" y="157"/>
                    </a:lnTo>
                    <a:lnTo>
                      <a:pt x="83" y="155"/>
                    </a:lnTo>
                    <a:lnTo>
                      <a:pt x="88" y="152"/>
                    </a:lnTo>
                    <a:lnTo>
                      <a:pt x="107" y="157"/>
                    </a:lnTo>
                    <a:lnTo>
                      <a:pt x="124" y="160"/>
                    </a:lnTo>
                    <a:lnTo>
                      <a:pt x="144" y="164"/>
                    </a:lnTo>
                    <a:lnTo>
                      <a:pt x="158" y="164"/>
                    </a:lnTo>
                    <a:lnTo>
                      <a:pt x="206" y="169"/>
                    </a:lnTo>
                    <a:lnTo>
                      <a:pt x="217" y="157"/>
                    </a:lnTo>
                    <a:lnTo>
                      <a:pt x="220" y="138"/>
                    </a:lnTo>
                    <a:lnTo>
                      <a:pt x="220" y="115"/>
                    </a:lnTo>
                    <a:lnTo>
                      <a:pt x="218" y="95"/>
                    </a:lnTo>
                    <a:lnTo>
                      <a:pt x="215" y="81"/>
                    </a:lnTo>
                    <a:lnTo>
                      <a:pt x="210" y="69"/>
                    </a:lnTo>
                    <a:lnTo>
                      <a:pt x="196" y="60"/>
                    </a:lnTo>
                    <a:lnTo>
                      <a:pt x="184" y="55"/>
                    </a:lnTo>
                    <a:lnTo>
                      <a:pt x="170" y="47"/>
                    </a:lnTo>
                    <a:lnTo>
                      <a:pt x="150" y="33"/>
                    </a:lnTo>
                    <a:lnTo>
                      <a:pt x="110" y="4"/>
                    </a:lnTo>
                    <a:lnTo>
                      <a:pt x="103" y="2"/>
                    </a:lnTo>
                    <a:lnTo>
                      <a:pt x="96" y="0"/>
                    </a:lnTo>
                    <a:lnTo>
                      <a:pt x="88" y="0"/>
                    </a:lnTo>
                    <a:lnTo>
                      <a:pt x="79" y="21"/>
                    </a:lnTo>
                    <a:lnTo>
                      <a:pt x="67" y="52"/>
                    </a:lnTo>
                    <a:lnTo>
                      <a:pt x="48" y="57"/>
                    </a:lnTo>
                    <a:lnTo>
                      <a:pt x="64" y="19"/>
                    </a:lnTo>
                    <a:lnTo>
                      <a:pt x="72" y="0"/>
                    </a:lnTo>
                    <a:lnTo>
                      <a:pt x="58" y="0"/>
                    </a:lnTo>
                    <a:lnTo>
                      <a:pt x="45" y="2"/>
                    </a:lnTo>
                    <a:lnTo>
                      <a:pt x="31" y="5"/>
                    </a:lnTo>
                    <a:lnTo>
                      <a:pt x="19" y="10"/>
                    </a:lnTo>
                    <a:lnTo>
                      <a:pt x="10" y="16"/>
                    </a:lnTo>
                    <a:lnTo>
                      <a:pt x="7" y="21"/>
                    </a:lnTo>
                    <a:lnTo>
                      <a:pt x="5" y="31"/>
                    </a:lnTo>
                    <a:lnTo>
                      <a:pt x="3" y="52"/>
                    </a:lnTo>
                    <a:lnTo>
                      <a:pt x="3" y="88"/>
                    </a:lnTo>
                    <a:lnTo>
                      <a:pt x="2" y="93"/>
                    </a:lnTo>
                    <a:lnTo>
                      <a:pt x="0" y="96"/>
                    </a:lnTo>
                    <a:lnTo>
                      <a:pt x="2" y="103"/>
                    </a:lnTo>
                    <a:lnTo>
                      <a:pt x="3" y="110"/>
                    </a:lnTo>
                    <a:lnTo>
                      <a:pt x="10" y="121"/>
                    </a:lnTo>
                    <a:lnTo>
                      <a:pt x="17" y="131"/>
                    </a:lnTo>
                    <a:lnTo>
                      <a:pt x="28" y="105"/>
                    </a:lnTo>
                    <a:lnTo>
                      <a:pt x="29" y="100"/>
                    </a:lnTo>
                    <a:lnTo>
                      <a:pt x="36" y="102"/>
                    </a:lnTo>
                    <a:lnTo>
                      <a:pt x="41" y="100"/>
                    </a:lnTo>
                    <a:lnTo>
                      <a:pt x="45" y="100"/>
                    </a:lnTo>
                    <a:lnTo>
                      <a:pt x="46" y="98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5" name="Freeform 135">
                <a:extLst>
                  <a:ext uri="{FF2B5EF4-FFF2-40B4-BE49-F238E27FC236}">
                    <a16:creationId xmlns:a16="http://schemas.microsoft.com/office/drawing/2014/main" id="{2B3FA7AB-0CED-4BF4-E08A-DE99290EB9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6" y="841"/>
                <a:ext cx="6" cy="7"/>
              </a:xfrm>
              <a:custGeom>
                <a:avLst/>
                <a:gdLst>
                  <a:gd name="T0" fmla="*/ 6 w 10"/>
                  <a:gd name="T1" fmla="*/ 5 h 13"/>
                  <a:gd name="T2" fmla="*/ 1 w 10"/>
                  <a:gd name="T3" fmla="*/ 0 h 13"/>
                  <a:gd name="T4" fmla="*/ 0 w 10"/>
                  <a:gd name="T5" fmla="*/ 7 h 13"/>
                  <a:gd name="T6" fmla="*/ 6 w 10"/>
                  <a:gd name="T7" fmla="*/ 5 h 1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" h="13">
                    <a:moveTo>
                      <a:pt x="10" y="10"/>
                    </a:moveTo>
                    <a:lnTo>
                      <a:pt x="2" y="0"/>
                    </a:lnTo>
                    <a:lnTo>
                      <a:pt x="0" y="13"/>
                    </a:lnTo>
                    <a:lnTo>
                      <a:pt x="1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6" name="Freeform 136">
                <a:extLst>
                  <a:ext uri="{FF2B5EF4-FFF2-40B4-BE49-F238E27FC236}">
                    <a16:creationId xmlns:a16="http://schemas.microsoft.com/office/drawing/2014/main" id="{24A307E4-B19E-9E71-B47B-368BB5C41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8" y="878"/>
                <a:ext cx="166" cy="113"/>
              </a:xfrm>
              <a:custGeom>
                <a:avLst/>
                <a:gdLst>
                  <a:gd name="T0" fmla="*/ 22 w 332"/>
                  <a:gd name="T1" fmla="*/ 101 h 225"/>
                  <a:gd name="T2" fmla="*/ 35 w 332"/>
                  <a:gd name="T3" fmla="*/ 106 h 225"/>
                  <a:gd name="T4" fmla="*/ 47 w 332"/>
                  <a:gd name="T5" fmla="*/ 104 h 225"/>
                  <a:gd name="T6" fmla="*/ 49 w 332"/>
                  <a:gd name="T7" fmla="*/ 100 h 225"/>
                  <a:gd name="T8" fmla="*/ 58 w 332"/>
                  <a:gd name="T9" fmla="*/ 102 h 225"/>
                  <a:gd name="T10" fmla="*/ 68 w 332"/>
                  <a:gd name="T11" fmla="*/ 104 h 225"/>
                  <a:gd name="T12" fmla="*/ 87 w 332"/>
                  <a:gd name="T13" fmla="*/ 110 h 225"/>
                  <a:gd name="T14" fmla="*/ 127 w 332"/>
                  <a:gd name="T15" fmla="*/ 113 h 225"/>
                  <a:gd name="T16" fmla="*/ 142 w 332"/>
                  <a:gd name="T17" fmla="*/ 109 h 225"/>
                  <a:gd name="T18" fmla="*/ 139 w 332"/>
                  <a:gd name="T19" fmla="*/ 102 h 225"/>
                  <a:gd name="T20" fmla="*/ 138 w 332"/>
                  <a:gd name="T21" fmla="*/ 91 h 225"/>
                  <a:gd name="T22" fmla="*/ 135 w 332"/>
                  <a:gd name="T23" fmla="*/ 69 h 225"/>
                  <a:gd name="T24" fmla="*/ 133 w 332"/>
                  <a:gd name="T25" fmla="*/ 62 h 225"/>
                  <a:gd name="T26" fmla="*/ 134 w 332"/>
                  <a:gd name="T27" fmla="*/ 56 h 225"/>
                  <a:gd name="T28" fmla="*/ 139 w 332"/>
                  <a:gd name="T29" fmla="*/ 51 h 225"/>
                  <a:gd name="T30" fmla="*/ 146 w 332"/>
                  <a:gd name="T31" fmla="*/ 48 h 225"/>
                  <a:gd name="T32" fmla="*/ 152 w 332"/>
                  <a:gd name="T33" fmla="*/ 46 h 225"/>
                  <a:gd name="T34" fmla="*/ 160 w 332"/>
                  <a:gd name="T35" fmla="*/ 47 h 225"/>
                  <a:gd name="T36" fmla="*/ 166 w 332"/>
                  <a:gd name="T37" fmla="*/ 50 h 225"/>
                  <a:gd name="T38" fmla="*/ 158 w 332"/>
                  <a:gd name="T39" fmla="*/ 45 h 225"/>
                  <a:gd name="T40" fmla="*/ 148 w 332"/>
                  <a:gd name="T41" fmla="*/ 42 h 225"/>
                  <a:gd name="T42" fmla="*/ 84 w 332"/>
                  <a:gd name="T43" fmla="*/ 1 h 225"/>
                  <a:gd name="T44" fmla="*/ 69 w 332"/>
                  <a:gd name="T45" fmla="*/ 0 h 225"/>
                  <a:gd name="T46" fmla="*/ 63 w 332"/>
                  <a:gd name="T47" fmla="*/ 3 h 225"/>
                  <a:gd name="T48" fmla="*/ 54 w 332"/>
                  <a:gd name="T49" fmla="*/ 7 h 225"/>
                  <a:gd name="T50" fmla="*/ 42 w 332"/>
                  <a:gd name="T51" fmla="*/ 11 h 225"/>
                  <a:gd name="T52" fmla="*/ 30 w 332"/>
                  <a:gd name="T53" fmla="*/ 18 h 225"/>
                  <a:gd name="T54" fmla="*/ 21 w 332"/>
                  <a:gd name="T55" fmla="*/ 29 h 225"/>
                  <a:gd name="T56" fmla="*/ 15 w 332"/>
                  <a:gd name="T57" fmla="*/ 34 h 225"/>
                  <a:gd name="T58" fmla="*/ 9 w 332"/>
                  <a:gd name="T59" fmla="*/ 40 h 225"/>
                  <a:gd name="T60" fmla="*/ 7 w 332"/>
                  <a:gd name="T61" fmla="*/ 47 h 225"/>
                  <a:gd name="T62" fmla="*/ 3 w 332"/>
                  <a:gd name="T63" fmla="*/ 53 h 225"/>
                  <a:gd name="T64" fmla="*/ 0 w 332"/>
                  <a:gd name="T65" fmla="*/ 57 h 225"/>
                  <a:gd name="T66" fmla="*/ 2 w 332"/>
                  <a:gd name="T67" fmla="*/ 68 h 225"/>
                  <a:gd name="T68" fmla="*/ 7 w 332"/>
                  <a:gd name="T69" fmla="*/ 87 h 225"/>
                  <a:gd name="T70" fmla="*/ 10 w 332"/>
                  <a:gd name="T71" fmla="*/ 93 h 225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332" h="225">
                    <a:moveTo>
                      <a:pt x="31" y="194"/>
                    </a:moveTo>
                    <a:lnTo>
                      <a:pt x="43" y="201"/>
                    </a:lnTo>
                    <a:lnTo>
                      <a:pt x="53" y="206"/>
                    </a:lnTo>
                    <a:lnTo>
                      <a:pt x="69" y="211"/>
                    </a:lnTo>
                    <a:lnTo>
                      <a:pt x="88" y="211"/>
                    </a:lnTo>
                    <a:lnTo>
                      <a:pt x="93" y="208"/>
                    </a:lnTo>
                    <a:lnTo>
                      <a:pt x="96" y="204"/>
                    </a:lnTo>
                    <a:lnTo>
                      <a:pt x="98" y="199"/>
                    </a:lnTo>
                    <a:lnTo>
                      <a:pt x="107" y="203"/>
                    </a:lnTo>
                    <a:lnTo>
                      <a:pt x="115" y="204"/>
                    </a:lnTo>
                    <a:lnTo>
                      <a:pt x="125" y="208"/>
                    </a:lnTo>
                    <a:lnTo>
                      <a:pt x="136" y="208"/>
                    </a:lnTo>
                    <a:lnTo>
                      <a:pt x="155" y="215"/>
                    </a:lnTo>
                    <a:lnTo>
                      <a:pt x="174" y="220"/>
                    </a:lnTo>
                    <a:lnTo>
                      <a:pt x="194" y="225"/>
                    </a:lnTo>
                    <a:lnTo>
                      <a:pt x="253" y="225"/>
                    </a:lnTo>
                    <a:lnTo>
                      <a:pt x="273" y="220"/>
                    </a:lnTo>
                    <a:lnTo>
                      <a:pt x="284" y="218"/>
                    </a:lnTo>
                    <a:lnTo>
                      <a:pt x="280" y="213"/>
                    </a:lnTo>
                    <a:lnTo>
                      <a:pt x="277" y="203"/>
                    </a:lnTo>
                    <a:lnTo>
                      <a:pt x="275" y="194"/>
                    </a:lnTo>
                    <a:lnTo>
                      <a:pt x="275" y="182"/>
                    </a:lnTo>
                    <a:lnTo>
                      <a:pt x="277" y="167"/>
                    </a:lnTo>
                    <a:lnTo>
                      <a:pt x="270" y="137"/>
                    </a:lnTo>
                    <a:lnTo>
                      <a:pt x="266" y="130"/>
                    </a:lnTo>
                    <a:lnTo>
                      <a:pt x="265" y="123"/>
                    </a:lnTo>
                    <a:lnTo>
                      <a:pt x="266" y="117"/>
                    </a:lnTo>
                    <a:lnTo>
                      <a:pt x="268" y="111"/>
                    </a:lnTo>
                    <a:lnTo>
                      <a:pt x="273" y="106"/>
                    </a:lnTo>
                    <a:lnTo>
                      <a:pt x="277" y="101"/>
                    </a:lnTo>
                    <a:lnTo>
                      <a:pt x="285" y="98"/>
                    </a:lnTo>
                    <a:lnTo>
                      <a:pt x="291" y="96"/>
                    </a:lnTo>
                    <a:lnTo>
                      <a:pt x="296" y="93"/>
                    </a:lnTo>
                    <a:lnTo>
                      <a:pt x="304" y="91"/>
                    </a:lnTo>
                    <a:lnTo>
                      <a:pt x="313" y="91"/>
                    </a:lnTo>
                    <a:lnTo>
                      <a:pt x="320" y="93"/>
                    </a:lnTo>
                    <a:lnTo>
                      <a:pt x="327" y="96"/>
                    </a:lnTo>
                    <a:lnTo>
                      <a:pt x="332" y="99"/>
                    </a:lnTo>
                    <a:lnTo>
                      <a:pt x="332" y="89"/>
                    </a:lnTo>
                    <a:lnTo>
                      <a:pt x="316" y="89"/>
                    </a:lnTo>
                    <a:lnTo>
                      <a:pt x="306" y="87"/>
                    </a:lnTo>
                    <a:lnTo>
                      <a:pt x="296" y="84"/>
                    </a:lnTo>
                    <a:lnTo>
                      <a:pt x="177" y="6"/>
                    </a:lnTo>
                    <a:lnTo>
                      <a:pt x="168" y="1"/>
                    </a:lnTo>
                    <a:lnTo>
                      <a:pt x="160" y="0"/>
                    </a:lnTo>
                    <a:lnTo>
                      <a:pt x="137" y="0"/>
                    </a:lnTo>
                    <a:lnTo>
                      <a:pt x="131" y="1"/>
                    </a:lnTo>
                    <a:lnTo>
                      <a:pt x="125" y="5"/>
                    </a:lnTo>
                    <a:lnTo>
                      <a:pt x="117" y="10"/>
                    </a:lnTo>
                    <a:lnTo>
                      <a:pt x="107" y="13"/>
                    </a:lnTo>
                    <a:lnTo>
                      <a:pt x="96" y="19"/>
                    </a:lnTo>
                    <a:lnTo>
                      <a:pt x="84" y="22"/>
                    </a:lnTo>
                    <a:lnTo>
                      <a:pt x="72" y="29"/>
                    </a:lnTo>
                    <a:lnTo>
                      <a:pt x="60" y="36"/>
                    </a:lnTo>
                    <a:lnTo>
                      <a:pt x="46" y="49"/>
                    </a:lnTo>
                    <a:lnTo>
                      <a:pt x="41" y="58"/>
                    </a:lnTo>
                    <a:lnTo>
                      <a:pt x="38" y="65"/>
                    </a:lnTo>
                    <a:lnTo>
                      <a:pt x="29" y="68"/>
                    </a:lnTo>
                    <a:lnTo>
                      <a:pt x="21" y="75"/>
                    </a:lnTo>
                    <a:lnTo>
                      <a:pt x="17" y="79"/>
                    </a:lnTo>
                    <a:lnTo>
                      <a:pt x="15" y="86"/>
                    </a:lnTo>
                    <a:lnTo>
                      <a:pt x="14" y="93"/>
                    </a:lnTo>
                    <a:lnTo>
                      <a:pt x="17" y="99"/>
                    </a:lnTo>
                    <a:lnTo>
                      <a:pt x="5" y="106"/>
                    </a:lnTo>
                    <a:lnTo>
                      <a:pt x="2" y="108"/>
                    </a:lnTo>
                    <a:lnTo>
                      <a:pt x="0" y="113"/>
                    </a:lnTo>
                    <a:lnTo>
                      <a:pt x="0" y="127"/>
                    </a:lnTo>
                    <a:lnTo>
                      <a:pt x="3" y="136"/>
                    </a:lnTo>
                    <a:lnTo>
                      <a:pt x="14" y="158"/>
                    </a:lnTo>
                    <a:lnTo>
                      <a:pt x="14" y="173"/>
                    </a:lnTo>
                    <a:lnTo>
                      <a:pt x="15" y="180"/>
                    </a:lnTo>
                    <a:lnTo>
                      <a:pt x="19" y="185"/>
                    </a:lnTo>
                    <a:lnTo>
                      <a:pt x="31" y="194"/>
                    </a:lnTo>
                    <a:close/>
                  </a:path>
                </a:pathLst>
              </a:custGeom>
              <a:solidFill>
                <a:srgbClr val="FFC080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7" name="Freeform 137">
                <a:extLst>
                  <a:ext uri="{FF2B5EF4-FFF2-40B4-BE49-F238E27FC236}">
                    <a16:creationId xmlns:a16="http://schemas.microsoft.com/office/drawing/2014/main" id="{0CD8DEB4-0B22-F01C-BF59-C2D59A8E74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2" y="627"/>
                <a:ext cx="28" cy="26"/>
              </a:xfrm>
              <a:custGeom>
                <a:avLst/>
                <a:gdLst>
                  <a:gd name="T0" fmla="*/ 0 w 55"/>
                  <a:gd name="T1" fmla="*/ 26 h 52"/>
                  <a:gd name="T2" fmla="*/ 6 w 55"/>
                  <a:gd name="T3" fmla="*/ 23 h 52"/>
                  <a:gd name="T4" fmla="*/ 11 w 55"/>
                  <a:gd name="T5" fmla="*/ 17 h 52"/>
                  <a:gd name="T6" fmla="*/ 17 w 55"/>
                  <a:gd name="T7" fmla="*/ 12 h 52"/>
                  <a:gd name="T8" fmla="*/ 22 w 55"/>
                  <a:gd name="T9" fmla="*/ 8 h 52"/>
                  <a:gd name="T10" fmla="*/ 26 w 55"/>
                  <a:gd name="T11" fmla="*/ 2 h 52"/>
                  <a:gd name="T12" fmla="*/ 28 w 55"/>
                  <a:gd name="T13" fmla="*/ 0 h 5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5" h="52">
                    <a:moveTo>
                      <a:pt x="0" y="52"/>
                    </a:moveTo>
                    <a:lnTo>
                      <a:pt x="12" y="45"/>
                    </a:lnTo>
                    <a:lnTo>
                      <a:pt x="22" y="34"/>
                    </a:lnTo>
                    <a:lnTo>
                      <a:pt x="34" y="24"/>
                    </a:lnTo>
                    <a:lnTo>
                      <a:pt x="43" y="16"/>
                    </a:lnTo>
                    <a:lnTo>
                      <a:pt x="51" y="3"/>
                    </a:lnTo>
                    <a:lnTo>
                      <a:pt x="55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8" name="Freeform 138">
                <a:extLst>
                  <a:ext uri="{FF2B5EF4-FFF2-40B4-BE49-F238E27FC236}">
                    <a16:creationId xmlns:a16="http://schemas.microsoft.com/office/drawing/2014/main" id="{A85FF938-5075-661C-82B2-6C4FFC03CE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5" y="606"/>
                <a:ext cx="70" cy="123"/>
              </a:xfrm>
              <a:custGeom>
                <a:avLst/>
                <a:gdLst>
                  <a:gd name="T0" fmla="*/ 70 w 141"/>
                  <a:gd name="T1" fmla="*/ 0 h 246"/>
                  <a:gd name="T2" fmla="*/ 63 w 141"/>
                  <a:gd name="T3" fmla="*/ 7 h 246"/>
                  <a:gd name="T4" fmla="*/ 55 w 141"/>
                  <a:gd name="T5" fmla="*/ 14 h 246"/>
                  <a:gd name="T6" fmla="*/ 47 w 141"/>
                  <a:gd name="T7" fmla="*/ 22 h 246"/>
                  <a:gd name="T8" fmla="*/ 40 w 141"/>
                  <a:gd name="T9" fmla="*/ 29 h 246"/>
                  <a:gd name="T10" fmla="*/ 34 w 141"/>
                  <a:gd name="T11" fmla="*/ 38 h 246"/>
                  <a:gd name="T12" fmla="*/ 29 w 141"/>
                  <a:gd name="T13" fmla="*/ 47 h 246"/>
                  <a:gd name="T14" fmla="*/ 23 w 141"/>
                  <a:gd name="T15" fmla="*/ 56 h 246"/>
                  <a:gd name="T16" fmla="*/ 18 w 141"/>
                  <a:gd name="T17" fmla="*/ 65 h 246"/>
                  <a:gd name="T18" fmla="*/ 14 w 141"/>
                  <a:gd name="T19" fmla="*/ 75 h 246"/>
                  <a:gd name="T20" fmla="*/ 10 w 141"/>
                  <a:gd name="T21" fmla="*/ 84 h 246"/>
                  <a:gd name="T22" fmla="*/ 7 w 141"/>
                  <a:gd name="T23" fmla="*/ 95 h 246"/>
                  <a:gd name="T24" fmla="*/ 3 w 141"/>
                  <a:gd name="T25" fmla="*/ 104 h 246"/>
                  <a:gd name="T26" fmla="*/ 1 w 141"/>
                  <a:gd name="T27" fmla="*/ 115 h 246"/>
                  <a:gd name="T28" fmla="*/ 0 w 141"/>
                  <a:gd name="T29" fmla="*/ 123 h 24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141" h="246">
                    <a:moveTo>
                      <a:pt x="141" y="0"/>
                    </a:moveTo>
                    <a:lnTo>
                      <a:pt x="126" y="13"/>
                    </a:lnTo>
                    <a:lnTo>
                      <a:pt x="110" y="27"/>
                    </a:lnTo>
                    <a:lnTo>
                      <a:pt x="95" y="43"/>
                    </a:lnTo>
                    <a:lnTo>
                      <a:pt x="81" y="58"/>
                    </a:lnTo>
                    <a:lnTo>
                      <a:pt x="69" y="75"/>
                    </a:lnTo>
                    <a:lnTo>
                      <a:pt x="58" y="93"/>
                    </a:lnTo>
                    <a:lnTo>
                      <a:pt x="46" y="112"/>
                    </a:lnTo>
                    <a:lnTo>
                      <a:pt x="36" y="129"/>
                    </a:lnTo>
                    <a:lnTo>
                      <a:pt x="28" y="149"/>
                    </a:lnTo>
                    <a:lnTo>
                      <a:pt x="21" y="168"/>
                    </a:lnTo>
                    <a:lnTo>
                      <a:pt x="14" y="189"/>
                    </a:lnTo>
                    <a:lnTo>
                      <a:pt x="7" y="208"/>
                    </a:lnTo>
                    <a:lnTo>
                      <a:pt x="3" y="229"/>
                    </a:lnTo>
                    <a:lnTo>
                      <a:pt x="0" y="246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9" name="Freeform 139">
                <a:extLst>
                  <a:ext uri="{FF2B5EF4-FFF2-40B4-BE49-F238E27FC236}">
                    <a16:creationId xmlns:a16="http://schemas.microsoft.com/office/drawing/2014/main" id="{46A90F70-26B6-7828-010D-A97EB7AE00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7" y="548"/>
                <a:ext cx="12" cy="10"/>
              </a:xfrm>
              <a:custGeom>
                <a:avLst/>
                <a:gdLst>
                  <a:gd name="T0" fmla="*/ 0 w 24"/>
                  <a:gd name="T1" fmla="*/ 2 h 20"/>
                  <a:gd name="T2" fmla="*/ 5 w 24"/>
                  <a:gd name="T3" fmla="*/ 1 h 20"/>
                  <a:gd name="T4" fmla="*/ 10 w 24"/>
                  <a:gd name="T5" fmla="*/ 0 h 20"/>
                  <a:gd name="T6" fmla="*/ 12 w 24"/>
                  <a:gd name="T7" fmla="*/ 0 h 20"/>
                  <a:gd name="T8" fmla="*/ 10 w 24"/>
                  <a:gd name="T9" fmla="*/ 4 h 20"/>
                  <a:gd name="T10" fmla="*/ 6 w 24"/>
                  <a:gd name="T11" fmla="*/ 7 h 20"/>
                  <a:gd name="T12" fmla="*/ 5 w 24"/>
                  <a:gd name="T13" fmla="*/ 10 h 2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4" h="20">
                    <a:moveTo>
                      <a:pt x="0" y="3"/>
                    </a:moveTo>
                    <a:lnTo>
                      <a:pt x="9" y="1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19" y="7"/>
                    </a:lnTo>
                    <a:lnTo>
                      <a:pt x="12" y="13"/>
                    </a:lnTo>
                    <a:lnTo>
                      <a:pt x="9" y="2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0" name="Line 140">
                <a:extLst>
                  <a:ext uri="{FF2B5EF4-FFF2-40B4-BE49-F238E27FC236}">
                    <a16:creationId xmlns:a16="http://schemas.microsoft.com/office/drawing/2014/main" id="{57FEA3E3-BCE1-B0FB-3135-1C14437B1E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886" y="554"/>
                <a:ext cx="5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1" name="Line 141">
                <a:extLst>
                  <a:ext uri="{FF2B5EF4-FFF2-40B4-BE49-F238E27FC236}">
                    <a16:creationId xmlns:a16="http://schemas.microsoft.com/office/drawing/2014/main" id="{E3A68C22-897D-6773-8E56-0B9196A2A4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871" y="561"/>
                <a:ext cx="1" cy="7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2" name="Freeform 142">
                <a:extLst>
                  <a:ext uri="{FF2B5EF4-FFF2-40B4-BE49-F238E27FC236}">
                    <a16:creationId xmlns:a16="http://schemas.microsoft.com/office/drawing/2014/main" id="{179CE2F7-B5F5-D3A8-E86B-9ECC4DC04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9" y="578"/>
                <a:ext cx="7" cy="14"/>
              </a:xfrm>
              <a:custGeom>
                <a:avLst/>
                <a:gdLst>
                  <a:gd name="T0" fmla="*/ 7 w 16"/>
                  <a:gd name="T1" fmla="*/ 14 h 27"/>
                  <a:gd name="T2" fmla="*/ 7 w 16"/>
                  <a:gd name="T3" fmla="*/ 9 h 27"/>
                  <a:gd name="T4" fmla="*/ 5 w 16"/>
                  <a:gd name="T5" fmla="*/ 6 h 27"/>
                  <a:gd name="T6" fmla="*/ 4 w 16"/>
                  <a:gd name="T7" fmla="*/ 5 h 27"/>
                  <a:gd name="T8" fmla="*/ 3 w 16"/>
                  <a:gd name="T9" fmla="*/ 3 h 27"/>
                  <a:gd name="T10" fmla="*/ 2 w 16"/>
                  <a:gd name="T11" fmla="*/ 2 h 27"/>
                  <a:gd name="T12" fmla="*/ 0 w 16"/>
                  <a:gd name="T13" fmla="*/ 0 h 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6" h="27">
                    <a:moveTo>
                      <a:pt x="16" y="27"/>
                    </a:moveTo>
                    <a:lnTo>
                      <a:pt x="16" y="17"/>
                    </a:lnTo>
                    <a:lnTo>
                      <a:pt x="12" y="12"/>
                    </a:lnTo>
                    <a:lnTo>
                      <a:pt x="10" y="9"/>
                    </a:lnTo>
                    <a:lnTo>
                      <a:pt x="7" y="5"/>
                    </a:lnTo>
                    <a:lnTo>
                      <a:pt x="4" y="3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3" name="Freeform 143">
                <a:extLst>
                  <a:ext uri="{FF2B5EF4-FFF2-40B4-BE49-F238E27FC236}">
                    <a16:creationId xmlns:a16="http://schemas.microsoft.com/office/drawing/2014/main" id="{A08E156C-B14E-C6BE-C6FA-1108A9EF95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8" y="595"/>
                <a:ext cx="12" cy="2"/>
              </a:xfrm>
              <a:custGeom>
                <a:avLst/>
                <a:gdLst>
                  <a:gd name="T0" fmla="*/ 12 w 25"/>
                  <a:gd name="T1" fmla="*/ 0 h 4"/>
                  <a:gd name="T2" fmla="*/ 8 w 25"/>
                  <a:gd name="T3" fmla="*/ 0 h 4"/>
                  <a:gd name="T4" fmla="*/ 3 w 25"/>
                  <a:gd name="T5" fmla="*/ 1 h 4"/>
                  <a:gd name="T6" fmla="*/ 0 w 25"/>
                  <a:gd name="T7" fmla="*/ 2 h 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5" h="4">
                    <a:moveTo>
                      <a:pt x="25" y="0"/>
                    </a:moveTo>
                    <a:lnTo>
                      <a:pt x="16" y="0"/>
                    </a:lnTo>
                    <a:lnTo>
                      <a:pt x="7" y="2"/>
                    </a:lnTo>
                    <a:lnTo>
                      <a:pt x="0" y="4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Freeform 144">
                <a:extLst>
                  <a:ext uri="{FF2B5EF4-FFF2-40B4-BE49-F238E27FC236}">
                    <a16:creationId xmlns:a16="http://schemas.microsoft.com/office/drawing/2014/main" id="{CF48D78B-20BC-4BDB-A27A-2F06523D64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8" y="545"/>
                <a:ext cx="8" cy="11"/>
              </a:xfrm>
              <a:custGeom>
                <a:avLst/>
                <a:gdLst>
                  <a:gd name="T0" fmla="*/ 0 w 18"/>
                  <a:gd name="T1" fmla="*/ 11 h 20"/>
                  <a:gd name="T2" fmla="*/ 3 w 18"/>
                  <a:gd name="T3" fmla="*/ 9 h 20"/>
                  <a:gd name="T4" fmla="*/ 5 w 18"/>
                  <a:gd name="T5" fmla="*/ 7 h 20"/>
                  <a:gd name="T6" fmla="*/ 6 w 18"/>
                  <a:gd name="T7" fmla="*/ 4 h 20"/>
                  <a:gd name="T8" fmla="*/ 8 w 18"/>
                  <a:gd name="T9" fmla="*/ 2 h 20"/>
                  <a:gd name="T10" fmla="*/ 8 w 18"/>
                  <a:gd name="T11" fmla="*/ 0 h 2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" h="20">
                    <a:moveTo>
                      <a:pt x="0" y="20"/>
                    </a:moveTo>
                    <a:lnTo>
                      <a:pt x="6" y="17"/>
                    </a:lnTo>
                    <a:lnTo>
                      <a:pt x="11" y="13"/>
                    </a:lnTo>
                    <a:lnTo>
                      <a:pt x="14" y="8"/>
                    </a:lnTo>
                    <a:lnTo>
                      <a:pt x="18" y="3"/>
                    </a:lnTo>
                    <a:lnTo>
                      <a:pt x="18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5" name="Line 145">
                <a:extLst>
                  <a:ext uri="{FF2B5EF4-FFF2-40B4-BE49-F238E27FC236}">
                    <a16:creationId xmlns:a16="http://schemas.microsoft.com/office/drawing/2014/main" id="{F6285F29-2686-452A-73B1-D90FD162BA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987" y="511"/>
                <a:ext cx="9" cy="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6" name="Freeform 146">
                <a:extLst>
                  <a:ext uri="{FF2B5EF4-FFF2-40B4-BE49-F238E27FC236}">
                    <a16:creationId xmlns:a16="http://schemas.microsoft.com/office/drawing/2014/main" id="{35DEF204-966D-7C3A-9C57-D9553B828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8" y="517"/>
                <a:ext cx="3" cy="30"/>
              </a:xfrm>
              <a:custGeom>
                <a:avLst/>
                <a:gdLst>
                  <a:gd name="T0" fmla="*/ 0 w 7"/>
                  <a:gd name="T1" fmla="*/ 30 h 60"/>
                  <a:gd name="T2" fmla="*/ 2 w 7"/>
                  <a:gd name="T3" fmla="*/ 27 h 60"/>
                  <a:gd name="T4" fmla="*/ 3 w 7"/>
                  <a:gd name="T5" fmla="*/ 22 h 60"/>
                  <a:gd name="T6" fmla="*/ 3 w 7"/>
                  <a:gd name="T7" fmla="*/ 19 h 60"/>
                  <a:gd name="T8" fmla="*/ 3 w 7"/>
                  <a:gd name="T9" fmla="*/ 10 h 60"/>
                  <a:gd name="T10" fmla="*/ 3 w 7"/>
                  <a:gd name="T11" fmla="*/ 0 h 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7" h="60">
                    <a:moveTo>
                      <a:pt x="0" y="60"/>
                    </a:moveTo>
                    <a:lnTo>
                      <a:pt x="4" y="53"/>
                    </a:lnTo>
                    <a:lnTo>
                      <a:pt x="6" y="44"/>
                    </a:lnTo>
                    <a:lnTo>
                      <a:pt x="7" y="38"/>
                    </a:lnTo>
                    <a:lnTo>
                      <a:pt x="7" y="19"/>
                    </a:lnTo>
                    <a:lnTo>
                      <a:pt x="6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7" name="Line 147">
                <a:extLst>
                  <a:ext uri="{FF2B5EF4-FFF2-40B4-BE49-F238E27FC236}">
                    <a16:creationId xmlns:a16="http://schemas.microsoft.com/office/drawing/2014/main" id="{11E03BAC-86DF-DCAD-3EE6-004C255C69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71" y="840"/>
                <a:ext cx="24" cy="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8" name="Freeform 148">
                <a:extLst>
                  <a:ext uri="{FF2B5EF4-FFF2-40B4-BE49-F238E27FC236}">
                    <a16:creationId xmlns:a16="http://schemas.microsoft.com/office/drawing/2014/main" id="{A0F222DA-E899-DFA2-CF3E-F0AF36035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1" y="863"/>
                <a:ext cx="50" cy="22"/>
              </a:xfrm>
              <a:custGeom>
                <a:avLst/>
                <a:gdLst>
                  <a:gd name="T0" fmla="*/ 50 w 102"/>
                  <a:gd name="T1" fmla="*/ 22 h 44"/>
                  <a:gd name="T2" fmla="*/ 48 w 102"/>
                  <a:gd name="T3" fmla="*/ 22 h 44"/>
                  <a:gd name="T4" fmla="*/ 45 w 102"/>
                  <a:gd name="T5" fmla="*/ 21 h 44"/>
                  <a:gd name="T6" fmla="*/ 42 w 102"/>
                  <a:gd name="T7" fmla="*/ 21 h 44"/>
                  <a:gd name="T8" fmla="*/ 41 w 102"/>
                  <a:gd name="T9" fmla="*/ 20 h 44"/>
                  <a:gd name="T10" fmla="*/ 38 w 102"/>
                  <a:gd name="T11" fmla="*/ 18 h 44"/>
                  <a:gd name="T12" fmla="*/ 36 w 102"/>
                  <a:gd name="T13" fmla="*/ 16 h 44"/>
                  <a:gd name="T14" fmla="*/ 35 w 102"/>
                  <a:gd name="T15" fmla="*/ 16 h 44"/>
                  <a:gd name="T16" fmla="*/ 33 w 102"/>
                  <a:gd name="T17" fmla="*/ 13 h 44"/>
                  <a:gd name="T18" fmla="*/ 23 w 102"/>
                  <a:gd name="T19" fmla="*/ 0 h 44"/>
                  <a:gd name="T20" fmla="*/ 0 w 102"/>
                  <a:gd name="T21" fmla="*/ 4 h 4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02" h="44">
                    <a:moveTo>
                      <a:pt x="102" y="44"/>
                    </a:moveTo>
                    <a:lnTo>
                      <a:pt x="97" y="43"/>
                    </a:lnTo>
                    <a:lnTo>
                      <a:pt x="92" y="41"/>
                    </a:lnTo>
                    <a:lnTo>
                      <a:pt x="86" y="41"/>
                    </a:lnTo>
                    <a:lnTo>
                      <a:pt x="83" y="39"/>
                    </a:lnTo>
                    <a:lnTo>
                      <a:pt x="78" y="36"/>
                    </a:lnTo>
                    <a:lnTo>
                      <a:pt x="74" y="32"/>
                    </a:lnTo>
                    <a:lnTo>
                      <a:pt x="71" y="31"/>
                    </a:lnTo>
                    <a:lnTo>
                      <a:pt x="67" y="25"/>
                    </a:lnTo>
                    <a:lnTo>
                      <a:pt x="47" y="0"/>
                    </a:lnTo>
                    <a:lnTo>
                      <a:pt x="0" y="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9" name="Freeform 149">
                <a:extLst>
                  <a:ext uri="{FF2B5EF4-FFF2-40B4-BE49-F238E27FC236}">
                    <a16:creationId xmlns:a16="http://schemas.microsoft.com/office/drawing/2014/main" id="{B88A414B-46E5-7061-731C-61FAE21BC4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5" y="867"/>
                <a:ext cx="26" cy="23"/>
              </a:xfrm>
              <a:custGeom>
                <a:avLst/>
                <a:gdLst>
                  <a:gd name="T0" fmla="*/ 0 w 54"/>
                  <a:gd name="T1" fmla="*/ 15 h 47"/>
                  <a:gd name="T2" fmla="*/ 2 w 54"/>
                  <a:gd name="T3" fmla="*/ 19 h 47"/>
                  <a:gd name="T4" fmla="*/ 4 w 54"/>
                  <a:gd name="T5" fmla="*/ 21 h 47"/>
                  <a:gd name="T6" fmla="*/ 8 w 54"/>
                  <a:gd name="T7" fmla="*/ 22 h 47"/>
                  <a:gd name="T8" fmla="*/ 10 w 54"/>
                  <a:gd name="T9" fmla="*/ 22 h 47"/>
                  <a:gd name="T10" fmla="*/ 13 w 54"/>
                  <a:gd name="T11" fmla="*/ 23 h 47"/>
                  <a:gd name="T12" fmla="*/ 17 w 54"/>
                  <a:gd name="T13" fmla="*/ 23 h 47"/>
                  <a:gd name="T14" fmla="*/ 22 w 54"/>
                  <a:gd name="T15" fmla="*/ 22 h 47"/>
                  <a:gd name="T16" fmla="*/ 25 w 54"/>
                  <a:gd name="T17" fmla="*/ 22 h 47"/>
                  <a:gd name="T18" fmla="*/ 26 w 54"/>
                  <a:gd name="T19" fmla="*/ 20 h 47"/>
                  <a:gd name="T20" fmla="*/ 26 w 54"/>
                  <a:gd name="T21" fmla="*/ 18 h 47"/>
                  <a:gd name="T22" fmla="*/ 25 w 54"/>
                  <a:gd name="T23" fmla="*/ 15 h 47"/>
                  <a:gd name="T24" fmla="*/ 23 w 54"/>
                  <a:gd name="T25" fmla="*/ 13 h 47"/>
                  <a:gd name="T26" fmla="*/ 18 w 54"/>
                  <a:gd name="T27" fmla="*/ 11 h 47"/>
                  <a:gd name="T28" fmla="*/ 15 w 54"/>
                  <a:gd name="T29" fmla="*/ 9 h 47"/>
                  <a:gd name="T30" fmla="*/ 13 w 54"/>
                  <a:gd name="T31" fmla="*/ 8 h 47"/>
                  <a:gd name="T32" fmla="*/ 12 w 54"/>
                  <a:gd name="T33" fmla="*/ 8 h 47"/>
                  <a:gd name="T34" fmla="*/ 10 w 54"/>
                  <a:gd name="T35" fmla="*/ 4 h 47"/>
                  <a:gd name="T36" fmla="*/ 6 w 54"/>
                  <a:gd name="T37" fmla="*/ 0 h 47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4" h="47">
                    <a:moveTo>
                      <a:pt x="0" y="31"/>
                    </a:moveTo>
                    <a:lnTo>
                      <a:pt x="4" y="38"/>
                    </a:lnTo>
                    <a:lnTo>
                      <a:pt x="9" y="42"/>
                    </a:lnTo>
                    <a:lnTo>
                      <a:pt x="16" y="45"/>
                    </a:lnTo>
                    <a:lnTo>
                      <a:pt x="21" y="45"/>
                    </a:lnTo>
                    <a:lnTo>
                      <a:pt x="26" y="47"/>
                    </a:lnTo>
                    <a:lnTo>
                      <a:pt x="35" y="47"/>
                    </a:lnTo>
                    <a:lnTo>
                      <a:pt x="45" y="45"/>
                    </a:lnTo>
                    <a:lnTo>
                      <a:pt x="52" y="45"/>
                    </a:lnTo>
                    <a:lnTo>
                      <a:pt x="54" y="40"/>
                    </a:lnTo>
                    <a:lnTo>
                      <a:pt x="54" y="36"/>
                    </a:lnTo>
                    <a:lnTo>
                      <a:pt x="52" y="31"/>
                    </a:lnTo>
                    <a:lnTo>
                      <a:pt x="47" y="26"/>
                    </a:lnTo>
                    <a:lnTo>
                      <a:pt x="38" y="23"/>
                    </a:lnTo>
                    <a:lnTo>
                      <a:pt x="31" y="19"/>
                    </a:lnTo>
                    <a:lnTo>
                      <a:pt x="26" y="17"/>
                    </a:lnTo>
                    <a:lnTo>
                      <a:pt x="24" y="17"/>
                    </a:lnTo>
                    <a:lnTo>
                      <a:pt x="21" y="9"/>
                    </a:lnTo>
                    <a:lnTo>
                      <a:pt x="12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0" name="Freeform 150">
                <a:extLst>
                  <a:ext uri="{FF2B5EF4-FFF2-40B4-BE49-F238E27FC236}">
                    <a16:creationId xmlns:a16="http://schemas.microsoft.com/office/drawing/2014/main" id="{B52ED8E9-6DDC-05A4-8CAC-085557BE5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7" y="848"/>
                <a:ext cx="9" cy="20"/>
              </a:xfrm>
              <a:custGeom>
                <a:avLst/>
                <a:gdLst>
                  <a:gd name="T0" fmla="*/ 5 w 19"/>
                  <a:gd name="T1" fmla="*/ 20 h 40"/>
                  <a:gd name="T2" fmla="*/ 2 w 19"/>
                  <a:gd name="T3" fmla="*/ 18 h 40"/>
                  <a:gd name="T4" fmla="*/ 1 w 19"/>
                  <a:gd name="T5" fmla="*/ 16 h 40"/>
                  <a:gd name="T6" fmla="*/ 0 w 19"/>
                  <a:gd name="T7" fmla="*/ 12 h 40"/>
                  <a:gd name="T8" fmla="*/ 0 w 19"/>
                  <a:gd name="T9" fmla="*/ 9 h 40"/>
                  <a:gd name="T10" fmla="*/ 1 w 19"/>
                  <a:gd name="T11" fmla="*/ 6 h 40"/>
                  <a:gd name="T12" fmla="*/ 2 w 19"/>
                  <a:gd name="T13" fmla="*/ 3 h 40"/>
                  <a:gd name="T14" fmla="*/ 9 w 19"/>
                  <a:gd name="T15" fmla="*/ 0 h 4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9" h="40">
                    <a:moveTo>
                      <a:pt x="10" y="40"/>
                    </a:moveTo>
                    <a:lnTo>
                      <a:pt x="5" y="36"/>
                    </a:lnTo>
                    <a:lnTo>
                      <a:pt x="2" y="31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2" y="11"/>
                    </a:lnTo>
                    <a:lnTo>
                      <a:pt x="5" y="6"/>
                    </a:lnTo>
                    <a:lnTo>
                      <a:pt x="19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1" name="Freeform 151">
                <a:extLst>
                  <a:ext uri="{FF2B5EF4-FFF2-40B4-BE49-F238E27FC236}">
                    <a16:creationId xmlns:a16="http://schemas.microsoft.com/office/drawing/2014/main" id="{CF5AAAB8-96CE-5487-05F3-4E1D75EE2E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9" y="862"/>
                <a:ext cx="12" cy="10"/>
              </a:xfrm>
              <a:custGeom>
                <a:avLst/>
                <a:gdLst>
                  <a:gd name="T0" fmla="*/ 0 w 25"/>
                  <a:gd name="T1" fmla="*/ 0 h 21"/>
                  <a:gd name="T2" fmla="*/ 4 w 25"/>
                  <a:gd name="T3" fmla="*/ 5 h 21"/>
                  <a:gd name="T4" fmla="*/ 7 w 25"/>
                  <a:gd name="T5" fmla="*/ 10 h 21"/>
                  <a:gd name="T6" fmla="*/ 12 w 25"/>
                  <a:gd name="T7" fmla="*/ 8 h 2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5" h="21">
                    <a:moveTo>
                      <a:pt x="0" y="0"/>
                    </a:moveTo>
                    <a:lnTo>
                      <a:pt x="9" y="10"/>
                    </a:lnTo>
                    <a:lnTo>
                      <a:pt x="14" y="21"/>
                    </a:lnTo>
                    <a:lnTo>
                      <a:pt x="25" y="1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2" name="Line 152">
                <a:extLst>
                  <a:ext uri="{FF2B5EF4-FFF2-40B4-BE49-F238E27FC236}">
                    <a16:creationId xmlns:a16="http://schemas.microsoft.com/office/drawing/2014/main" id="{FC346CE7-89F5-70EF-1125-0BC99A74B4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678" y="889"/>
                <a:ext cx="3" cy="5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3" name="Freeform 153">
                <a:extLst>
                  <a:ext uri="{FF2B5EF4-FFF2-40B4-BE49-F238E27FC236}">
                    <a16:creationId xmlns:a16="http://schemas.microsoft.com/office/drawing/2014/main" id="{025C3765-4911-E9C5-8479-5F597C62DC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970"/>
                <a:ext cx="15" cy="8"/>
              </a:xfrm>
              <a:custGeom>
                <a:avLst/>
                <a:gdLst>
                  <a:gd name="T0" fmla="*/ 15 w 31"/>
                  <a:gd name="T1" fmla="*/ 8 h 17"/>
                  <a:gd name="T2" fmla="*/ 12 w 31"/>
                  <a:gd name="T3" fmla="*/ 7 h 17"/>
                  <a:gd name="T4" fmla="*/ 8 w 31"/>
                  <a:gd name="T5" fmla="*/ 4 h 17"/>
                  <a:gd name="T6" fmla="*/ 7 w 31"/>
                  <a:gd name="T7" fmla="*/ 0 h 17"/>
                  <a:gd name="T8" fmla="*/ 0 w 31"/>
                  <a:gd name="T9" fmla="*/ 1 h 1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1" h="17">
                    <a:moveTo>
                      <a:pt x="31" y="17"/>
                    </a:moveTo>
                    <a:lnTo>
                      <a:pt x="24" y="14"/>
                    </a:lnTo>
                    <a:lnTo>
                      <a:pt x="17" y="9"/>
                    </a:lnTo>
                    <a:lnTo>
                      <a:pt x="14" y="0"/>
                    </a:lnTo>
                    <a:lnTo>
                      <a:pt x="0" y="3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4" name="Line 154">
                <a:extLst>
                  <a:ext uri="{FF2B5EF4-FFF2-40B4-BE49-F238E27FC236}">
                    <a16:creationId xmlns:a16="http://schemas.microsoft.com/office/drawing/2014/main" id="{5D4BA0A4-5F4C-6E5B-FC69-6251DB47E1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97" y="898"/>
                <a:ext cx="30" cy="13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5" name="Freeform 155">
                <a:extLst>
                  <a:ext uri="{FF2B5EF4-FFF2-40B4-BE49-F238E27FC236}">
                    <a16:creationId xmlns:a16="http://schemas.microsoft.com/office/drawing/2014/main" id="{D198A2DA-F3B0-A64C-18C4-1DC7FCB997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7" y="909"/>
                <a:ext cx="41" cy="19"/>
              </a:xfrm>
              <a:custGeom>
                <a:avLst/>
                <a:gdLst>
                  <a:gd name="T0" fmla="*/ 41 w 83"/>
                  <a:gd name="T1" fmla="*/ 0 h 37"/>
                  <a:gd name="T2" fmla="*/ 33 w 83"/>
                  <a:gd name="T3" fmla="*/ 3 h 37"/>
                  <a:gd name="T4" fmla="*/ 4 w 83"/>
                  <a:gd name="T5" fmla="*/ 16 h 37"/>
                  <a:gd name="T6" fmla="*/ 0 w 83"/>
                  <a:gd name="T7" fmla="*/ 19 h 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37">
                    <a:moveTo>
                      <a:pt x="83" y="0"/>
                    </a:moveTo>
                    <a:lnTo>
                      <a:pt x="67" y="6"/>
                    </a:lnTo>
                    <a:lnTo>
                      <a:pt x="9" y="32"/>
                    </a:lnTo>
                    <a:lnTo>
                      <a:pt x="0" y="37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6" name="Freeform 156">
                <a:extLst>
                  <a:ext uri="{FF2B5EF4-FFF2-40B4-BE49-F238E27FC236}">
                    <a16:creationId xmlns:a16="http://schemas.microsoft.com/office/drawing/2014/main" id="{187A0C74-BC3B-9EC8-42E5-0EC4798AAA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5" y="933"/>
                <a:ext cx="41" cy="24"/>
              </a:xfrm>
              <a:custGeom>
                <a:avLst/>
                <a:gdLst>
                  <a:gd name="T0" fmla="*/ 41 w 80"/>
                  <a:gd name="T1" fmla="*/ 0 h 48"/>
                  <a:gd name="T2" fmla="*/ 11 w 80"/>
                  <a:gd name="T3" fmla="*/ 15 h 48"/>
                  <a:gd name="T4" fmla="*/ 4 w 80"/>
                  <a:gd name="T5" fmla="*/ 19 h 48"/>
                  <a:gd name="T6" fmla="*/ 3 w 80"/>
                  <a:gd name="T7" fmla="*/ 22 h 48"/>
                  <a:gd name="T8" fmla="*/ 0 w 80"/>
                  <a:gd name="T9" fmla="*/ 24 h 4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0" h="48">
                    <a:moveTo>
                      <a:pt x="80" y="0"/>
                    </a:moveTo>
                    <a:lnTo>
                      <a:pt x="22" y="29"/>
                    </a:lnTo>
                    <a:lnTo>
                      <a:pt x="8" y="38"/>
                    </a:lnTo>
                    <a:lnTo>
                      <a:pt x="5" y="43"/>
                    </a:lnTo>
                    <a:lnTo>
                      <a:pt x="0" y="48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7" name="Freeform 157">
                <a:extLst>
                  <a:ext uri="{FF2B5EF4-FFF2-40B4-BE49-F238E27FC236}">
                    <a16:creationId xmlns:a16="http://schemas.microsoft.com/office/drawing/2014/main" id="{90C2CA36-014B-181D-3CCE-B8A83E37C7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" y="846"/>
                <a:ext cx="14" cy="59"/>
              </a:xfrm>
              <a:custGeom>
                <a:avLst/>
                <a:gdLst>
                  <a:gd name="T0" fmla="*/ 3 w 28"/>
                  <a:gd name="T1" fmla="*/ 59 h 119"/>
                  <a:gd name="T2" fmla="*/ 5 w 28"/>
                  <a:gd name="T3" fmla="*/ 57 h 119"/>
                  <a:gd name="T4" fmla="*/ 8 w 28"/>
                  <a:gd name="T5" fmla="*/ 52 h 119"/>
                  <a:gd name="T6" fmla="*/ 10 w 28"/>
                  <a:gd name="T7" fmla="*/ 49 h 119"/>
                  <a:gd name="T8" fmla="*/ 11 w 28"/>
                  <a:gd name="T9" fmla="*/ 45 h 119"/>
                  <a:gd name="T10" fmla="*/ 12 w 28"/>
                  <a:gd name="T11" fmla="*/ 41 h 119"/>
                  <a:gd name="T12" fmla="*/ 14 w 28"/>
                  <a:gd name="T13" fmla="*/ 37 h 119"/>
                  <a:gd name="T14" fmla="*/ 14 w 28"/>
                  <a:gd name="T15" fmla="*/ 25 h 119"/>
                  <a:gd name="T16" fmla="*/ 12 w 28"/>
                  <a:gd name="T17" fmla="*/ 20 h 119"/>
                  <a:gd name="T18" fmla="*/ 11 w 28"/>
                  <a:gd name="T19" fmla="*/ 16 h 119"/>
                  <a:gd name="T20" fmla="*/ 10 w 28"/>
                  <a:gd name="T21" fmla="*/ 13 h 119"/>
                  <a:gd name="T22" fmla="*/ 8 w 28"/>
                  <a:gd name="T23" fmla="*/ 9 h 119"/>
                  <a:gd name="T24" fmla="*/ 5 w 28"/>
                  <a:gd name="T25" fmla="*/ 5 h 119"/>
                  <a:gd name="T26" fmla="*/ 0 w 28"/>
                  <a:gd name="T27" fmla="*/ 0 h 11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8" h="119">
                    <a:moveTo>
                      <a:pt x="5" y="119"/>
                    </a:moveTo>
                    <a:lnTo>
                      <a:pt x="10" y="114"/>
                    </a:lnTo>
                    <a:lnTo>
                      <a:pt x="15" y="105"/>
                    </a:lnTo>
                    <a:lnTo>
                      <a:pt x="19" y="98"/>
                    </a:lnTo>
                    <a:lnTo>
                      <a:pt x="22" y="91"/>
                    </a:lnTo>
                    <a:lnTo>
                      <a:pt x="24" y="83"/>
                    </a:lnTo>
                    <a:lnTo>
                      <a:pt x="28" y="74"/>
                    </a:lnTo>
                    <a:lnTo>
                      <a:pt x="28" y="50"/>
                    </a:lnTo>
                    <a:lnTo>
                      <a:pt x="24" y="41"/>
                    </a:lnTo>
                    <a:lnTo>
                      <a:pt x="22" y="33"/>
                    </a:lnTo>
                    <a:lnTo>
                      <a:pt x="19" y="26"/>
                    </a:lnTo>
                    <a:lnTo>
                      <a:pt x="15" y="19"/>
                    </a:lnTo>
                    <a:lnTo>
                      <a:pt x="10" y="11"/>
                    </a:lnTo>
                    <a:lnTo>
                      <a:pt x="0" y="0"/>
                    </a:lnTo>
                  </a:path>
                </a:pathLst>
              </a:cu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52" name="Rectangle 158">
            <a:extLst>
              <a:ext uri="{FF2B5EF4-FFF2-40B4-BE49-F238E27FC236}">
                <a16:creationId xmlns:a16="http://schemas.microsoft.com/office/drawing/2014/main" id="{FC701696-7309-E50F-0E68-353115913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6934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chemeClr val="tx2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rgbClr val="008080"/>
                </a:solidFill>
                <a:latin typeface="Helvetica" panose="020B0604020202020204" pitchFamily="34" charset="0"/>
              </a:rPr>
              <a:t>DBMS: a set of cooperating software modules</a:t>
            </a:r>
          </a:p>
        </p:txBody>
      </p:sp>
      <p:grpSp>
        <p:nvGrpSpPr>
          <p:cNvPr id="6153" name="Group 159">
            <a:extLst>
              <a:ext uri="{FF2B5EF4-FFF2-40B4-BE49-F238E27FC236}">
                <a16:creationId xmlns:a16="http://schemas.microsoft.com/office/drawing/2014/main" id="{F3C8A5E7-0605-9C52-1967-592FF7BD4834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04800"/>
            <a:ext cx="4570413" cy="2133600"/>
            <a:chOff x="480" y="96"/>
            <a:chExt cx="2879" cy="1344"/>
          </a:xfrm>
        </p:grpSpPr>
        <p:sp>
          <p:nvSpPr>
            <p:cNvPr id="6157" name="Text Box 160">
              <a:extLst>
                <a:ext uri="{FF2B5EF4-FFF2-40B4-BE49-F238E27FC236}">
                  <a16:creationId xmlns:a16="http://schemas.microsoft.com/office/drawing/2014/main" id="{E0DC931C-E833-AC14-6CD6-C0E2ED0935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68" y="1182"/>
              <a:ext cx="1691" cy="258"/>
            </a:xfrm>
            <a:prstGeom prst="rect">
              <a:avLst/>
            </a:prstGeom>
            <a:noFill/>
            <a:ln w="12700">
              <a:solidFill>
                <a:schemeClr val="tx2"/>
              </a:solidFill>
              <a:miter lim="800000"/>
              <a:headEnd/>
              <a:tailEnd type="none" w="lg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2000">
                  <a:solidFill>
                    <a:schemeClr val="tx2"/>
                  </a:solidFill>
                  <a:latin typeface="Comic Sans MS" panose="030F0702030302020204" pitchFamily="66" charset="0"/>
                </a:rPr>
                <a:t>Transaction Manager</a:t>
              </a:r>
            </a:p>
          </p:txBody>
        </p:sp>
        <p:sp>
          <p:nvSpPr>
            <p:cNvPr id="6158" name="Line 161">
              <a:extLst>
                <a:ext uri="{FF2B5EF4-FFF2-40B4-BE49-F238E27FC236}">
                  <a16:creationId xmlns:a16="http://schemas.microsoft.com/office/drawing/2014/main" id="{817C750C-1B90-5D26-BA48-40231B577F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624"/>
              <a:ext cx="1872" cy="480"/>
            </a:xfrm>
            <a:prstGeom prst="line">
              <a:avLst/>
            </a:prstGeom>
            <a:noFill/>
            <a:ln w="158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159" name="Text Box 162">
              <a:extLst>
                <a:ext uri="{FF2B5EF4-FFF2-40B4-BE49-F238E27FC236}">
                  <a16:creationId xmlns:a16="http://schemas.microsoft.com/office/drawing/2014/main" id="{977C7F12-A052-5E50-1089-6CAF1CFFBF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1" y="624"/>
              <a:ext cx="79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 type="none" w="lg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1pPr>
              <a:lvl2pPr marL="742950" indent="-28575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2pPr>
              <a:lvl3pPr marL="11430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3pPr>
              <a:lvl4pPr marL="16002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4pPr>
              <a:lvl5pPr marL="2057400" indent="-228600"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CF0E30"/>
                  </a:solidFill>
                  <a:latin typeface="Book Antiqua" panose="02040602050305030304" pitchFamily="18" charset="0"/>
                </a:defRPr>
              </a:lvl9pPr>
            </a:lstStyle>
            <a:p>
              <a:pPr algn="ctr">
                <a:spcBef>
                  <a:spcPct val="20000"/>
                </a:spcBef>
                <a:buSzPct val="60000"/>
                <a:buFont typeface="Wingdings" panose="05000000000000000000" pitchFamily="2" charset="2"/>
                <a:buNone/>
              </a:pPr>
              <a:r>
                <a:rPr lang="en-US" altLang="en-US" sz="1600">
                  <a:solidFill>
                    <a:schemeClr val="tx2"/>
                  </a:solidFill>
                  <a:latin typeface="Comic Sans MS" panose="030F0702030302020204" pitchFamily="66" charset="0"/>
                </a:rPr>
                <a:t>transaction</a:t>
              </a:r>
            </a:p>
          </p:txBody>
        </p:sp>
        <p:graphicFrame>
          <p:nvGraphicFramePr>
            <p:cNvPr id="6160" name="Object 163">
              <a:extLst>
                <a:ext uri="{FF2B5EF4-FFF2-40B4-BE49-F238E27FC236}">
                  <a16:creationId xmlns:a16="http://schemas.microsoft.com/office/drawing/2014/main" id="{6B0EA370-11F2-4F6B-05F7-EB48716F249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20" y="240"/>
            <a:ext cx="290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2" imgW="1857375" imgH="3995738" progId="MS_ClipArt_Gallery.5">
                    <p:embed/>
                  </p:oleObj>
                </mc:Choice>
                <mc:Fallback>
                  <p:oleObj name="Clip" r:id="rId2" imgW="1857375" imgH="3995738" progId="MS_ClipArt_Gallery.5">
                    <p:embed/>
                    <p:pic>
                      <p:nvPicPr>
                        <p:cNvPr id="0" name="Object 1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40"/>
                          <a:ext cx="290" cy="6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61" name="Object 164">
              <a:extLst>
                <a:ext uri="{FF2B5EF4-FFF2-40B4-BE49-F238E27FC236}">
                  <a16:creationId xmlns:a16="http://schemas.microsoft.com/office/drawing/2014/main" id="{E6E8B171-0B32-E473-108A-F198BA1D912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80" y="96"/>
            <a:ext cx="339" cy="7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4" imgW="1857375" imgH="3995738" progId="MS_ClipArt_Gallery.5">
                    <p:embed/>
                  </p:oleObj>
                </mc:Choice>
                <mc:Fallback>
                  <p:oleObj name="Clip" r:id="rId4" imgW="1857375" imgH="3995738" progId="MS_ClipArt_Gallery.5">
                    <p:embed/>
                    <p:pic>
                      <p:nvPicPr>
                        <p:cNvPr id="0" name="Object 1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96"/>
                          <a:ext cx="339" cy="7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54" name="Rectangle 165">
            <a:extLst>
              <a:ext uri="{FF2B5EF4-FFF2-40B4-BE49-F238E27FC236}">
                <a16:creationId xmlns:a16="http://schemas.microsoft.com/office/drawing/2014/main" id="{BFACFDC0-898F-D38A-2299-006FDA6143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76200"/>
            <a:ext cx="7772400" cy="1143000"/>
          </a:xfrm>
          <a:noFill/>
        </p:spPr>
        <p:txBody>
          <a:bodyPr/>
          <a:lstStyle/>
          <a:p>
            <a:r>
              <a:rPr lang="en-US" altLang="en-US"/>
              <a:t>Components of a DBMS</a:t>
            </a:r>
          </a:p>
        </p:txBody>
      </p:sp>
      <p:sp>
        <p:nvSpPr>
          <p:cNvPr id="47272" name="Freeform 168">
            <a:extLst>
              <a:ext uri="{FF2B5EF4-FFF2-40B4-BE49-F238E27FC236}">
                <a16:creationId xmlns:a16="http://schemas.microsoft.com/office/drawing/2014/main" id="{8D2B214C-3D04-46B0-1578-E023C7BC7C4A}"/>
              </a:ext>
            </a:extLst>
          </p:cNvPr>
          <p:cNvSpPr>
            <a:spLocks/>
          </p:cNvSpPr>
          <p:nvPr/>
        </p:nvSpPr>
        <p:spPr bwMode="auto">
          <a:xfrm>
            <a:off x="381000" y="152400"/>
            <a:ext cx="2717800" cy="1562100"/>
          </a:xfrm>
          <a:custGeom>
            <a:avLst/>
            <a:gdLst>
              <a:gd name="T0" fmla="*/ 749300 w 1712"/>
              <a:gd name="T1" fmla="*/ 0 h 984"/>
              <a:gd name="T2" fmla="*/ 63500 w 1712"/>
              <a:gd name="T3" fmla="*/ 228600 h 984"/>
              <a:gd name="T4" fmla="*/ 368300 w 1712"/>
              <a:gd name="T5" fmla="*/ 1066800 h 984"/>
              <a:gd name="T6" fmla="*/ 292100 w 1712"/>
              <a:gd name="T7" fmla="*/ 1295400 h 984"/>
              <a:gd name="T8" fmla="*/ 673100 w 1712"/>
              <a:gd name="T9" fmla="*/ 1447800 h 984"/>
              <a:gd name="T10" fmla="*/ 1816100 w 1712"/>
              <a:gd name="T11" fmla="*/ 1524000 h 984"/>
              <a:gd name="T12" fmla="*/ 2654300 w 1712"/>
              <a:gd name="T13" fmla="*/ 1219200 h 984"/>
              <a:gd name="T14" fmla="*/ 2197100 w 1712"/>
              <a:gd name="T15" fmla="*/ 914400 h 984"/>
              <a:gd name="T16" fmla="*/ 1130300 w 1712"/>
              <a:gd name="T17" fmla="*/ 838200 h 984"/>
              <a:gd name="T18" fmla="*/ 1054100 w 1712"/>
              <a:gd name="T19" fmla="*/ 228600 h 984"/>
              <a:gd name="T20" fmla="*/ 749300 w 1712"/>
              <a:gd name="T21" fmla="*/ 0 h 98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712" h="984">
                <a:moveTo>
                  <a:pt x="472" y="0"/>
                </a:moveTo>
                <a:cubicBezTo>
                  <a:pt x="368" y="0"/>
                  <a:pt x="80" y="32"/>
                  <a:pt x="40" y="144"/>
                </a:cubicBezTo>
                <a:cubicBezTo>
                  <a:pt x="0" y="256"/>
                  <a:pt x="208" y="560"/>
                  <a:pt x="232" y="672"/>
                </a:cubicBezTo>
                <a:cubicBezTo>
                  <a:pt x="256" y="784"/>
                  <a:pt x="152" y="776"/>
                  <a:pt x="184" y="816"/>
                </a:cubicBezTo>
                <a:cubicBezTo>
                  <a:pt x="216" y="856"/>
                  <a:pt x="264" y="888"/>
                  <a:pt x="424" y="912"/>
                </a:cubicBezTo>
                <a:cubicBezTo>
                  <a:pt x="584" y="936"/>
                  <a:pt x="936" y="984"/>
                  <a:pt x="1144" y="960"/>
                </a:cubicBezTo>
                <a:cubicBezTo>
                  <a:pt x="1352" y="936"/>
                  <a:pt x="1632" y="832"/>
                  <a:pt x="1672" y="768"/>
                </a:cubicBezTo>
                <a:cubicBezTo>
                  <a:pt x="1712" y="704"/>
                  <a:pt x="1544" y="616"/>
                  <a:pt x="1384" y="576"/>
                </a:cubicBezTo>
                <a:cubicBezTo>
                  <a:pt x="1224" y="536"/>
                  <a:pt x="832" y="600"/>
                  <a:pt x="712" y="528"/>
                </a:cubicBezTo>
                <a:cubicBezTo>
                  <a:pt x="592" y="456"/>
                  <a:pt x="704" y="232"/>
                  <a:pt x="664" y="144"/>
                </a:cubicBezTo>
                <a:cubicBezTo>
                  <a:pt x="624" y="56"/>
                  <a:pt x="576" y="0"/>
                  <a:pt x="472" y="0"/>
                </a:cubicBezTo>
                <a:close/>
              </a:path>
            </a:pathLst>
          </a:custGeom>
          <a:noFill/>
          <a:ln w="635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274" name="Freeform 170">
            <a:extLst>
              <a:ext uri="{FF2B5EF4-FFF2-40B4-BE49-F238E27FC236}">
                <a16:creationId xmlns:a16="http://schemas.microsoft.com/office/drawing/2014/main" id="{CF6C00C7-EC2F-AE1B-BDA3-47323E8DA8A4}"/>
              </a:ext>
            </a:extLst>
          </p:cNvPr>
          <p:cNvSpPr>
            <a:spLocks/>
          </p:cNvSpPr>
          <p:nvPr/>
        </p:nvSpPr>
        <p:spPr bwMode="auto">
          <a:xfrm>
            <a:off x="2286000" y="1651000"/>
            <a:ext cx="6756400" cy="1879600"/>
          </a:xfrm>
          <a:custGeom>
            <a:avLst/>
            <a:gdLst>
              <a:gd name="T0" fmla="*/ 2743200 w 4256"/>
              <a:gd name="T1" fmla="*/ 177800 h 1184"/>
              <a:gd name="T2" fmla="*/ 838200 w 4256"/>
              <a:gd name="T3" fmla="*/ 25400 h 1184"/>
              <a:gd name="T4" fmla="*/ 76200 w 4256"/>
              <a:gd name="T5" fmla="*/ 330200 h 1184"/>
              <a:gd name="T6" fmla="*/ 381000 w 4256"/>
              <a:gd name="T7" fmla="*/ 1549400 h 1184"/>
              <a:gd name="T8" fmla="*/ 1295400 w 4256"/>
              <a:gd name="T9" fmla="*/ 1854200 h 1184"/>
              <a:gd name="T10" fmla="*/ 6019800 w 4256"/>
              <a:gd name="T11" fmla="*/ 1701800 h 1184"/>
              <a:gd name="T12" fmla="*/ 5715000 w 4256"/>
              <a:gd name="T13" fmla="*/ 1016000 h 1184"/>
              <a:gd name="T14" fmla="*/ 3200400 w 4256"/>
              <a:gd name="T15" fmla="*/ 863600 h 1184"/>
              <a:gd name="T16" fmla="*/ 3200400 w 4256"/>
              <a:gd name="T17" fmla="*/ 254000 h 1184"/>
              <a:gd name="T18" fmla="*/ 2743200 w 4256"/>
              <a:gd name="T19" fmla="*/ 177800 h 118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256" h="1184">
                <a:moveTo>
                  <a:pt x="1728" y="112"/>
                </a:moveTo>
                <a:cubicBezTo>
                  <a:pt x="1480" y="88"/>
                  <a:pt x="808" y="0"/>
                  <a:pt x="528" y="16"/>
                </a:cubicBezTo>
                <a:cubicBezTo>
                  <a:pt x="248" y="32"/>
                  <a:pt x="96" y="48"/>
                  <a:pt x="48" y="208"/>
                </a:cubicBezTo>
                <a:cubicBezTo>
                  <a:pt x="0" y="368"/>
                  <a:pt x="112" y="816"/>
                  <a:pt x="240" y="976"/>
                </a:cubicBezTo>
                <a:cubicBezTo>
                  <a:pt x="368" y="1136"/>
                  <a:pt x="224" y="1152"/>
                  <a:pt x="816" y="1168"/>
                </a:cubicBezTo>
                <a:cubicBezTo>
                  <a:pt x="1408" y="1184"/>
                  <a:pt x="3328" y="1160"/>
                  <a:pt x="3792" y="1072"/>
                </a:cubicBezTo>
                <a:cubicBezTo>
                  <a:pt x="4256" y="984"/>
                  <a:pt x="3896" y="728"/>
                  <a:pt x="3600" y="640"/>
                </a:cubicBezTo>
                <a:cubicBezTo>
                  <a:pt x="3304" y="552"/>
                  <a:pt x="2280" y="624"/>
                  <a:pt x="2016" y="544"/>
                </a:cubicBezTo>
                <a:cubicBezTo>
                  <a:pt x="1752" y="464"/>
                  <a:pt x="2064" y="232"/>
                  <a:pt x="2016" y="160"/>
                </a:cubicBezTo>
                <a:cubicBezTo>
                  <a:pt x="1968" y="88"/>
                  <a:pt x="1976" y="136"/>
                  <a:pt x="1728" y="112"/>
                </a:cubicBezTo>
                <a:close/>
              </a:path>
            </a:pathLst>
          </a:custGeom>
          <a:noFill/>
          <a:ln w="63500" cap="flat" cmpd="sng">
            <a:solidFill>
              <a:srgbClr val="FF66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546B-76AB-8E35-C739-EDE2146FA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Continued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08E038-CE90-FFF0-5DE7-DF540D6EC36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</a:t>
                </a:r>
                <a:r>
                  <a:rPr lang="en-US" baseline="-25000" dirty="0"/>
                  <a:t>T1→T2</a:t>
                </a:r>
                <a:r>
                  <a:rPr lang="en-US" dirty="0"/>
                  <a:t>​=1.06A</a:t>
                </a:r>
                <a:r>
                  <a:rPr lang="en-US" baseline="-25000" dirty="0"/>
                  <a:t>0</a:t>
                </a:r>
                <a:r>
                  <a:rPr lang="en-US" dirty="0"/>
                  <a:t>​+106, B</a:t>
                </a:r>
                <a:r>
                  <a:rPr lang="en-US" baseline="-25000" dirty="0"/>
                  <a:t>T1→T2</a:t>
                </a:r>
                <a:r>
                  <a:rPr lang="en-US" dirty="0"/>
                  <a:t>​=1.06B</a:t>
                </a:r>
                <a:r>
                  <a:rPr lang="en-US" baseline="-25000" dirty="0"/>
                  <a:t>0</a:t>
                </a:r>
                <a:r>
                  <a:rPr lang="en-US" dirty="0"/>
                  <a:t>​−106</a:t>
                </a:r>
              </a:p>
              <a:p>
                <a:r>
                  <a:rPr lang="en-US" dirty="0"/>
                  <a:t>A</a:t>
                </a:r>
                <a:r>
                  <a:rPr lang="en-US" baseline="-25000" dirty="0"/>
                  <a:t>T2→T1</a:t>
                </a:r>
                <a:r>
                  <a:rPr lang="en-US" dirty="0"/>
                  <a:t>​=1.06A</a:t>
                </a:r>
                <a:r>
                  <a:rPr lang="en-US" baseline="-25000" dirty="0"/>
                  <a:t>0</a:t>
                </a:r>
                <a:r>
                  <a:rPr lang="en-US" dirty="0"/>
                  <a:t>​+100, B</a:t>
                </a:r>
                <a:r>
                  <a:rPr lang="en-US" baseline="-25000" dirty="0"/>
                  <a:t>T2→T1</a:t>
                </a:r>
                <a:r>
                  <a:rPr lang="en-US" dirty="0"/>
                  <a:t>​=1.06B</a:t>
                </a:r>
                <a:r>
                  <a:rPr lang="en-US" baseline="-25000" dirty="0"/>
                  <a:t>0</a:t>
                </a:r>
                <a:r>
                  <a:rPr lang="en-US" dirty="0"/>
                  <a:t>​−100</a:t>
                </a:r>
              </a:p>
              <a:p>
                <a:endParaRPr lang="en-US" dirty="0"/>
              </a:p>
              <a:p>
                <a:r>
                  <a:rPr lang="en-US" b="0" dirty="0"/>
                  <a:t>Concrete example </a:t>
                </a:r>
              </a:p>
              <a:p>
                <a:r>
                  <a:rPr lang="en-US" b="0" dirty="0"/>
                  <a:t>If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𝐴</m:t>
                        </m:r>
                      </m:e>
                      <m:sub>
                        <m:r>
                          <a:rPr lang="ar-AE"/>
                          <m:t>0</m:t>
                        </m:r>
                      </m:sub>
                    </m:sSub>
                    <m:r>
                      <a:rPr lang="ar-AE"/>
                      <m:t>=</m:t>
                    </m:r>
                    <m:r>
                      <a:rPr lang="ar-AE"/>
                      <m:t>1000</m:t>
                    </m:r>
                  </m:oMath>
                </a14:m>
                <a:r>
                  <a:rPr lang="ar-A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/>
                        </m:ctrlPr>
                      </m:sSubPr>
                      <m:e>
                        <m:r>
                          <a:rPr lang="ar-AE" i="1"/>
                          <m:t>𝐵</m:t>
                        </m:r>
                      </m:e>
                      <m:sub>
                        <m:r>
                          <a:rPr lang="ar-AE"/>
                          <m:t>0</m:t>
                        </m:r>
                      </m:sub>
                    </m:sSub>
                    <m:r>
                      <a:rPr lang="ar-AE"/>
                      <m:t>=</m:t>
                    </m:r>
                    <m:r>
                      <a:rPr lang="ar-AE"/>
                      <m:t>2000</m:t>
                    </m:r>
                  </m:oMath>
                </a14:m>
                <a:r>
                  <a:rPr lang="ar-AE" dirty="0"/>
                  <a:t>:</a:t>
                </a:r>
              </a:p>
              <a:p>
                <a:r>
                  <a:rPr lang="en-US" dirty="0"/>
                  <a:t>T1 → T2: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/>
                      <m:t>𝐴</m:t>
                    </m:r>
                    <m:r>
                      <a:rPr lang="en-US"/>
                      <m:t>=</m:t>
                    </m:r>
                    <m:r>
                      <a:rPr lang="en-US"/>
                      <m:t>1166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/>
                      <m:t>𝐵</m:t>
                    </m:r>
                    <m:r>
                      <a:rPr lang="en-US"/>
                      <m:t>=</m:t>
                    </m:r>
                    <m:r>
                      <a:rPr lang="en-US"/>
                      <m:t>2014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T2 → T1: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/>
                      <m:t>𝐴</m:t>
                    </m:r>
                    <m:r>
                      <a:rPr lang="en-US"/>
                      <m:t>=</m:t>
                    </m:r>
                    <m:r>
                      <a:rPr lang="en-US"/>
                      <m:t>1160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/>
                      <m:t>𝐵</m:t>
                    </m:r>
                    <m:r>
                      <a:rPr lang="en-US"/>
                      <m:t>=</m:t>
                    </m:r>
                    <m:r>
                      <a:rPr lang="en-US"/>
                      <m:t>2020</m:t>
                    </m:r>
                  </m:oMath>
                </a14:m>
                <a:endParaRPr lang="en-US" dirty="0"/>
              </a:p>
              <a:p>
                <a:r>
                  <a:rPr lang="en-US" b="0" dirty="0"/>
                  <a:t>The difference (6 units) comes from whether the transferred 100 earns 6% interest or not.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08E038-CE90-FFF0-5DE7-DF540D6EC36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5" t="-1185" b="-19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4419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FB71E15B-FB78-24E3-652A-36E27A50AE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Example (Contd.)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64411B9-2334-4AEC-2CAB-D0F89B562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9067800" cy="609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 sz="2000"/>
              <a:t>Legal outcomes: A=1166,B=954 or A=1160,B=960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Consider a possible interleaved </a:t>
            </a:r>
            <a:r>
              <a:rPr lang="en-US" altLang="en-US" sz="2000" i="1" u="sng">
                <a:solidFill>
                  <a:schemeClr val="accent2"/>
                </a:solidFill>
              </a:rPr>
              <a:t>schedule</a:t>
            </a:r>
            <a:r>
              <a:rPr lang="en-US" altLang="en-US" sz="2000"/>
              <a:t>: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0D72E6B3-F332-38D8-95B6-657A6E5FC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63" y="1981200"/>
            <a:ext cx="696595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	 A=A+100,   		     B=B-100   </a:t>
            </a:r>
          </a:p>
          <a:p>
            <a:r>
              <a:rPr lang="en-US" altLang="en-US">
                <a:solidFill>
                  <a:schemeClr val="tx1"/>
                </a:solidFill>
              </a:rPr>
              <a:t>T2:	   	         A=1.06*A,  		 B=1.06*B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FD7B90F7-CB9B-65EC-DAC8-A9A1E6F17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19400"/>
            <a:ext cx="906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Clr>
                <a:schemeClr val="tx1"/>
              </a:buClr>
              <a:buSzPct val="75000"/>
              <a:buFont typeface="Monotype Sorts" pitchFamily="1" charset="2"/>
              <a:buChar char="v"/>
            </a:pPr>
            <a:r>
              <a:rPr lang="en-US" altLang="en-US" sz="2800" b="0">
                <a:latin typeface="Book Antiqua" panose="02040602050305030304" pitchFamily="18" charset="0"/>
              </a:rPr>
              <a:t>This is OK (same as T1;T2).  But what about: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79D877BD-1147-B84D-923B-1557B7628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63" y="3429000"/>
            <a:ext cx="7024687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	 A=A+100,   		     		B=B-100   </a:t>
            </a:r>
          </a:p>
          <a:p>
            <a:r>
              <a:rPr lang="en-US" altLang="en-US">
                <a:solidFill>
                  <a:schemeClr val="tx1"/>
                </a:solidFill>
              </a:rPr>
              <a:t>T2:	   	         A=1.06*A, B=1.06*B</a:t>
            </a:r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A7320A9D-AD61-AB8A-33AD-B9F7FA634A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343400"/>
            <a:ext cx="906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Clr>
                <a:schemeClr val="tx1"/>
              </a:buClr>
              <a:buSzPct val="75000"/>
            </a:pPr>
            <a:r>
              <a:rPr lang="en-US" altLang="en-US"/>
              <a:t>Result: A=1166, B=960; A+B = 2126, bank loses $6</a:t>
            </a:r>
          </a:p>
          <a:p>
            <a:pPr>
              <a:buClr>
                <a:schemeClr val="tx1"/>
              </a:buClr>
              <a:buSzPct val="75000"/>
            </a:pPr>
            <a:r>
              <a:rPr lang="en-US" altLang="en-US"/>
              <a:t>The DBMS’s view of the second schedule:</a:t>
            </a:r>
          </a:p>
        </p:txBody>
      </p:sp>
      <p:sp>
        <p:nvSpPr>
          <p:cNvPr id="14344" name="Rectangle 8">
            <a:extLst>
              <a:ext uri="{FF2B5EF4-FFF2-40B4-BE49-F238E27FC236}">
                <a16:creationId xmlns:a16="http://schemas.microsoft.com/office/drawing/2014/main" id="{E7DBCF02-8624-1080-783D-6612BFE8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63" y="5389563"/>
            <a:ext cx="7653337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	 R(A), W(A),   		     	       R(B), W(B)</a:t>
            </a:r>
          </a:p>
          <a:p>
            <a:r>
              <a:rPr lang="en-US" altLang="en-US">
                <a:solidFill>
                  <a:schemeClr val="tx1"/>
                </a:solidFill>
              </a:rPr>
              <a:t>T2:	   		R(A), W(A), R(B), W(B)</a:t>
            </a:r>
          </a:p>
        </p:txBody>
      </p:sp>
      <p:sp>
        <p:nvSpPr>
          <p:cNvPr id="14345" name="Rectangle 9">
            <a:extLst>
              <a:ext uri="{FF2B5EF4-FFF2-40B4-BE49-F238E27FC236}">
                <a16:creationId xmlns:a16="http://schemas.microsoft.com/office/drawing/2014/main" id="{EA839BD8-2AAD-3D66-BFFF-3BC1BA26F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utoUpdateAnimBg="0"/>
      <p:bldP spid="14342" grpId="0" animBg="1" autoUpdateAnimBg="0"/>
      <p:bldP spid="14343" grpId="0" build="allAtOnce" autoUpdateAnimBg="0"/>
      <p:bldP spid="14344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A8152F83-A44B-9CE1-1CC1-7800DE2772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Formal Properties of Schedules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3EB5EEA-4ED1-07FC-209E-169E7489CC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067800" cy="5334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i="1" u="sng">
                <a:solidFill>
                  <a:schemeClr val="accent2"/>
                </a:solidFill>
              </a:rPr>
              <a:t>Serial schedule:</a:t>
            </a:r>
            <a:r>
              <a:rPr lang="en-US" altLang="en-US"/>
              <a:t> Schedule that does not interleave the actions of different transactions.</a:t>
            </a:r>
          </a:p>
          <a:p>
            <a:endParaRPr lang="en-US" altLang="en-US"/>
          </a:p>
          <a:p>
            <a:r>
              <a:rPr lang="en-US" altLang="en-US" i="1" u="sng">
                <a:solidFill>
                  <a:schemeClr val="accent2"/>
                </a:solidFill>
              </a:rPr>
              <a:t>Equivalent schedules</a:t>
            </a:r>
            <a:r>
              <a:rPr lang="en-US" altLang="en-US" u="sng">
                <a:solidFill>
                  <a:schemeClr val="accent2"/>
                </a:solidFill>
              </a:rPr>
              <a:t>:</a:t>
            </a:r>
            <a:r>
              <a:rPr lang="en-US" altLang="en-US">
                <a:solidFill>
                  <a:schemeClr val="accent2"/>
                </a:solidFill>
              </a:rPr>
              <a:t>  </a:t>
            </a:r>
            <a:r>
              <a:rPr lang="en-US" altLang="en-US"/>
              <a:t>For any database state, the effect of executing the first schedule is identical to the effect of executing the second schedule.</a:t>
            </a:r>
          </a:p>
          <a:p>
            <a:endParaRPr lang="en-US" altLang="en-US"/>
          </a:p>
          <a:p>
            <a:r>
              <a:rPr lang="en-US" altLang="en-US" i="1" u="sng">
                <a:solidFill>
                  <a:schemeClr val="accent2"/>
                </a:solidFill>
              </a:rPr>
              <a:t>Serializable schedule</a:t>
            </a:r>
            <a:r>
              <a:rPr lang="en-US" altLang="en-US">
                <a:solidFill>
                  <a:schemeClr val="accent2"/>
                </a:solidFill>
              </a:rPr>
              <a:t>:  </a:t>
            </a:r>
            <a:r>
              <a:rPr lang="en-US" altLang="en-US"/>
              <a:t>A schedule that is </a:t>
            </a:r>
            <a:r>
              <a:rPr lang="en-US" altLang="en-US" u="sng"/>
              <a:t>equivalent to some serial execution</a:t>
            </a:r>
            <a:r>
              <a:rPr lang="en-US" altLang="en-US"/>
              <a:t> of the transactions.</a:t>
            </a:r>
          </a:p>
          <a:p>
            <a:endParaRPr lang="en-US" altLang="en-US" sz="1400"/>
          </a:p>
          <a:p>
            <a:pPr>
              <a:buFontTx/>
              <a:buNone/>
            </a:pPr>
            <a:r>
              <a:rPr lang="en-US" altLang="en-US"/>
              <a:t>	(Note: If each transaction preserves consistency, every serializable schedule preserves consistency. )</a:t>
            </a:r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4953A58F-4DA1-50B0-B760-0BA29C1D9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48856AC-9761-E653-6FFD-4D3B32660D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8153400" cy="11049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Anomalies with Interleaved Execution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8D307FF-51EA-D8B0-9967-8BC22D96D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0767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Reading Uncommitted Data (WR Conflicts, “dirty reads”):</a:t>
            </a: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endParaRPr lang="en-US" altLang="en-US"/>
          </a:p>
          <a:p>
            <a:r>
              <a:rPr lang="en-US" altLang="en-US"/>
              <a:t>Unrepeatable Reads (RW Conflicts):</a:t>
            </a:r>
          </a:p>
          <a:p>
            <a:endParaRPr lang="en-US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C100C906-41EB-5455-5F22-E0080EA2A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514600"/>
            <a:ext cx="803275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 	R(A), W(A),   	               R(B), W(B), Abort</a:t>
            </a:r>
          </a:p>
          <a:p>
            <a:r>
              <a:rPr lang="en-US" altLang="en-US">
                <a:solidFill>
                  <a:schemeClr val="tx1"/>
                </a:solidFill>
              </a:rPr>
              <a:t>T2:			R(A), W(A), C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5801069-E5C6-656D-35F2-E479B28AF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267200"/>
            <a:ext cx="803275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	R(A),  		     	   R(A), W(A), C</a:t>
            </a:r>
          </a:p>
          <a:p>
            <a:r>
              <a:rPr lang="en-US" altLang="en-US">
                <a:solidFill>
                  <a:schemeClr val="tx1"/>
                </a:solidFill>
              </a:rPr>
              <a:t>T2:		R(A), W(A), C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C889642E-899A-A4E7-EC0B-FFEAF73DD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1574BF62-07B9-D01D-166E-DE38B62CD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Anomalies (Continued)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FB3A5DD-B40D-CAFB-DA13-684C142C4C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057400"/>
            <a:ext cx="8305800" cy="4114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Overwriting Uncommitted Data (WW Conflicts):</a:t>
            </a:r>
          </a:p>
          <a:p>
            <a:endParaRPr lang="en-US" altLang="en-US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70D7D7B7-92D2-F5DD-8300-E6F1D1C62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971800"/>
            <a:ext cx="8032750" cy="831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T1:	W(A),  		    W(B), C</a:t>
            </a:r>
          </a:p>
          <a:p>
            <a:r>
              <a:rPr lang="en-US" altLang="en-US">
                <a:solidFill>
                  <a:schemeClr val="tx1"/>
                </a:solidFill>
              </a:rPr>
              <a:t>T2:		W(A), W(B), C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46FF3868-0B9C-2C47-8EF3-DDC956619E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>
            <a:extLst>
              <a:ext uri="{FF2B5EF4-FFF2-40B4-BE49-F238E27FC236}">
                <a16:creationId xmlns:a16="http://schemas.microsoft.com/office/drawing/2014/main" id="{F6208519-D41F-475E-F4FB-A063F1B36C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7C518A9-905D-659F-E63E-B3D2EDC647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99"/>
                </a:solidFill>
              </a:rPr>
              <a:t>Schedule</a:t>
            </a:r>
            <a:r>
              <a:rPr lang="en-US" altLang="en-US">
                <a:solidFill>
                  <a:schemeClr val="tx2"/>
                </a:solidFill>
              </a:rPr>
              <a:t> </a:t>
            </a:r>
            <a:r>
              <a:rPr lang="en-US" altLang="en-US"/>
              <a:t>– a sequences of instructions that specify the chronological order in which instructions of concurrent transactions are executed</a:t>
            </a:r>
          </a:p>
          <a:p>
            <a:pPr lvl="1"/>
            <a:r>
              <a:rPr lang="en-US" altLang="en-US"/>
              <a:t>A schedule for a set of transactions must consist of all instructions of those transactions</a:t>
            </a:r>
          </a:p>
          <a:p>
            <a:pPr lvl="1"/>
            <a:r>
              <a:rPr lang="en-US" altLang="en-US"/>
              <a:t>Must preserve the order in which the instructions appear in each individual transaction.</a:t>
            </a:r>
          </a:p>
          <a:p>
            <a:r>
              <a:rPr lang="en-US" altLang="en-US"/>
              <a:t>A transaction that successfully completes its execution will have a commit instructions as the last statement </a:t>
            </a:r>
          </a:p>
          <a:p>
            <a:pPr lvl="1"/>
            <a:r>
              <a:rPr lang="en-US" altLang="en-US"/>
              <a:t>By default transaction assumed to execute commit instruction as its last step</a:t>
            </a:r>
          </a:p>
          <a:p>
            <a:r>
              <a:rPr lang="en-US" altLang="en-US"/>
              <a:t>A transaction that fails to successfully complete its execution will have an abort instruction as the last statement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>
            <a:extLst>
              <a:ext uri="{FF2B5EF4-FFF2-40B4-BE49-F238E27FC236}">
                <a16:creationId xmlns:a16="http://schemas.microsoft.com/office/drawing/2014/main" id="{11DAD74A-96E3-5572-48D6-65D1AD99D8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 1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EBF70648-182A-F084-51E8-D26A19D3EE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Let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 transfer $50 from </a:t>
            </a:r>
            <a:r>
              <a:rPr lang="en-US" altLang="en-US" i="1"/>
              <a:t>A </a:t>
            </a:r>
            <a:r>
              <a:rPr lang="en-US" altLang="en-US"/>
              <a:t>to </a:t>
            </a:r>
            <a:r>
              <a:rPr lang="en-US" altLang="en-US" i="1"/>
              <a:t>B</a:t>
            </a:r>
            <a:r>
              <a:rPr lang="en-US" altLang="en-US"/>
              <a:t>, and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/>
              <a:t> transfer 10% of the balance from </a:t>
            </a:r>
            <a:r>
              <a:rPr lang="en-US" altLang="en-US" i="1"/>
              <a:t>A </a:t>
            </a:r>
            <a:r>
              <a:rPr lang="en-US" altLang="en-US"/>
              <a:t>to </a:t>
            </a:r>
            <a:r>
              <a:rPr lang="en-US" altLang="en-US" i="1"/>
              <a:t>B.</a:t>
            </a:r>
            <a:r>
              <a:rPr lang="en-US" altLang="en-US"/>
              <a:t>  </a:t>
            </a:r>
          </a:p>
          <a:p>
            <a:pPr>
              <a:lnSpc>
                <a:spcPct val="8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A </a:t>
            </a:r>
            <a:r>
              <a:rPr lang="en-US" altLang="en-US">
                <a:solidFill>
                  <a:srgbClr val="000099"/>
                </a:solidFill>
              </a:rPr>
              <a:t>serial </a:t>
            </a:r>
            <a:r>
              <a:rPr lang="en-US" altLang="en-US"/>
              <a:t>schedule in which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 is followed by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/>
              <a:t> :</a:t>
            </a:r>
          </a:p>
          <a:p>
            <a:pPr>
              <a:lnSpc>
                <a:spcPct val="80000"/>
              </a:lnSpc>
              <a:buFont typeface="Monotype Sorts" pitchFamily="1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sz="1400"/>
              <a:t>		</a:t>
            </a:r>
          </a:p>
        </p:txBody>
      </p:sp>
      <p:pic>
        <p:nvPicPr>
          <p:cNvPr id="46084" name="Picture 13">
            <a:extLst>
              <a:ext uri="{FF2B5EF4-FFF2-40B4-BE49-F238E27FC236}">
                <a16:creationId xmlns:a16="http://schemas.microsoft.com/office/drawing/2014/main" id="{166E0280-05A9-DC7B-9740-14DFEC997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19400"/>
            <a:ext cx="3016250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05D2FCC0-0881-7145-7F4C-3D55169DB1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 2</a:t>
            </a:r>
          </a:p>
        </p:txBody>
      </p:sp>
      <p:sp>
        <p:nvSpPr>
          <p:cNvPr id="48131" name="Rectangle 4">
            <a:extLst>
              <a:ext uri="{FF2B5EF4-FFF2-40B4-BE49-F238E27FC236}">
                <a16:creationId xmlns:a16="http://schemas.microsoft.com/office/drawing/2014/main" id="{20420687-AC70-52B6-5085-83C8D1B3F7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A serial schedule where </a:t>
            </a:r>
            <a:r>
              <a:rPr lang="en-US" altLang="en-US" i="1"/>
              <a:t>T</a:t>
            </a:r>
            <a:r>
              <a:rPr lang="en-US" altLang="en-US" i="1" baseline="-25000"/>
              <a:t>2</a:t>
            </a:r>
            <a:r>
              <a:rPr lang="en-US" altLang="en-US"/>
              <a:t> is followed by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</a:p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/>
          </a:p>
          <a:p>
            <a:pPr>
              <a:lnSpc>
                <a:spcPct val="90000"/>
              </a:lnSpc>
              <a:buFont typeface="Monotype Sorts" pitchFamily="1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		</a:t>
            </a:r>
            <a:endParaRPr lang="en-US" altLang="en-US" i="1"/>
          </a:p>
        </p:txBody>
      </p:sp>
      <p:pic>
        <p:nvPicPr>
          <p:cNvPr id="48132" name="Picture 11">
            <a:extLst>
              <a:ext uri="{FF2B5EF4-FFF2-40B4-BE49-F238E27FC236}">
                <a16:creationId xmlns:a16="http://schemas.microsoft.com/office/drawing/2014/main" id="{FCCABA67-29AC-5A63-8240-C9E577459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743200"/>
            <a:ext cx="2898775" cy="36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AFB61B3D-A281-D32B-CE6E-A5772FFD99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 3</a:t>
            </a:r>
          </a:p>
        </p:txBody>
      </p:sp>
      <p:sp>
        <p:nvSpPr>
          <p:cNvPr id="50179" name="Rectangle 4">
            <a:extLst>
              <a:ext uri="{FF2B5EF4-FFF2-40B4-BE49-F238E27FC236}">
                <a16:creationId xmlns:a16="http://schemas.microsoft.com/office/drawing/2014/main" id="{6CD0E5C5-5DF0-581B-CB8C-07EB91DB6F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262063"/>
            <a:ext cx="8229600" cy="41148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Let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 and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/>
              <a:t> be the transactions defined previously</a:t>
            </a:r>
            <a:r>
              <a:rPr lang="en-US" altLang="en-US" i="1"/>
              <a:t>.</a:t>
            </a:r>
            <a:r>
              <a:rPr lang="en-US" altLang="en-US"/>
              <a:t>  The following schedule is not a serial schedule, but it is </a:t>
            </a:r>
            <a:r>
              <a:rPr lang="en-US" altLang="en-US" i="1">
                <a:solidFill>
                  <a:srgbClr val="000099"/>
                </a:solidFill>
              </a:rPr>
              <a:t>equivalent</a:t>
            </a:r>
            <a:r>
              <a:rPr lang="en-US" altLang="en-US">
                <a:solidFill>
                  <a:srgbClr val="000099"/>
                </a:solidFill>
              </a:rPr>
              <a:t> </a:t>
            </a:r>
            <a:r>
              <a:rPr lang="en-US" altLang="en-US"/>
              <a:t>to Schedule 1.</a:t>
            </a:r>
          </a:p>
          <a:p>
            <a:pPr>
              <a:lnSpc>
                <a:spcPct val="90000"/>
              </a:lnSpc>
              <a:buFont typeface="Monotype Sorts" pitchFamily="1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		</a:t>
            </a:r>
            <a:endParaRPr lang="en-US" altLang="en-US" i="1"/>
          </a:p>
        </p:txBody>
      </p:sp>
      <p:sp>
        <p:nvSpPr>
          <p:cNvPr id="50180" name="Rectangle 7">
            <a:extLst>
              <a:ext uri="{FF2B5EF4-FFF2-40B4-BE49-F238E27FC236}">
                <a16:creationId xmlns:a16="http://schemas.microsoft.com/office/drawing/2014/main" id="{42DC8E5E-7916-6AD0-A6F1-A66C7D364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6267450"/>
            <a:ext cx="67246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947863" algn="l"/>
                <a:tab pos="2684463" algn="l"/>
                <a:tab pos="3594100" algn="l"/>
                <a:tab pos="4286250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947863" algn="l"/>
                <a:tab pos="2684463" algn="l"/>
                <a:tab pos="3594100" algn="l"/>
                <a:tab pos="42862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947863" algn="l"/>
                <a:tab pos="2684463" algn="l"/>
                <a:tab pos="3594100" algn="l"/>
                <a:tab pos="4286250" algn="l"/>
              </a:tabLs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Font typeface="Monotype Sorts" pitchFamily="1" charset="2"/>
              <a:buNone/>
            </a:pPr>
            <a:r>
              <a:rPr kumimoji="1" lang="en-US" altLang="en-US" sz="1800" b="0">
                <a:latin typeface="Arial" panose="020B0604020202020204" pitchFamily="34" charset="0"/>
                <a:ea typeface="MS PGothic" panose="020B0600070205080204" pitchFamily="34" charset="-128"/>
              </a:rPr>
              <a:t>In Schedules 1, 2 and 3, the sum A + B is preserved.</a:t>
            </a:r>
          </a:p>
        </p:txBody>
      </p:sp>
      <p:pic>
        <p:nvPicPr>
          <p:cNvPr id="50181" name="Picture 13">
            <a:extLst>
              <a:ext uri="{FF2B5EF4-FFF2-40B4-BE49-F238E27FC236}">
                <a16:creationId xmlns:a16="http://schemas.microsoft.com/office/drawing/2014/main" id="{BB041226-ED04-BAFE-63B0-F59B7F81C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514600"/>
            <a:ext cx="2779713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>
            <a:extLst>
              <a:ext uri="{FF2B5EF4-FFF2-40B4-BE49-F238E27FC236}">
                <a16:creationId xmlns:a16="http://schemas.microsoft.com/office/drawing/2014/main" id="{9A24FC42-33AD-C950-DBFB-AC647CB520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 4</a:t>
            </a:r>
          </a:p>
        </p:txBody>
      </p:sp>
      <p:sp>
        <p:nvSpPr>
          <p:cNvPr id="52227" name="Rectangle 4">
            <a:extLst>
              <a:ext uri="{FF2B5EF4-FFF2-40B4-BE49-F238E27FC236}">
                <a16:creationId xmlns:a16="http://schemas.microsoft.com/office/drawing/2014/main" id="{DD8D77E6-2789-BD21-16C5-BC519FBE70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/>
              <a:t>The following concurrent schedule does not preserve the value of (</a:t>
            </a:r>
            <a:r>
              <a:rPr lang="en-US" altLang="en-US" i="1"/>
              <a:t>A </a:t>
            </a:r>
            <a:r>
              <a:rPr lang="en-US" altLang="en-US"/>
              <a:t>+ </a:t>
            </a:r>
            <a:r>
              <a:rPr lang="en-US" altLang="en-US" i="1"/>
              <a:t>B</a:t>
            </a:r>
            <a:r>
              <a:rPr lang="en-US" altLang="en-US"/>
              <a:t> </a:t>
            </a:r>
            <a:r>
              <a:rPr lang="en-US" altLang="en-US" i="1"/>
              <a:t>)</a:t>
            </a:r>
            <a:r>
              <a:rPr lang="en-US" altLang="en-US"/>
              <a:t>.			</a:t>
            </a:r>
            <a:endParaRPr lang="en-US" altLang="en-US" i="1"/>
          </a:p>
        </p:txBody>
      </p:sp>
      <p:pic>
        <p:nvPicPr>
          <p:cNvPr id="52228" name="Picture 15">
            <a:extLst>
              <a:ext uri="{FF2B5EF4-FFF2-40B4-BE49-F238E27FC236}">
                <a16:creationId xmlns:a16="http://schemas.microsoft.com/office/drawing/2014/main" id="{09765801-FC77-2222-EBEB-8D399A815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089275"/>
            <a:ext cx="2713038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8E27C56-492A-9DB3-3BB4-C9964ED443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Transactions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63E201B-C213-E797-9CC6-5AEF75BD8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067800" cy="4876800"/>
          </a:xfrm>
          <a:noFill/>
        </p:spPr>
        <p:txBody>
          <a:bodyPr/>
          <a:lstStyle/>
          <a:p>
            <a:r>
              <a:rPr lang="en-US" altLang="en-US"/>
              <a:t>Concurrent execution of user programs is essential for good DBMS performance.</a:t>
            </a:r>
          </a:p>
          <a:p>
            <a:pPr lvl="1">
              <a:buSzPct val="75000"/>
            </a:pPr>
            <a:r>
              <a:rPr lang="en-US" altLang="en-US"/>
              <a:t>Because disk accesses are frequent, and relatively slow, it is important to keep the cpu humming by working on several user programs concurrently.</a:t>
            </a:r>
          </a:p>
          <a:p>
            <a:r>
              <a:rPr lang="en-US" altLang="en-US"/>
              <a:t>A user’s program may carry out many operations on the data retrieved from the database, but the DBMS is only concerned about what data is read/written from/to the database.</a:t>
            </a:r>
          </a:p>
          <a:p>
            <a:r>
              <a:rPr lang="en-US" altLang="en-US"/>
              <a:t>A </a:t>
            </a:r>
            <a:r>
              <a:rPr lang="en-US" altLang="en-US" i="1" u="sng">
                <a:solidFill>
                  <a:schemeClr val="accent2"/>
                </a:solidFill>
              </a:rPr>
              <a:t>transaction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is the DBMS’s abstract view of a user program:  a sequence of reads and writes.</a:t>
            </a:r>
          </a:p>
        </p:txBody>
      </p:sp>
    </p:spTree>
  </p:cSld>
  <p:clrMapOvr>
    <a:masterClrMapping/>
  </p:clrMapOvr>
  <p:transition>
    <p:cut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320AC187-62C9-1127-E275-AA0F5DF6A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Serializability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9853C317-8655-B4D5-9BF9-95F93437B9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Basic Assumption – Each transaction preserves database consistency.</a:t>
            </a:r>
          </a:p>
          <a:p>
            <a:r>
              <a:rPr lang="en-US" altLang="en-US"/>
              <a:t>Thus, serial execution of a set of transactions preserves database consistency.</a:t>
            </a:r>
          </a:p>
          <a:p>
            <a:r>
              <a:rPr lang="en-US" altLang="en-US"/>
              <a:t>A (possibly concurrent) schedule is serializable if it is equivalent to a serial schedule.  Different forms of schedule equivalence give rise to the notions of: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/>
              <a:t>1.	</a:t>
            </a:r>
            <a:r>
              <a:rPr lang="en-US" altLang="en-US" b="1">
                <a:solidFill>
                  <a:srgbClr val="000099"/>
                </a:solidFill>
              </a:rPr>
              <a:t>conflict serializability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/>
              <a:t>2.	</a:t>
            </a:r>
            <a:r>
              <a:rPr lang="en-US" altLang="en-US" b="1">
                <a:solidFill>
                  <a:srgbClr val="000099"/>
                </a:solidFill>
              </a:rPr>
              <a:t>view serializability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>
            <a:extLst>
              <a:ext uri="{FF2B5EF4-FFF2-40B4-BE49-F238E27FC236}">
                <a16:creationId xmlns:a16="http://schemas.microsoft.com/office/drawing/2014/main" id="{7FD04C18-2AC4-2169-5A04-27ECBA18B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</a:rPr>
              <a:t>Simplified view of transactions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70A1D45E-CDB8-BFC9-BE60-05ADB706A0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We ignore operations other than read and write instructions</a:t>
            </a:r>
          </a:p>
          <a:p>
            <a:r>
              <a:rPr lang="en-US" altLang="en-US" dirty="0"/>
              <a:t>We assume that transactions may perform arbitrary computations on data in </a:t>
            </a:r>
            <a:r>
              <a:rPr lang="en-US" altLang="en-US" dirty="0">
                <a:solidFill>
                  <a:srgbClr val="FF0000"/>
                </a:solidFill>
              </a:rPr>
              <a:t>local buffers </a:t>
            </a:r>
            <a:r>
              <a:rPr lang="en-US" altLang="en-US" dirty="0"/>
              <a:t>in between reads and writes.  </a:t>
            </a:r>
          </a:p>
          <a:p>
            <a:r>
              <a:rPr lang="en-US" altLang="en-US" dirty="0"/>
              <a:t>Our simplified schedules consist of only read and write instructions.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>
            <a:extLst>
              <a:ext uri="{FF2B5EF4-FFF2-40B4-BE49-F238E27FC236}">
                <a16:creationId xmlns:a16="http://schemas.microsoft.com/office/drawing/2014/main" id="{AF3452F8-F2BA-968F-845A-EAA721925D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Conflicting Instructions 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C42EDE54-8A51-59B9-4FD7-15089CCDC1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752600"/>
            <a:ext cx="8915400" cy="4114800"/>
          </a:xfrm>
        </p:spPr>
        <p:txBody>
          <a:bodyPr/>
          <a:lstStyle/>
          <a:p>
            <a:r>
              <a:rPr lang="en-US" altLang="en-US"/>
              <a:t>Instructions </a:t>
            </a:r>
            <a:r>
              <a:rPr lang="en-US" altLang="en-US" i="1"/>
              <a:t>l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l</a:t>
            </a:r>
            <a:r>
              <a:rPr lang="en-US" altLang="en-US" i="1" baseline="-25000"/>
              <a:t>j</a:t>
            </a:r>
            <a:r>
              <a:rPr lang="en-US" altLang="en-US"/>
              <a:t> of transactions </a:t>
            </a:r>
            <a:r>
              <a:rPr lang="en-US" altLang="en-US" i="1"/>
              <a:t>T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T</a:t>
            </a:r>
            <a:r>
              <a:rPr lang="en-US" altLang="en-US" i="1" baseline="-25000"/>
              <a:t>j</a:t>
            </a:r>
            <a:r>
              <a:rPr lang="en-US" altLang="en-US"/>
              <a:t> respectively, </a:t>
            </a:r>
            <a:r>
              <a:rPr lang="en-US" altLang="en-US">
                <a:solidFill>
                  <a:srgbClr val="000099"/>
                </a:solidFill>
              </a:rPr>
              <a:t>conflict</a:t>
            </a:r>
            <a:r>
              <a:rPr lang="en-US" altLang="en-US"/>
              <a:t> if and only if there exists some item </a:t>
            </a:r>
            <a:r>
              <a:rPr lang="en-US" altLang="en-US" i="1"/>
              <a:t>Q</a:t>
            </a:r>
            <a:r>
              <a:rPr lang="en-US" altLang="en-US"/>
              <a:t> accessed by both </a:t>
            </a:r>
            <a:r>
              <a:rPr lang="en-US" altLang="en-US" i="1"/>
              <a:t>l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l</a:t>
            </a:r>
            <a:r>
              <a:rPr lang="en-US" altLang="en-US" i="1" baseline="-25000"/>
              <a:t>j</a:t>
            </a:r>
            <a:r>
              <a:rPr lang="en-US" altLang="en-US"/>
              <a:t>, and at least one of these instructions wrote </a:t>
            </a:r>
            <a:r>
              <a:rPr lang="en-US" altLang="en-US" i="1"/>
              <a:t>Q.</a:t>
            </a:r>
            <a:endParaRPr lang="en-US" altLang="en-US"/>
          </a:p>
          <a:p>
            <a:pPr>
              <a:buFont typeface="Monotype Sorts" pitchFamily="1" charset="2"/>
              <a:buNone/>
            </a:pPr>
            <a:r>
              <a:rPr lang="en-US" altLang="en-US"/>
              <a:t>	   1.   </a:t>
            </a:r>
            <a:r>
              <a:rPr lang="en-US" altLang="en-US" i="1"/>
              <a:t>l</a:t>
            </a:r>
            <a:r>
              <a:rPr lang="en-US" altLang="en-US" i="1" baseline="-25000"/>
              <a:t>i</a:t>
            </a:r>
            <a:r>
              <a:rPr lang="en-US" altLang="en-US"/>
              <a:t> = read(</a:t>
            </a:r>
            <a:r>
              <a:rPr lang="en-US" altLang="en-US" i="1"/>
              <a:t>Q), l</a:t>
            </a:r>
            <a:r>
              <a:rPr lang="en-US" altLang="en-US" i="1" baseline="-25000"/>
              <a:t>j</a:t>
            </a:r>
            <a:r>
              <a:rPr lang="en-US" altLang="en-US" i="1"/>
              <a:t> = </a:t>
            </a:r>
            <a:r>
              <a:rPr lang="en-US" altLang="en-US"/>
              <a:t>read(</a:t>
            </a:r>
            <a:r>
              <a:rPr lang="en-US" altLang="en-US" i="1"/>
              <a:t>Q</a:t>
            </a:r>
            <a:r>
              <a:rPr lang="en-US" altLang="en-US"/>
              <a:t>).   </a:t>
            </a:r>
            <a:r>
              <a:rPr lang="en-US" altLang="en-US" i="1"/>
              <a:t>l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l</a:t>
            </a:r>
            <a:r>
              <a:rPr lang="en-US" altLang="en-US" i="1" baseline="-25000"/>
              <a:t>j</a:t>
            </a:r>
            <a:r>
              <a:rPr lang="en-US" altLang="en-US" i="1"/>
              <a:t> </a:t>
            </a:r>
            <a:r>
              <a:rPr lang="en-US" altLang="en-US"/>
              <a:t>don</a:t>
            </a:r>
            <a:r>
              <a:rPr lang="ja-JP" altLang="en-US">
                <a:ea typeface="MS PGothic" panose="020B0600070205080204" pitchFamily="34" charset="-128"/>
              </a:rPr>
              <a:t>’</a:t>
            </a:r>
            <a:r>
              <a:rPr lang="en-US" altLang="ja-JP">
                <a:ea typeface="MS PGothic" panose="020B0600070205080204" pitchFamily="34" charset="-128"/>
              </a:rPr>
              <a:t>t conflict.</a:t>
            </a:r>
            <a:br>
              <a:rPr lang="en-US" altLang="ja-JP">
                <a:ea typeface="MS PGothic" panose="020B0600070205080204" pitchFamily="34" charset="-128"/>
              </a:rPr>
            </a:br>
            <a:r>
              <a:rPr lang="en-US" altLang="ja-JP">
                <a:ea typeface="MS PGothic" panose="020B0600070205080204" pitchFamily="34" charset="-128"/>
              </a:rPr>
              <a:t>   2.   </a:t>
            </a:r>
            <a:r>
              <a:rPr lang="en-US" altLang="ja-JP" i="1">
                <a:ea typeface="MS PGothic" panose="020B0600070205080204" pitchFamily="34" charset="-128"/>
              </a:rPr>
              <a:t>l</a:t>
            </a:r>
            <a:r>
              <a:rPr lang="en-US" altLang="ja-JP" i="1" baseline="-25000">
                <a:ea typeface="MS PGothic" panose="020B0600070205080204" pitchFamily="34" charset="-128"/>
              </a:rPr>
              <a:t>i</a:t>
            </a:r>
            <a:r>
              <a:rPr lang="en-US" altLang="ja-JP">
                <a:ea typeface="MS PGothic" panose="020B0600070205080204" pitchFamily="34" charset="-128"/>
              </a:rPr>
              <a:t> = read(</a:t>
            </a:r>
            <a:r>
              <a:rPr lang="en-US" altLang="ja-JP" i="1">
                <a:ea typeface="MS PGothic" panose="020B0600070205080204" pitchFamily="34" charset="-128"/>
              </a:rPr>
              <a:t>Q),  l</a:t>
            </a:r>
            <a:r>
              <a:rPr lang="en-US" altLang="ja-JP" i="1" baseline="-25000">
                <a:ea typeface="MS PGothic" panose="020B0600070205080204" pitchFamily="34" charset="-128"/>
              </a:rPr>
              <a:t>j</a:t>
            </a:r>
            <a:r>
              <a:rPr lang="en-US" altLang="ja-JP" i="1">
                <a:ea typeface="MS PGothic" panose="020B0600070205080204" pitchFamily="34" charset="-128"/>
              </a:rPr>
              <a:t> = </a:t>
            </a:r>
            <a:r>
              <a:rPr lang="en-US" altLang="ja-JP">
                <a:ea typeface="MS PGothic" panose="020B0600070205080204" pitchFamily="34" charset="-128"/>
              </a:rPr>
              <a:t>write(</a:t>
            </a:r>
            <a:r>
              <a:rPr lang="en-US" altLang="ja-JP" i="1">
                <a:ea typeface="MS PGothic" panose="020B0600070205080204" pitchFamily="34" charset="-128"/>
              </a:rPr>
              <a:t>Q</a:t>
            </a:r>
            <a:r>
              <a:rPr lang="en-US" altLang="ja-JP">
                <a:ea typeface="MS PGothic" panose="020B0600070205080204" pitchFamily="34" charset="-128"/>
              </a:rPr>
              <a:t>).  They conflict.</a:t>
            </a:r>
            <a:br>
              <a:rPr lang="en-US" altLang="ja-JP">
                <a:ea typeface="MS PGothic" panose="020B0600070205080204" pitchFamily="34" charset="-128"/>
              </a:rPr>
            </a:br>
            <a:r>
              <a:rPr lang="en-US" altLang="ja-JP">
                <a:ea typeface="MS PGothic" panose="020B0600070205080204" pitchFamily="34" charset="-128"/>
              </a:rPr>
              <a:t>   3.   </a:t>
            </a:r>
            <a:r>
              <a:rPr lang="en-US" altLang="ja-JP" i="1">
                <a:ea typeface="MS PGothic" panose="020B0600070205080204" pitchFamily="34" charset="-128"/>
              </a:rPr>
              <a:t>l</a:t>
            </a:r>
            <a:r>
              <a:rPr lang="en-US" altLang="ja-JP" i="1" baseline="-25000">
                <a:ea typeface="MS PGothic" panose="020B0600070205080204" pitchFamily="34" charset="-128"/>
              </a:rPr>
              <a:t>i</a:t>
            </a:r>
            <a:r>
              <a:rPr lang="en-US" altLang="ja-JP">
                <a:ea typeface="MS PGothic" panose="020B0600070205080204" pitchFamily="34" charset="-128"/>
              </a:rPr>
              <a:t> = write(</a:t>
            </a:r>
            <a:r>
              <a:rPr lang="en-US" altLang="ja-JP" i="1">
                <a:ea typeface="MS PGothic" panose="020B0600070205080204" pitchFamily="34" charset="-128"/>
              </a:rPr>
              <a:t>Q), l</a:t>
            </a:r>
            <a:r>
              <a:rPr lang="en-US" altLang="ja-JP" i="1" baseline="-25000">
                <a:ea typeface="MS PGothic" panose="020B0600070205080204" pitchFamily="34" charset="-128"/>
              </a:rPr>
              <a:t>j</a:t>
            </a:r>
            <a:r>
              <a:rPr lang="en-US" altLang="ja-JP" i="1">
                <a:ea typeface="MS PGothic" panose="020B0600070205080204" pitchFamily="34" charset="-128"/>
              </a:rPr>
              <a:t> = </a:t>
            </a:r>
            <a:r>
              <a:rPr lang="en-US" altLang="ja-JP">
                <a:ea typeface="MS PGothic" panose="020B0600070205080204" pitchFamily="34" charset="-128"/>
              </a:rPr>
              <a:t>read(</a:t>
            </a:r>
            <a:r>
              <a:rPr lang="en-US" altLang="ja-JP" i="1">
                <a:ea typeface="MS PGothic" panose="020B0600070205080204" pitchFamily="34" charset="-128"/>
              </a:rPr>
              <a:t>Q</a:t>
            </a:r>
            <a:r>
              <a:rPr lang="en-US" altLang="ja-JP">
                <a:ea typeface="MS PGothic" panose="020B0600070205080204" pitchFamily="34" charset="-128"/>
              </a:rPr>
              <a:t>).   They conflict</a:t>
            </a:r>
            <a:br>
              <a:rPr lang="en-US" altLang="ja-JP">
                <a:ea typeface="MS PGothic" panose="020B0600070205080204" pitchFamily="34" charset="-128"/>
              </a:rPr>
            </a:br>
            <a:r>
              <a:rPr lang="en-US" altLang="ja-JP">
                <a:ea typeface="MS PGothic" panose="020B0600070205080204" pitchFamily="34" charset="-128"/>
              </a:rPr>
              <a:t>   4.   </a:t>
            </a:r>
            <a:r>
              <a:rPr lang="en-US" altLang="ja-JP" i="1">
                <a:ea typeface="MS PGothic" panose="020B0600070205080204" pitchFamily="34" charset="-128"/>
              </a:rPr>
              <a:t>l</a:t>
            </a:r>
            <a:r>
              <a:rPr lang="en-US" altLang="ja-JP" i="1" baseline="-25000">
                <a:ea typeface="MS PGothic" panose="020B0600070205080204" pitchFamily="34" charset="-128"/>
              </a:rPr>
              <a:t>i</a:t>
            </a:r>
            <a:r>
              <a:rPr lang="en-US" altLang="ja-JP">
                <a:ea typeface="MS PGothic" panose="020B0600070205080204" pitchFamily="34" charset="-128"/>
              </a:rPr>
              <a:t> = write(</a:t>
            </a:r>
            <a:r>
              <a:rPr lang="en-US" altLang="ja-JP" i="1">
                <a:ea typeface="MS PGothic" panose="020B0600070205080204" pitchFamily="34" charset="-128"/>
              </a:rPr>
              <a:t>Q), l</a:t>
            </a:r>
            <a:r>
              <a:rPr lang="en-US" altLang="ja-JP" i="1" baseline="-25000">
                <a:ea typeface="MS PGothic" panose="020B0600070205080204" pitchFamily="34" charset="-128"/>
              </a:rPr>
              <a:t>j</a:t>
            </a:r>
            <a:r>
              <a:rPr lang="en-US" altLang="ja-JP" i="1">
                <a:ea typeface="MS PGothic" panose="020B0600070205080204" pitchFamily="34" charset="-128"/>
              </a:rPr>
              <a:t> = </a:t>
            </a:r>
            <a:r>
              <a:rPr lang="en-US" altLang="ja-JP">
                <a:ea typeface="MS PGothic" panose="020B0600070205080204" pitchFamily="34" charset="-128"/>
              </a:rPr>
              <a:t>write(</a:t>
            </a:r>
            <a:r>
              <a:rPr lang="en-US" altLang="ja-JP" i="1">
                <a:ea typeface="MS PGothic" panose="020B0600070205080204" pitchFamily="34" charset="-128"/>
              </a:rPr>
              <a:t>Q</a:t>
            </a:r>
            <a:r>
              <a:rPr lang="en-US" altLang="ja-JP">
                <a:ea typeface="MS PGothic" panose="020B0600070205080204" pitchFamily="34" charset="-128"/>
              </a:rPr>
              <a:t>).  They conflict</a:t>
            </a:r>
          </a:p>
          <a:p>
            <a:r>
              <a:rPr lang="en-US" altLang="en-US"/>
              <a:t>Intuitively, a conflict between </a:t>
            </a:r>
            <a:r>
              <a:rPr lang="en-US" altLang="en-US" i="1"/>
              <a:t>l</a:t>
            </a:r>
            <a:r>
              <a:rPr lang="en-US" altLang="en-US" i="1" baseline="-25000"/>
              <a:t>i</a:t>
            </a:r>
            <a:r>
              <a:rPr lang="en-US" altLang="en-US" i="1"/>
              <a:t> </a:t>
            </a:r>
            <a:r>
              <a:rPr lang="en-US" altLang="en-US"/>
              <a:t>and </a:t>
            </a:r>
            <a:r>
              <a:rPr lang="en-US" altLang="en-US" i="1"/>
              <a:t>l</a:t>
            </a:r>
            <a:r>
              <a:rPr lang="en-US" altLang="en-US" i="1" baseline="-25000"/>
              <a:t>j</a:t>
            </a:r>
            <a:r>
              <a:rPr lang="en-US" altLang="en-US"/>
              <a:t> forces a (logical) temporal order between them.  </a:t>
            </a:r>
          </a:p>
          <a:p>
            <a:pPr lvl="1"/>
            <a:r>
              <a:rPr lang="en-US" altLang="en-US"/>
              <a:t> If </a:t>
            </a:r>
            <a:r>
              <a:rPr lang="en-US" altLang="en-US" i="1"/>
              <a:t>l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l</a:t>
            </a:r>
            <a:r>
              <a:rPr lang="en-US" altLang="en-US" i="1" baseline="-25000"/>
              <a:t>j</a:t>
            </a:r>
            <a:r>
              <a:rPr lang="en-US" altLang="en-US"/>
              <a:t> are consecutive in a schedule and they do not conflict, their results would remain the same even if they had been interchanged in the schedule.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40048666-C783-30AE-8BDF-563B8AB7A6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DC38B2B-B7DB-9908-263C-7B44B4A754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/>
              <a:t>If a schedule </a:t>
            </a:r>
            <a:r>
              <a:rPr lang="en-US" altLang="en-US" i="1"/>
              <a:t>S</a:t>
            </a:r>
            <a:r>
              <a:rPr lang="en-US" altLang="en-US"/>
              <a:t> can be transformed into a schedule </a:t>
            </a:r>
            <a:r>
              <a:rPr lang="en-US" altLang="en-US" i="1"/>
              <a:t>S’ </a:t>
            </a:r>
            <a:r>
              <a:rPr lang="en-US" altLang="en-US"/>
              <a:t>by a series of swaps of non-conflicting instructions, we say that </a:t>
            </a:r>
            <a:r>
              <a:rPr lang="en-US" altLang="en-US" i="1"/>
              <a:t>S</a:t>
            </a:r>
            <a:r>
              <a:rPr lang="en-US" altLang="en-US"/>
              <a:t> and </a:t>
            </a:r>
            <a:r>
              <a:rPr lang="en-US" altLang="en-US" i="1"/>
              <a:t>S’ </a:t>
            </a:r>
            <a:r>
              <a:rPr lang="en-US" altLang="en-US"/>
              <a:t>are </a:t>
            </a:r>
            <a:r>
              <a:rPr lang="en-US" altLang="en-US">
                <a:solidFill>
                  <a:srgbClr val="000099"/>
                </a:solidFill>
              </a:rPr>
              <a:t>conflict equivalent</a:t>
            </a:r>
            <a:r>
              <a:rPr lang="en-US" altLang="en-US" i="1"/>
              <a:t>.</a:t>
            </a:r>
            <a:endParaRPr lang="en-US" altLang="en-US"/>
          </a:p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/>
              <a:t>We say that a schedule </a:t>
            </a:r>
            <a:r>
              <a:rPr lang="en-US" altLang="en-US" i="1"/>
              <a:t>S</a:t>
            </a:r>
            <a:r>
              <a:rPr lang="en-US" altLang="en-US"/>
              <a:t> is </a:t>
            </a:r>
            <a:r>
              <a:rPr lang="en-US" altLang="en-US">
                <a:solidFill>
                  <a:srgbClr val="000099"/>
                </a:solidFill>
              </a:rPr>
              <a:t>conflict serializable</a:t>
            </a:r>
            <a:r>
              <a:rPr lang="en-US" altLang="en-US"/>
              <a:t> if it is conflict equivalent to a serial schedule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0AF5A752-1796-7A5E-0374-7FD707553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 (Cont.)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823FE150-9855-FC7B-A474-1594EF3E2B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063750" algn="l"/>
                <a:tab pos="2511425" algn="l"/>
                <a:tab pos="3262313" algn="l"/>
                <a:tab pos="3881438" algn="l"/>
              </a:tabLst>
            </a:pPr>
            <a:r>
              <a:rPr lang="en-US" altLang="en-US"/>
              <a:t>Schedule 3 can be transformed into Schedule 6, a serial schedule where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/>
              <a:t> follows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, by series of swaps of non-conflicting instructions.  Therefore Schedule 3 is conflict serializable.</a:t>
            </a:r>
          </a:p>
        </p:txBody>
      </p:sp>
      <p:sp>
        <p:nvSpPr>
          <p:cNvPr id="62468" name="Text Box 11">
            <a:extLst>
              <a:ext uri="{FF2B5EF4-FFF2-40B4-BE49-F238E27FC236}">
                <a16:creationId xmlns:a16="http://schemas.microsoft.com/office/drawing/2014/main" id="{542A1B0B-3E7E-BBBA-EFDD-99C82AEC5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3" y="6380163"/>
            <a:ext cx="1338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Helvetica" panose="020B0604020202020204" pitchFamily="34" charset="0"/>
                <a:ea typeface="MS PGothic" panose="020B0600070205080204" pitchFamily="34" charset="-128"/>
              </a:rPr>
              <a:t>Schedule 3</a:t>
            </a:r>
          </a:p>
        </p:txBody>
      </p:sp>
      <p:sp>
        <p:nvSpPr>
          <p:cNvPr id="62469" name="Text Box 12">
            <a:extLst>
              <a:ext uri="{FF2B5EF4-FFF2-40B4-BE49-F238E27FC236}">
                <a16:creationId xmlns:a16="http://schemas.microsoft.com/office/drawing/2014/main" id="{9D6EF298-12A4-A7B0-500F-5CD50AB44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6788" y="6411913"/>
            <a:ext cx="1338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1800" b="0">
                <a:latin typeface="Helvetica" panose="020B0604020202020204" pitchFamily="34" charset="0"/>
                <a:ea typeface="MS PGothic" panose="020B0600070205080204" pitchFamily="34" charset="-128"/>
              </a:rPr>
              <a:t>Schedule 6</a:t>
            </a:r>
          </a:p>
        </p:txBody>
      </p:sp>
      <p:pic>
        <p:nvPicPr>
          <p:cNvPr id="62470" name="Picture 17">
            <a:extLst>
              <a:ext uri="{FF2B5EF4-FFF2-40B4-BE49-F238E27FC236}">
                <a16:creationId xmlns:a16="http://schemas.microsoft.com/office/drawing/2014/main" id="{E88BA545-7EB0-FFC9-6D34-F534027F2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3589338"/>
            <a:ext cx="3040063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1" name="Picture 18">
            <a:extLst>
              <a:ext uri="{FF2B5EF4-FFF2-40B4-BE49-F238E27FC236}">
                <a16:creationId xmlns:a16="http://schemas.microsoft.com/office/drawing/2014/main" id="{349818F3-35CC-4062-FEC6-CA87D8646C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3597275"/>
            <a:ext cx="3111500" cy="230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>
            <a:extLst>
              <a:ext uri="{FF2B5EF4-FFF2-40B4-BE49-F238E27FC236}">
                <a16:creationId xmlns:a16="http://schemas.microsoft.com/office/drawing/2014/main" id="{ED464F99-E44E-E550-8DFE-411DD496F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 (Cont.)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B1628965-5818-E027-895A-739CA0F62F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/>
              <a:t>Example of a schedule that is not conflict serializable:</a:t>
            </a: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/>
              <a:t>We are unable to swap instructions in the above schedule to obtain either the serial schedule &lt; </a:t>
            </a:r>
            <a:r>
              <a:rPr lang="en-US" altLang="en-US" i="1"/>
              <a:t>T</a:t>
            </a:r>
            <a:r>
              <a:rPr lang="en-US" altLang="en-US" baseline="-25000"/>
              <a:t>3</a:t>
            </a:r>
            <a:r>
              <a:rPr lang="en-US" altLang="en-US"/>
              <a:t>, </a:t>
            </a:r>
            <a:r>
              <a:rPr lang="en-US" altLang="en-US" i="1"/>
              <a:t>T</a:t>
            </a:r>
            <a:r>
              <a:rPr lang="en-US" altLang="en-US" baseline="-25000"/>
              <a:t>4</a:t>
            </a:r>
            <a:r>
              <a:rPr lang="en-US" altLang="en-US"/>
              <a:t> &gt;, or the serial schedule &lt; </a:t>
            </a:r>
            <a:r>
              <a:rPr lang="en-US" altLang="en-US" i="1"/>
              <a:t>T</a:t>
            </a:r>
            <a:r>
              <a:rPr lang="en-US" altLang="en-US" baseline="-25000"/>
              <a:t>4</a:t>
            </a:r>
            <a:r>
              <a:rPr lang="en-US" altLang="en-US"/>
              <a:t>, </a:t>
            </a:r>
            <a:r>
              <a:rPr lang="en-US" altLang="en-US" i="1"/>
              <a:t>T</a:t>
            </a:r>
            <a:r>
              <a:rPr lang="en-US" altLang="en-US" baseline="-25000"/>
              <a:t>3</a:t>
            </a:r>
            <a:r>
              <a:rPr lang="en-US" altLang="en-US"/>
              <a:t> &gt;.</a:t>
            </a:r>
          </a:p>
        </p:txBody>
      </p:sp>
      <p:pic>
        <p:nvPicPr>
          <p:cNvPr id="64516" name="Picture 8">
            <a:extLst>
              <a:ext uri="{FF2B5EF4-FFF2-40B4-BE49-F238E27FC236}">
                <a16:creationId xmlns:a16="http://schemas.microsoft.com/office/drawing/2014/main" id="{4EC5C2E1-0CF6-9C06-8880-EFF326B44E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00400"/>
            <a:ext cx="3513138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EBCD5BFF-3807-601D-B557-EF56723CA0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View Serializability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3713104-68AB-FE35-07D3-4FD449547D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9700" y="1144588"/>
            <a:ext cx="8991600" cy="4114800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Let </a:t>
            </a:r>
            <a:r>
              <a:rPr lang="en-US" sz="2000" i="1" dirty="0"/>
              <a:t>S</a:t>
            </a:r>
            <a:r>
              <a:rPr lang="en-US" sz="2000" dirty="0"/>
              <a:t> and </a:t>
            </a:r>
            <a:r>
              <a:rPr lang="en-US" sz="2000" i="1" dirty="0"/>
              <a:t>S’</a:t>
            </a:r>
            <a:r>
              <a:rPr lang="en-IN" sz="2000" dirty="0"/>
              <a:t> </a:t>
            </a:r>
            <a:r>
              <a:rPr lang="en-US" sz="2000" dirty="0"/>
              <a:t>be two schedules with the same set of transactions.  </a:t>
            </a:r>
            <a:r>
              <a:rPr lang="en-US" sz="2000" i="1" dirty="0"/>
              <a:t>S</a:t>
            </a:r>
            <a:r>
              <a:rPr lang="en-US" sz="2000" dirty="0"/>
              <a:t> and </a:t>
            </a:r>
            <a:r>
              <a:rPr lang="en-US" sz="2000" i="1" dirty="0"/>
              <a:t>S’ </a:t>
            </a:r>
            <a:r>
              <a:rPr lang="en-US" sz="2000" dirty="0"/>
              <a:t>are </a:t>
            </a:r>
            <a:r>
              <a:rPr lang="en-US" sz="2000" dirty="0">
                <a:solidFill>
                  <a:srgbClr val="000099"/>
                </a:solidFill>
              </a:rPr>
              <a:t>view equivalent</a:t>
            </a:r>
            <a:r>
              <a:rPr lang="en-US" sz="2000" i="1" dirty="0"/>
              <a:t> </a:t>
            </a:r>
            <a:r>
              <a:rPr lang="en-US" sz="2000" dirty="0"/>
              <a:t>if the following three conditions are met, for each data item </a:t>
            </a:r>
            <a:r>
              <a:rPr lang="en-US" sz="2000" i="1" dirty="0"/>
              <a:t>Q,</a:t>
            </a:r>
            <a:r>
              <a:rPr lang="en-US" sz="2000" dirty="0"/>
              <a:t> </a:t>
            </a:r>
          </a:p>
          <a:p>
            <a:pPr marL="800100" lvl="1" indent="-342900">
              <a:buFont typeface="Monotype Sorts" charset="2"/>
              <a:buAutoNum type="arabicPeriod"/>
              <a:defRPr/>
            </a:pPr>
            <a:r>
              <a:rPr lang="en-US" sz="2000" dirty="0"/>
              <a:t>If in schedule S, transaction </a:t>
            </a:r>
            <a:r>
              <a:rPr lang="en-US" sz="2000" i="1" dirty="0"/>
              <a:t>T</a:t>
            </a:r>
            <a:r>
              <a:rPr lang="en-US" sz="2000" i="1" baseline="-25000" dirty="0"/>
              <a:t>i</a:t>
            </a:r>
            <a:r>
              <a:rPr lang="en-US" sz="2000" i="1" dirty="0"/>
              <a:t> </a:t>
            </a:r>
            <a:r>
              <a:rPr lang="en-US" sz="2000" dirty="0"/>
              <a:t>reads the initial value of </a:t>
            </a:r>
            <a:r>
              <a:rPr lang="en-US" sz="2000" i="1" dirty="0"/>
              <a:t>Q</a:t>
            </a:r>
            <a:r>
              <a:rPr lang="en-US" sz="2000" dirty="0"/>
              <a:t>, then in schedule </a:t>
            </a:r>
            <a:r>
              <a:rPr lang="en-US" sz="2000" i="1" dirty="0"/>
              <a:t>S</a:t>
            </a:r>
            <a:r>
              <a:rPr lang="en-IN" sz="2000" i="1" dirty="0"/>
              <a:t>’</a:t>
            </a:r>
            <a:r>
              <a:rPr lang="en-US" altLang="ja-JP" sz="2000" dirty="0"/>
              <a:t> also transaction </a:t>
            </a:r>
            <a:r>
              <a:rPr lang="en-US" altLang="ja-JP" sz="2000" i="1" dirty="0"/>
              <a:t>T</a:t>
            </a:r>
            <a:r>
              <a:rPr lang="en-US" altLang="ja-JP" sz="2000" i="1" baseline="-25000" dirty="0"/>
              <a:t>i</a:t>
            </a:r>
            <a:r>
              <a:rPr lang="en-US" altLang="ja-JP" sz="2000" i="1" dirty="0"/>
              <a:t> </a:t>
            </a:r>
            <a:r>
              <a:rPr lang="en-US" altLang="ja-JP" sz="2000" dirty="0"/>
              <a:t> must read the initial value of </a:t>
            </a:r>
            <a:r>
              <a:rPr lang="en-US" altLang="ja-JP" sz="2000" i="1" dirty="0"/>
              <a:t>Q.</a:t>
            </a:r>
          </a:p>
          <a:p>
            <a:pPr marL="800100" lvl="1" indent="-342900">
              <a:buFont typeface="Monotype Sorts" charset="2"/>
              <a:buAutoNum type="arabicPeriod"/>
              <a:defRPr/>
            </a:pPr>
            <a:r>
              <a:rPr lang="en-US" sz="2000" dirty="0"/>
              <a:t>If in schedule S transaction </a:t>
            </a:r>
            <a:r>
              <a:rPr lang="en-US" sz="2000" i="1" dirty="0"/>
              <a:t>T</a:t>
            </a:r>
            <a:r>
              <a:rPr lang="en-US" sz="2000" i="1" baseline="-25000" dirty="0"/>
              <a:t>i</a:t>
            </a:r>
            <a:r>
              <a:rPr lang="en-US" sz="2000" i="1" dirty="0"/>
              <a:t> </a:t>
            </a:r>
            <a:r>
              <a:rPr lang="en-US" sz="2000" dirty="0"/>
              <a:t>executes </a:t>
            </a:r>
            <a:r>
              <a:rPr lang="en-US" sz="2000" b="1" dirty="0"/>
              <a:t>read</a:t>
            </a:r>
            <a:r>
              <a:rPr lang="en-US" sz="2000" dirty="0"/>
              <a:t>(</a:t>
            </a:r>
            <a:r>
              <a:rPr lang="en-US" sz="2000" i="1" dirty="0"/>
              <a:t>Q)</a:t>
            </a:r>
            <a:r>
              <a:rPr lang="en-US" sz="2000" dirty="0"/>
              <a:t>, and that value was produced by transaction </a:t>
            </a:r>
            <a:r>
              <a:rPr lang="en-US" sz="2000" i="1" dirty="0" err="1"/>
              <a:t>T</a:t>
            </a:r>
            <a:r>
              <a:rPr lang="en-US" sz="2000" i="1" baseline="-25000" dirty="0" err="1"/>
              <a:t>j</a:t>
            </a:r>
            <a:r>
              <a:rPr lang="en-US" sz="2000" dirty="0"/>
              <a:t> </a:t>
            </a:r>
            <a:r>
              <a:rPr lang="en-US" sz="2000" i="1" dirty="0"/>
              <a:t> </a:t>
            </a:r>
            <a:r>
              <a:rPr lang="en-US" sz="2000" dirty="0"/>
              <a:t>(if any), then in schedule </a:t>
            </a:r>
            <a:r>
              <a:rPr lang="en-US" sz="2000" i="1" dirty="0"/>
              <a:t>S</a:t>
            </a:r>
            <a:r>
              <a:rPr lang="en-IN" sz="2000" i="1" dirty="0"/>
              <a:t>’</a:t>
            </a:r>
            <a:r>
              <a:rPr lang="en-US" altLang="ja-JP" sz="2000" dirty="0"/>
              <a:t> also transaction </a:t>
            </a:r>
            <a:r>
              <a:rPr lang="en-US" altLang="ja-JP" sz="2000" i="1" dirty="0"/>
              <a:t>T</a:t>
            </a:r>
            <a:r>
              <a:rPr lang="en-US" altLang="ja-JP" sz="2000" i="1" baseline="-25000" dirty="0"/>
              <a:t>i</a:t>
            </a:r>
            <a:r>
              <a:rPr lang="en-US" altLang="ja-JP" sz="2000" dirty="0"/>
              <a:t> must read the value of </a:t>
            </a:r>
            <a:r>
              <a:rPr lang="en-US" altLang="ja-JP" sz="2000" i="1" dirty="0"/>
              <a:t>Q</a:t>
            </a:r>
            <a:r>
              <a:rPr lang="en-US" altLang="ja-JP" sz="2000" dirty="0"/>
              <a:t> that was produced by the same </a:t>
            </a:r>
            <a:r>
              <a:rPr lang="en-US" altLang="ja-JP" sz="2000" b="1" dirty="0"/>
              <a:t>write</a:t>
            </a:r>
            <a:r>
              <a:rPr lang="en-US" altLang="ja-JP" sz="2000" dirty="0"/>
              <a:t>(Q) operation of transaction </a:t>
            </a:r>
            <a:r>
              <a:rPr lang="en-US" altLang="ja-JP" sz="2000" i="1" dirty="0" err="1"/>
              <a:t>T</a:t>
            </a:r>
            <a:r>
              <a:rPr lang="en-US" altLang="ja-JP" sz="2000" i="1" baseline="-25000" dirty="0" err="1"/>
              <a:t>j</a:t>
            </a:r>
            <a:r>
              <a:rPr lang="en-US" altLang="ja-JP" sz="2000" dirty="0"/>
              <a:t> .</a:t>
            </a:r>
          </a:p>
          <a:p>
            <a:pPr marL="800100" lvl="1" indent="-342900">
              <a:buFont typeface="Monotype Sorts" charset="2"/>
              <a:buAutoNum type="arabicPeriod"/>
              <a:defRPr/>
            </a:pPr>
            <a:r>
              <a:rPr lang="en-US" sz="2000" dirty="0"/>
              <a:t>The transaction (if any) that performs the final </a:t>
            </a:r>
            <a:r>
              <a:rPr lang="en-US" sz="2000" b="1" dirty="0"/>
              <a:t>write</a:t>
            </a:r>
            <a:r>
              <a:rPr lang="en-US" sz="2000" dirty="0"/>
              <a:t>(</a:t>
            </a:r>
            <a:r>
              <a:rPr lang="en-US" sz="2000" i="1" dirty="0"/>
              <a:t>Q</a:t>
            </a:r>
            <a:r>
              <a:rPr lang="en-US" sz="2000" dirty="0"/>
              <a:t>) operation in schedule </a:t>
            </a:r>
            <a:r>
              <a:rPr lang="en-US" sz="2000" i="1" dirty="0"/>
              <a:t>S </a:t>
            </a:r>
            <a:r>
              <a:rPr lang="en-US" sz="2000" dirty="0"/>
              <a:t>must also perform the final</a:t>
            </a:r>
            <a:r>
              <a:rPr lang="en-US" sz="2000" i="1" dirty="0"/>
              <a:t> </a:t>
            </a:r>
            <a:r>
              <a:rPr lang="en-US" sz="2000" b="1" dirty="0"/>
              <a:t>write</a:t>
            </a:r>
            <a:r>
              <a:rPr lang="en-US" sz="2000" dirty="0"/>
              <a:t>(</a:t>
            </a:r>
            <a:r>
              <a:rPr lang="en-US" sz="2000" i="1" dirty="0"/>
              <a:t>Q</a:t>
            </a:r>
            <a:r>
              <a:rPr lang="en-US" sz="2000" dirty="0"/>
              <a:t>) operation in schedule </a:t>
            </a:r>
            <a:r>
              <a:rPr lang="en-US" sz="2000" i="1" dirty="0"/>
              <a:t>S</a:t>
            </a:r>
            <a:r>
              <a:rPr lang="en-IN" altLang="ja-JP" sz="2000" i="1" dirty="0"/>
              <a:t>’</a:t>
            </a:r>
            <a:r>
              <a:rPr lang="en-US" altLang="ja-JP" sz="2000" i="1" dirty="0"/>
              <a:t>.</a:t>
            </a:r>
          </a:p>
          <a:p>
            <a:pPr marL="400050">
              <a:defRPr/>
            </a:pPr>
            <a:r>
              <a:rPr lang="en-US" sz="2000" dirty="0"/>
              <a:t>As can be seen, view equivalence is also based purely on reads and writes alone.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5A26364A-7CA5-15AE-10FB-EBE4DFD5E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View Serializability (Cont.)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94017833-CA7A-F9B7-96D1-E17813DDA8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0" y="1143000"/>
            <a:ext cx="8229600" cy="4114800"/>
          </a:xfrm>
        </p:spPr>
        <p:txBody>
          <a:bodyPr/>
          <a:lstStyle/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A schedule </a:t>
            </a:r>
            <a:r>
              <a:rPr lang="en-US" altLang="en-US" i="1" dirty="0"/>
              <a:t>S</a:t>
            </a:r>
            <a:r>
              <a:rPr lang="en-US" altLang="en-US" dirty="0"/>
              <a:t> is </a:t>
            </a:r>
            <a:r>
              <a:rPr lang="en-US" altLang="en-US" dirty="0">
                <a:solidFill>
                  <a:srgbClr val="000099"/>
                </a:solidFill>
              </a:rPr>
              <a:t>view serializable</a:t>
            </a:r>
            <a:r>
              <a:rPr lang="en-US" altLang="en-US" i="1" dirty="0"/>
              <a:t> </a:t>
            </a:r>
            <a:r>
              <a:rPr lang="en-US" altLang="en-US" dirty="0"/>
              <a:t>if it is view equivalent to a serial schedule.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>
                <a:solidFill>
                  <a:srgbClr val="0070C0"/>
                </a:solidFill>
              </a:rPr>
              <a:t>Every conflict serializable schedule is also view serializable</a:t>
            </a:r>
            <a:r>
              <a:rPr lang="en-US" altLang="en-US" dirty="0"/>
              <a:t>.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Below is a schedule which is view-serializable but </a:t>
            </a:r>
            <a:r>
              <a:rPr lang="en-US" altLang="en-US" i="1" dirty="0"/>
              <a:t>not </a:t>
            </a:r>
            <a:r>
              <a:rPr lang="en-US" altLang="en-US" dirty="0"/>
              <a:t>conflict serializable.</a:t>
            </a:r>
            <a:br>
              <a:rPr lang="en-US" altLang="en-US" dirty="0"/>
            </a:br>
            <a:endParaRPr lang="en-US" altLang="en-US" dirty="0"/>
          </a:p>
          <a:p>
            <a:pPr>
              <a:buFont typeface="Monotype Sorts" pitchFamily="1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		</a:t>
            </a:r>
          </a:p>
          <a:p>
            <a:pPr>
              <a:buFont typeface="Monotype Sorts" pitchFamily="1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 dirty="0"/>
          </a:p>
          <a:p>
            <a:pPr>
              <a:buFont typeface="Monotype Sorts" pitchFamily="1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What serial schedule is above equivalent to?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 dirty="0"/>
              <a:t>Every view serializable schedule that is not conflict serializable has </a:t>
            </a:r>
            <a:r>
              <a:rPr lang="en-US" altLang="en-US" dirty="0">
                <a:solidFill>
                  <a:srgbClr val="000099"/>
                </a:solidFill>
              </a:rPr>
              <a:t>blind writes</a:t>
            </a:r>
            <a:r>
              <a:rPr lang="en-US" altLang="en-US" dirty="0"/>
              <a:t>.</a:t>
            </a:r>
          </a:p>
        </p:txBody>
      </p:sp>
      <p:pic>
        <p:nvPicPr>
          <p:cNvPr id="68612" name="Picture 4" descr="New PDF from Images Output-1.pdf">
            <a:extLst>
              <a:ext uri="{FF2B5EF4-FFF2-40B4-BE49-F238E27FC236}">
                <a16:creationId xmlns:a16="http://schemas.microsoft.com/office/drawing/2014/main" id="{8CE7866E-4674-7B86-0A4F-6542306EF6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763" y="3733800"/>
            <a:ext cx="2936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61CD94C7-73F4-0632-CB61-527CFD3490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Other Notions of Serializability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B1D672A9-5198-B509-A523-E84991B24B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/>
              <a:t>The schedule below produces same outcome as the serial schedule &lt;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,</a:t>
            </a:r>
            <a:r>
              <a:rPr lang="en-US" altLang="en-US" baseline="-25000"/>
              <a:t> </a:t>
            </a:r>
            <a:r>
              <a:rPr lang="en-US" altLang="en-US" i="1"/>
              <a:t>T</a:t>
            </a:r>
            <a:r>
              <a:rPr lang="en-US" altLang="en-US" baseline="-25000"/>
              <a:t>5</a:t>
            </a:r>
            <a:r>
              <a:rPr lang="en-US" altLang="en-US"/>
              <a:t> &gt;, yet is not conflict equivalent or view equivalent to it.</a:t>
            </a:r>
          </a:p>
          <a:p>
            <a:pPr>
              <a:buFont typeface="Monotype Sorts" pitchFamily="1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/>
              <a:t>		</a:t>
            </a:r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buFont typeface="Monotype Sorts" pitchFamily="1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pPr>
              <a:buFont typeface="Monotype Sorts" pitchFamily="1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/>
              <a:t>Determining such equivalence requires analysis of operations other than read and write.</a:t>
            </a:r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/>
          </a:p>
        </p:txBody>
      </p:sp>
      <p:pic>
        <p:nvPicPr>
          <p:cNvPr id="70660" name="Picture 11">
            <a:extLst>
              <a:ext uri="{FF2B5EF4-FFF2-40B4-BE49-F238E27FC236}">
                <a16:creationId xmlns:a16="http://schemas.microsoft.com/office/drawing/2014/main" id="{77A6EECE-C39A-FEDD-BB26-65BC95D2F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352800"/>
            <a:ext cx="2844800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>
            <a:extLst>
              <a:ext uri="{FF2B5EF4-FFF2-40B4-BE49-F238E27FC236}">
                <a16:creationId xmlns:a16="http://schemas.microsoft.com/office/drawing/2014/main" id="{D9D9AF80-F2ED-FBD9-47CD-DE6C107CEF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Testing for Serializability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B37A2424-50AF-9311-0AC1-03567E1022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114800"/>
          </a:xfrm>
        </p:spPr>
        <p:txBody>
          <a:bodyPr/>
          <a:lstStyle/>
          <a:p>
            <a:r>
              <a:rPr lang="en-US" altLang="en-US"/>
              <a:t>Consider some schedule of a set of transactions </a:t>
            </a:r>
            <a:r>
              <a:rPr lang="en-US" altLang="en-US" i="1"/>
              <a:t>T</a:t>
            </a:r>
            <a:r>
              <a:rPr lang="en-US" altLang="en-US" baseline="-25000"/>
              <a:t>1</a:t>
            </a:r>
            <a:r>
              <a:rPr lang="en-US" altLang="en-US"/>
              <a:t>, </a:t>
            </a:r>
            <a:r>
              <a:rPr lang="en-US" altLang="en-US" i="1"/>
              <a:t>T</a:t>
            </a:r>
            <a:r>
              <a:rPr lang="en-US" altLang="en-US" baseline="-25000"/>
              <a:t>2</a:t>
            </a:r>
            <a:r>
              <a:rPr lang="en-US" altLang="en-US"/>
              <a:t>, ..., </a:t>
            </a:r>
            <a:r>
              <a:rPr lang="en-US" altLang="en-US" i="1"/>
              <a:t>T</a:t>
            </a:r>
            <a:r>
              <a:rPr lang="en-US" altLang="en-US" i="1" baseline="-25000"/>
              <a:t>n</a:t>
            </a:r>
            <a:endParaRPr lang="en-US" altLang="en-US"/>
          </a:p>
          <a:p>
            <a:r>
              <a:rPr lang="en-US" altLang="en-US">
                <a:solidFill>
                  <a:srgbClr val="000099"/>
                </a:solidFill>
              </a:rPr>
              <a:t>Precedence graph</a:t>
            </a:r>
            <a:r>
              <a:rPr lang="en-US" altLang="en-US" i="1"/>
              <a:t> </a:t>
            </a:r>
            <a:r>
              <a:rPr lang="en-US" altLang="en-US"/>
              <a:t>— a direct graph where the vertices are the transactions (names).</a:t>
            </a:r>
          </a:p>
          <a:p>
            <a:r>
              <a:rPr lang="en-US" altLang="en-US"/>
              <a:t>We draw an arc from </a:t>
            </a:r>
            <a:r>
              <a:rPr lang="en-US" altLang="en-US" i="1"/>
              <a:t>T</a:t>
            </a:r>
            <a:r>
              <a:rPr lang="en-US" altLang="en-US" i="1" baseline="-25000"/>
              <a:t>i</a:t>
            </a:r>
            <a:r>
              <a:rPr lang="en-US" altLang="en-US" i="1"/>
              <a:t> </a:t>
            </a:r>
            <a:r>
              <a:rPr lang="en-US" altLang="en-US"/>
              <a:t>to </a:t>
            </a:r>
            <a:r>
              <a:rPr lang="en-US" altLang="en-US" i="1"/>
              <a:t>T</a:t>
            </a:r>
            <a:r>
              <a:rPr lang="en-US" altLang="en-US" i="1" baseline="-25000"/>
              <a:t>j</a:t>
            </a:r>
            <a:r>
              <a:rPr lang="en-US" altLang="en-US" i="1"/>
              <a:t> </a:t>
            </a:r>
            <a:r>
              <a:rPr lang="en-US" altLang="en-US"/>
              <a:t>if the two transaction conflict, and </a:t>
            </a:r>
            <a:r>
              <a:rPr lang="en-US" altLang="en-US" i="1"/>
              <a:t>T</a:t>
            </a:r>
            <a:r>
              <a:rPr lang="en-US" altLang="en-US" i="1" baseline="-25000"/>
              <a:t>i</a:t>
            </a:r>
            <a:r>
              <a:rPr lang="en-US" altLang="en-US" i="1"/>
              <a:t> </a:t>
            </a:r>
            <a:r>
              <a:rPr lang="en-US" altLang="en-US"/>
              <a:t>accessed the data item on which the conflict arose earlier.</a:t>
            </a:r>
          </a:p>
          <a:p>
            <a:r>
              <a:rPr lang="en-US" altLang="en-US"/>
              <a:t>We may label the arc by the item that was accessed.</a:t>
            </a:r>
          </a:p>
          <a:p>
            <a:r>
              <a:rPr lang="en-US" altLang="en-US"/>
              <a:t>Example 1</a:t>
            </a:r>
          </a:p>
        </p:txBody>
      </p:sp>
      <p:pic>
        <p:nvPicPr>
          <p:cNvPr id="72708" name="Picture 11">
            <a:extLst>
              <a:ext uri="{FF2B5EF4-FFF2-40B4-BE49-F238E27FC236}">
                <a16:creationId xmlns:a16="http://schemas.microsoft.com/office/drawing/2014/main" id="{B5CF1529-8939-4FA1-7A4D-4F77D7948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181600"/>
            <a:ext cx="2584450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>
            <a:extLst>
              <a:ext uri="{FF2B5EF4-FFF2-40B4-BE49-F238E27FC236}">
                <a16:creationId xmlns:a16="http://schemas.microsoft.com/office/drawing/2014/main" id="{ED9B4FBE-F39D-B726-BD91-E8DBEAE73B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Concept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68408B4-5580-3DAD-E45B-376B5E9C93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876800"/>
          </a:xfrm>
        </p:spPr>
        <p:txBody>
          <a:bodyPr/>
          <a:lstStyle/>
          <a:p>
            <a:r>
              <a:rPr lang="en-US" altLang="en-US"/>
              <a:t>E.g. transaction to transfer $50 from account A to account B: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 sz="2000"/>
              <a:t>1.	</a:t>
            </a:r>
            <a:r>
              <a:rPr lang="en-US" altLang="en-US" sz="2000" b="1"/>
              <a:t>read</a:t>
            </a:r>
            <a:r>
              <a:rPr lang="en-US" altLang="en-US" sz="2000"/>
              <a:t>(</a:t>
            </a:r>
            <a:r>
              <a:rPr lang="en-US" altLang="en-US" sz="2000" i="1"/>
              <a:t>A</a:t>
            </a:r>
            <a:r>
              <a:rPr lang="en-US" altLang="en-US" sz="2000"/>
              <a:t>)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 sz="2000"/>
              <a:t>2.	</a:t>
            </a:r>
            <a:r>
              <a:rPr lang="en-US" altLang="en-US" sz="2000" i="1"/>
              <a:t>A</a:t>
            </a:r>
            <a:r>
              <a:rPr lang="en-US" altLang="en-US" sz="2000"/>
              <a:t> := </a:t>
            </a:r>
            <a:r>
              <a:rPr lang="en-US" altLang="en-US" sz="2000" i="1"/>
              <a:t>A – </a:t>
            </a:r>
            <a:r>
              <a:rPr lang="en-US" altLang="en-US" sz="2000"/>
              <a:t>50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 sz="2000"/>
              <a:t>3.	</a:t>
            </a:r>
            <a:r>
              <a:rPr lang="en-US" altLang="en-US" sz="2000" b="1"/>
              <a:t>write</a:t>
            </a:r>
            <a:r>
              <a:rPr lang="en-US" altLang="en-US" sz="2000"/>
              <a:t>(</a:t>
            </a:r>
            <a:r>
              <a:rPr lang="en-US" altLang="en-US" sz="2000" i="1"/>
              <a:t>A</a:t>
            </a:r>
            <a:r>
              <a:rPr lang="en-US" altLang="en-US" sz="2000"/>
              <a:t>)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 sz="2000"/>
              <a:t>4.	</a:t>
            </a:r>
            <a:r>
              <a:rPr lang="en-US" altLang="en-US" sz="2000" b="1"/>
              <a:t>read</a:t>
            </a:r>
            <a:r>
              <a:rPr lang="en-US" altLang="en-US" sz="2000"/>
              <a:t>(</a:t>
            </a:r>
            <a:r>
              <a:rPr lang="en-US" altLang="en-US" sz="2000" i="1"/>
              <a:t>B</a:t>
            </a:r>
            <a:r>
              <a:rPr lang="en-US" altLang="en-US" sz="2000"/>
              <a:t>)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 sz="2000"/>
              <a:t>5.	</a:t>
            </a:r>
            <a:r>
              <a:rPr lang="en-US" altLang="en-US" sz="2000" i="1"/>
              <a:t>B</a:t>
            </a:r>
            <a:r>
              <a:rPr lang="en-US" altLang="en-US" sz="2000"/>
              <a:t> := </a:t>
            </a:r>
            <a:r>
              <a:rPr lang="en-US" altLang="en-US" sz="2000" i="1"/>
              <a:t>B + </a:t>
            </a:r>
            <a:r>
              <a:rPr lang="en-US" altLang="en-US" sz="2000"/>
              <a:t>50</a:t>
            </a:r>
          </a:p>
          <a:p>
            <a:pPr lvl="1">
              <a:buFont typeface="Monotype Sorts" pitchFamily="1" charset="2"/>
              <a:buNone/>
            </a:pPr>
            <a:r>
              <a:rPr lang="en-US" altLang="en-US" sz="2000"/>
              <a:t>6.	</a:t>
            </a:r>
            <a:r>
              <a:rPr lang="en-US" altLang="en-US" sz="2000" b="1"/>
              <a:t>write</a:t>
            </a:r>
            <a:r>
              <a:rPr lang="en-US" altLang="en-US" sz="2000"/>
              <a:t>(</a:t>
            </a:r>
            <a:r>
              <a:rPr lang="en-US" altLang="en-US" sz="2000" i="1"/>
              <a:t>B)</a:t>
            </a:r>
            <a:endParaRPr lang="en-US" altLang="en-US" sz="3200"/>
          </a:p>
          <a:p>
            <a:r>
              <a:rPr lang="en-US" altLang="en-US"/>
              <a:t>Two main issues to deal with:</a:t>
            </a:r>
          </a:p>
          <a:p>
            <a:pPr lvl="1"/>
            <a:r>
              <a:rPr lang="en-US" altLang="en-US" sz="2000"/>
              <a:t>Failures of various kinds, such as hardware failures and system crashes</a:t>
            </a:r>
          </a:p>
          <a:p>
            <a:pPr lvl="1"/>
            <a:r>
              <a:rPr lang="en-US" altLang="en-US" sz="2000"/>
              <a:t>Concurrent execution of multiple transactions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>
            <a:extLst>
              <a:ext uri="{FF2B5EF4-FFF2-40B4-BE49-F238E27FC236}">
                <a16:creationId xmlns:a16="http://schemas.microsoft.com/office/drawing/2014/main" id="{1DFBC3D4-D9D3-3A4D-F79A-9CF979C6C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 for Conflict Serializability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CA95411B-5BA8-660D-E204-08453FEBCE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150" y="1101725"/>
            <a:ext cx="5581650" cy="5368925"/>
          </a:xfrm>
        </p:spPr>
        <p:txBody>
          <a:bodyPr/>
          <a:lstStyle/>
          <a:p>
            <a:r>
              <a:rPr lang="en-US" altLang="en-US" sz="2000" dirty="0"/>
              <a:t>A schedule is conflict serializable if and only if its precedence graph is acyclic.</a:t>
            </a:r>
          </a:p>
          <a:p>
            <a:r>
              <a:rPr lang="en-US" altLang="en-US" sz="2000" dirty="0"/>
              <a:t>Cycle-detection algorithms exist which take order </a:t>
            </a:r>
            <a:r>
              <a:rPr lang="en-US" altLang="en-US" sz="2000" i="1" dirty="0"/>
              <a:t>n</a:t>
            </a:r>
            <a:r>
              <a:rPr lang="en-US" altLang="en-US" sz="2000" baseline="30000" dirty="0"/>
              <a:t>2</a:t>
            </a:r>
            <a:r>
              <a:rPr lang="en-US" altLang="en-US" sz="2000" dirty="0"/>
              <a:t> time, where </a:t>
            </a:r>
            <a:r>
              <a:rPr lang="en-US" altLang="en-US" sz="2000" i="1" dirty="0"/>
              <a:t>n </a:t>
            </a:r>
            <a:r>
              <a:rPr lang="en-US" altLang="en-US" sz="2000" dirty="0"/>
              <a:t>is the number of vertices in the graph.  </a:t>
            </a:r>
          </a:p>
          <a:p>
            <a:pPr lvl="1"/>
            <a:r>
              <a:rPr lang="en-US" altLang="en-US" sz="2000" dirty="0"/>
              <a:t>(Better algorithms take order </a:t>
            </a:r>
            <a:r>
              <a:rPr lang="en-US" altLang="en-US" sz="2000" i="1" dirty="0"/>
              <a:t>n</a:t>
            </a:r>
            <a:r>
              <a:rPr lang="en-US" altLang="en-US" sz="2000" dirty="0"/>
              <a:t> + </a:t>
            </a:r>
            <a:r>
              <a:rPr lang="en-US" altLang="en-US" sz="2000" i="1" dirty="0"/>
              <a:t>e</a:t>
            </a:r>
            <a:r>
              <a:rPr lang="en-US" altLang="en-US" sz="2000" dirty="0"/>
              <a:t> where </a:t>
            </a:r>
            <a:r>
              <a:rPr lang="en-US" altLang="en-US" sz="2000" i="1" dirty="0"/>
              <a:t>e</a:t>
            </a:r>
            <a:r>
              <a:rPr lang="en-US" altLang="en-US" sz="2000" dirty="0"/>
              <a:t> is the number of edges.)</a:t>
            </a:r>
          </a:p>
          <a:p>
            <a:r>
              <a:rPr lang="en-US" altLang="en-US" sz="2000" dirty="0"/>
              <a:t>If precedence graph is acyclic, the serializability order can be obtained by a </a:t>
            </a:r>
            <a:r>
              <a:rPr lang="en-US" altLang="en-US" sz="2000" i="1" dirty="0">
                <a:solidFill>
                  <a:srgbClr val="000099"/>
                </a:solidFill>
              </a:rPr>
              <a:t>topological sorting</a:t>
            </a:r>
            <a:r>
              <a:rPr lang="en-US" altLang="en-US" sz="2000" dirty="0"/>
              <a:t> of the graph. </a:t>
            </a:r>
          </a:p>
          <a:p>
            <a:pPr lvl="1"/>
            <a:r>
              <a:rPr lang="en-US" altLang="en-US" sz="2000" dirty="0"/>
              <a:t> This is a linear order consistent with the partial order of the graph.</a:t>
            </a:r>
          </a:p>
          <a:p>
            <a:pPr lvl="1"/>
            <a:r>
              <a:rPr lang="en-US" altLang="en-US" sz="2000" dirty="0"/>
              <a:t>For example, a serializability order for Schedule A would be</a:t>
            </a:r>
            <a:br>
              <a:rPr lang="en-US" altLang="en-US" sz="2000" dirty="0"/>
            </a:br>
            <a:r>
              <a:rPr lang="en-US" altLang="en-US" sz="2000" i="1" dirty="0"/>
              <a:t>T</a:t>
            </a:r>
            <a:r>
              <a:rPr lang="en-US" altLang="en-US" sz="2000" baseline="-25000" dirty="0"/>
              <a:t>5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ym typeface="Monotype Sorts" pitchFamily="1" charset="2"/>
              </a:rPr>
              <a:t>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ym typeface="Monotype Sorts" pitchFamily="1" charset="2"/>
              </a:rPr>
              <a:t>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3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ym typeface="Monotype Sorts" pitchFamily="1" charset="2"/>
              </a:rPr>
              <a:t>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anose="05050102010706020507" pitchFamily="18" charset="2"/>
              </a:rPr>
              <a:t></a:t>
            </a:r>
            <a:r>
              <a:rPr lang="en-US" altLang="en-US" sz="2000" dirty="0">
                <a:sym typeface="Monotype Sorts" pitchFamily="1" charset="2"/>
              </a:rPr>
              <a:t>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4</a:t>
            </a:r>
            <a:endParaRPr lang="en-US" altLang="en-US" sz="2000" dirty="0"/>
          </a:p>
          <a:p>
            <a:pPr lvl="2"/>
            <a:r>
              <a:rPr lang="en-US" altLang="en-US" sz="1800" dirty="0">
                <a:sym typeface="Monotype Sorts" pitchFamily="1" charset="2"/>
              </a:rPr>
              <a:t>Are there others?</a:t>
            </a:r>
          </a:p>
        </p:txBody>
      </p:sp>
      <p:pic>
        <p:nvPicPr>
          <p:cNvPr id="74756" name="Picture 7">
            <a:extLst>
              <a:ext uri="{FF2B5EF4-FFF2-40B4-BE49-F238E27FC236}">
                <a16:creationId xmlns:a16="http://schemas.microsoft.com/office/drawing/2014/main" id="{3C6B4872-C099-335E-49C8-9C19959BF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1055688"/>
            <a:ext cx="2954337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>
            <a:extLst>
              <a:ext uri="{FF2B5EF4-FFF2-40B4-BE49-F238E27FC236}">
                <a16:creationId xmlns:a16="http://schemas.microsoft.com/office/drawing/2014/main" id="{78170532-DBA4-8C6C-81E4-367FE2F43D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 for View Serializability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CD16886A-0CC9-DAFC-06A3-00044300A6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altLang="en-US"/>
              <a:t>The precedence graph test for conflict serializability cannot be used directly to test for view serializability.</a:t>
            </a:r>
          </a:p>
          <a:p>
            <a:pPr lvl="1"/>
            <a:r>
              <a:rPr lang="en-US" altLang="en-US"/>
              <a:t>Extension to test for view serializability has cost exponential in the size of the precedence graph.</a:t>
            </a:r>
          </a:p>
          <a:p>
            <a:r>
              <a:rPr lang="en-US" altLang="en-US"/>
              <a:t>The problem of checking if a schedule is view serializable falls in the class of </a:t>
            </a:r>
            <a:r>
              <a:rPr lang="en-US" altLang="en-US" i="1"/>
              <a:t>NP</a:t>
            </a:r>
            <a:r>
              <a:rPr lang="en-US" altLang="en-US"/>
              <a:t>-complete problems. </a:t>
            </a:r>
          </a:p>
          <a:p>
            <a:pPr lvl="1"/>
            <a:r>
              <a:rPr lang="en-US" altLang="en-US"/>
              <a:t>Thus. existence of an efficient algorithm is </a:t>
            </a:r>
            <a:r>
              <a:rPr lang="en-US" altLang="en-US" i="1"/>
              <a:t>extremely</a:t>
            </a:r>
            <a:r>
              <a:rPr lang="en-US" altLang="en-US"/>
              <a:t> unlikely.</a:t>
            </a:r>
          </a:p>
          <a:p>
            <a:r>
              <a:rPr lang="en-US" altLang="en-US"/>
              <a:t>However practical algorithms that just check some sufficient</a:t>
            </a:r>
            <a:r>
              <a:rPr lang="en-US" altLang="en-US" i="1"/>
              <a:t> </a:t>
            </a:r>
            <a:r>
              <a:rPr lang="en-US" altLang="en-US"/>
              <a:t>conditions for view serializability can still be used.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>
            <a:extLst>
              <a:ext uri="{FF2B5EF4-FFF2-40B4-BE49-F238E27FC236}">
                <a16:creationId xmlns:a16="http://schemas.microsoft.com/office/drawing/2014/main" id="{5E929293-0218-E631-73D6-FC27E0D42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Recoverable Schedules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7AC3817F-2E1B-5DED-A418-E8BC2EE7B0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38150" y="1838325"/>
            <a:ext cx="8407400" cy="4632325"/>
          </a:xfrm>
        </p:spPr>
        <p:txBody>
          <a:bodyPr/>
          <a:lstStyle/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>
                <a:solidFill>
                  <a:srgbClr val="000099"/>
                </a:solidFill>
              </a:rPr>
              <a:t>Recoverable</a:t>
            </a:r>
            <a:r>
              <a:rPr lang="en-US" altLang="en-US" i="1">
                <a:solidFill>
                  <a:srgbClr val="000099"/>
                </a:solidFill>
              </a:rPr>
              <a:t> </a:t>
            </a:r>
            <a:r>
              <a:rPr lang="en-US" altLang="en-US">
                <a:solidFill>
                  <a:srgbClr val="000099"/>
                </a:solidFill>
              </a:rPr>
              <a:t>schedule</a:t>
            </a:r>
            <a:r>
              <a:rPr lang="en-US" altLang="en-US"/>
              <a:t> — if a transaction </a:t>
            </a:r>
            <a:r>
              <a:rPr lang="en-US" altLang="en-US" i="1"/>
              <a:t>T</a:t>
            </a:r>
            <a:r>
              <a:rPr lang="en-US" altLang="en-US" i="1" baseline="-25000"/>
              <a:t>j</a:t>
            </a:r>
            <a:r>
              <a:rPr lang="en-US" altLang="en-US"/>
              <a:t> reads a data item previously written by a transaction </a:t>
            </a:r>
            <a:r>
              <a:rPr lang="en-US" altLang="en-US" i="1"/>
              <a:t>T</a:t>
            </a:r>
            <a:r>
              <a:rPr lang="en-US" altLang="en-US" i="1" baseline="-25000"/>
              <a:t>i </a:t>
            </a:r>
            <a:r>
              <a:rPr lang="en-US" altLang="en-US"/>
              <a:t>, then the commit operation of </a:t>
            </a:r>
            <a:r>
              <a:rPr lang="en-US" altLang="en-US" i="1"/>
              <a:t>T</a:t>
            </a:r>
            <a:r>
              <a:rPr lang="en-US" altLang="en-US" i="1" baseline="-25000"/>
              <a:t>i</a:t>
            </a:r>
            <a:r>
              <a:rPr lang="en-US" altLang="en-US" i="1"/>
              <a:t> </a:t>
            </a:r>
            <a:r>
              <a:rPr lang="en-US" altLang="en-US"/>
              <a:t> appears before the commit operation of </a:t>
            </a:r>
            <a:r>
              <a:rPr lang="en-US" altLang="en-US" i="1"/>
              <a:t>T</a:t>
            </a:r>
            <a:r>
              <a:rPr lang="en-US" altLang="en-US" i="1" baseline="-25000"/>
              <a:t>j</a:t>
            </a:r>
            <a:r>
              <a:rPr lang="en-US" altLang="en-US" i="1"/>
              <a:t>.</a:t>
            </a:r>
            <a:endParaRPr lang="en-US" altLang="en-US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/>
              <a:t>The following schedule (Schedule 11) is not recoverable</a:t>
            </a:r>
            <a:br>
              <a:rPr lang="en-US" altLang="en-US"/>
            </a:br>
            <a:r>
              <a:rPr lang="en-US" altLang="en-US"/>
              <a:t>		</a:t>
            </a:r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/>
              <a:t>If </a:t>
            </a:r>
            <a:r>
              <a:rPr lang="en-US" altLang="en-US" i="1"/>
              <a:t>T</a:t>
            </a:r>
            <a:r>
              <a:rPr lang="en-US" altLang="en-US" baseline="-25000"/>
              <a:t>8</a:t>
            </a:r>
            <a:r>
              <a:rPr lang="en-US" altLang="en-US" sz="1600"/>
              <a:t> </a:t>
            </a:r>
            <a:r>
              <a:rPr lang="en-US" altLang="en-US"/>
              <a:t>should abort, </a:t>
            </a:r>
            <a:r>
              <a:rPr lang="en-US" altLang="en-US" i="1"/>
              <a:t>T</a:t>
            </a:r>
            <a:r>
              <a:rPr lang="en-US" altLang="en-US" baseline="-25000"/>
              <a:t>9</a:t>
            </a:r>
            <a:r>
              <a:rPr lang="en-US" altLang="en-US"/>
              <a:t> would have read (and possibly shown to the user) an inconsistent database state.  Hence, database must ensure that schedules are recoverable.</a:t>
            </a:r>
          </a:p>
        </p:txBody>
      </p:sp>
      <p:sp>
        <p:nvSpPr>
          <p:cNvPr id="78852" name="Text Box 6">
            <a:extLst>
              <a:ext uri="{FF2B5EF4-FFF2-40B4-BE49-F238E27FC236}">
                <a16:creationId xmlns:a16="http://schemas.microsoft.com/office/drawing/2014/main" id="{24264C3B-0DDB-563F-8185-E96E3095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3" y="1025525"/>
            <a:ext cx="75803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0">
                <a:latin typeface="Helvetica" panose="020B0604020202020204" pitchFamily="34" charset="0"/>
                <a:ea typeface="MS PGothic" panose="020B0600070205080204" pitchFamily="34" charset="-128"/>
              </a:rPr>
              <a:t>Need to address the effect of transaction failures on concurrently </a:t>
            </a:r>
            <a:br>
              <a:rPr lang="en-US" altLang="en-US" sz="2000" b="0">
                <a:latin typeface="Helvetica" panose="020B0604020202020204" pitchFamily="34" charset="0"/>
                <a:ea typeface="MS PGothic" panose="020B0600070205080204" pitchFamily="34" charset="-128"/>
              </a:rPr>
            </a:br>
            <a:r>
              <a:rPr lang="en-US" altLang="en-US" sz="2000" b="0">
                <a:latin typeface="Helvetica" panose="020B0604020202020204" pitchFamily="34" charset="0"/>
                <a:ea typeface="MS PGothic" panose="020B0600070205080204" pitchFamily="34" charset="-128"/>
              </a:rPr>
              <a:t>running transactions.</a:t>
            </a:r>
          </a:p>
        </p:txBody>
      </p:sp>
      <p:pic>
        <p:nvPicPr>
          <p:cNvPr id="78853" name="Picture 11">
            <a:extLst>
              <a:ext uri="{FF2B5EF4-FFF2-40B4-BE49-F238E27FC236}">
                <a16:creationId xmlns:a16="http://schemas.microsoft.com/office/drawing/2014/main" id="{D5BD65A9-0DE9-57CB-157B-17537B791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525" y="4189413"/>
            <a:ext cx="2913063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>
            <a:extLst>
              <a:ext uri="{FF2B5EF4-FFF2-40B4-BE49-F238E27FC236}">
                <a16:creationId xmlns:a16="http://schemas.microsoft.com/office/drawing/2014/main" id="{48B1F155-395C-0C32-95B8-A59EFCE425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Cascading Rollbacks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3F4C115-01C5-7904-07B4-3E3AF71C2D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6200" y="1741488"/>
            <a:ext cx="8915400" cy="4114800"/>
          </a:xfrm>
        </p:spPr>
        <p:txBody>
          <a:bodyPr/>
          <a:lstStyle/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r>
              <a:rPr lang="en-US" altLang="en-US">
                <a:solidFill>
                  <a:srgbClr val="000099"/>
                </a:solidFill>
              </a:rPr>
              <a:t>Cascading rollback</a:t>
            </a:r>
            <a:r>
              <a:rPr lang="en-US" altLang="en-US"/>
              <a:t> – a single transaction failure leads to a series of transaction rollbacks.  Consider the following schedule where none of the transactions has yet committed (so the schedule is recoverable)</a:t>
            </a: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br>
              <a:rPr lang="en-US" altLang="en-US"/>
            </a:br>
            <a:endParaRPr lang="en-US" altLang="en-US"/>
          </a:p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br>
              <a:rPr lang="en-US" altLang="en-US"/>
            </a:br>
            <a:br>
              <a:rPr lang="en-US" altLang="en-US"/>
            </a:br>
            <a:r>
              <a:rPr lang="en-US" altLang="en-US"/>
              <a:t>If </a:t>
            </a:r>
            <a:r>
              <a:rPr lang="en-US" altLang="en-US" i="1"/>
              <a:t>T</a:t>
            </a:r>
            <a:r>
              <a:rPr lang="en-US" altLang="en-US" baseline="-25000"/>
              <a:t>10</a:t>
            </a:r>
            <a:r>
              <a:rPr lang="en-US" altLang="en-US"/>
              <a:t> fails, </a:t>
            </a:r>
            <a:r>
              <a:rPr lang="en-US" altLang="en-US" i="1"/>
              <a:t>T</a:t>
            </a:r>
            <a:r>
              <a:rPr lang="en-US" altLang="en-US" baseline="-25000"/>
              <a:t>11</a:t>
            </a:r>
            <a:r>
              <a:rPr lang="en-US" altLang="en-US"/>
              <a:t> and </a:t>
            </a:r>
            <a:r>
              <a:rPr lang="en-US" altLang="en-US" i="1"/>
              <a:t>T</a:t>
            </a:r>
            <a:r>
              <a:rPr lang="en-US" altLang="en-US" baseline="-25000"/>
              <a:t>12</a:t>
            </a:r>
            <a:r>
              <a:rPr lang="en-US" altLang="en-US"/>
              <a:t> must also be rolled back.</a:t>
            </a:r>
          </a:p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r>
              <a:rPr lang="en-US" altLang="en-US"/>
              <a:t>Can lead to the undoing of a significant amount of work</a:t>
            </a:r>
          </a:p>
        </p:txBody>
      </p:sp>
      <p:pic>
        <p:nvPicPr>
          <p:cNvPr id="80900" name="Picture 12">
            <a:extLst>
              <a:ext uri="{FF2B5EF4-FFF2-40B4-BE49-F238E27FC236}">
                <a16:creationId xmlns:a16="http://schemas.microsoft.com/office/drawing/2014/main" id="{FAF5871A-FE4F-294F-38F3-BECC7B9DD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798888"/>
            <a:ext cx="3429000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7BB82E1F-405E-8314-C23C-308F60584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Lock-Based Concurrency Control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EE3CDCD-F6F8-1875-D9A3-579D83D7B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1219200"/>
            <a:ext cx="8991600" cy="5181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/>
              <a:t>Here’s a simple way to allow concurrency but avoid the anomalies just described…</a:t>
            </a:r>
          </a:p>
          <a:p>
            <a:r>
              <a:rPr lang="en-US" altLang="en-US" sz="2000" i="1" u="sng">
                <a:solidFill>
                  <a:schemeClr val="accent2"/>
                </a:solidFill>
              </a:rPr>
              <a:t>Strict Two-phase Locking (Strict 2PL) Protocol</a:t>
            </a:r>
            <a:r>
              <a:rPr lang="en-US" altLang="en-US" sz="2000"/>
              <a:t>:</a:t>
            </a:r>
          </a:p>
          <a:p>
            <a:pPr lvl="1">
              <a:buSzPct val="75000"/>
            </a:pPr>
            <a:r>
              <a:rPr lang="en-US" altLang="en-US" sz="2000"/>
              <a:t>Each Xact must obtain an </a:t>
            </a:r>
            <a:r>
              <a:rPr lang="en-US" altLang="en-US" sz="2000">
                <a:solidFill>
                  <a:schemeClr val="accent2"/>
                </a:solidFill>
              </a:rPr>
              <a:t>S (</a:t>
            </a:r>
            <a:r>
              <a:rPr lang="en-US" altLang="en-US" sz="2000" i="1">
                <a:solidFill>
                  <a:schemeClr val="accent2"/>
                </a:solidFill>
              </a:rPr>
              <a:t>shared</a:t>
            </a:r>
            <a:r>
              <a:rPr lang="en-US" altLang="en-US" sz="2000">
                <a:solidFill>
                  <a:schemeClr val="accent2"/>
                </a:solidFill>
              </a:rPr>
              <a:t>) lock </a:t>
            </a:r>
            <a:r>
              <a:rPr lang="en-US" altLang="en-US" sz="2000"/>
              <a:t>on object before reading, and an </a:t>
            </a:r>
            <a:r>
              <a:rPr lang="en-US" altLang="en-US" sz="2000">
                <a:solidFill>
                  <a:schemeClr val="accent2"/>
                </a:solidFill>
              </a:rPr>
              <a:t>X (</a:t>
            </a:r>
            <a:r>
              <a:rPr lang="en-US" altLang="en-US" sz="2000" i="1">
                <a:solidFill>
                  <a:schemeClr val="accent2"/>
                </a:solidFill>
              </a:rPr>
              <a:t>exclusive</a:t>
            </a:r>
            <a:r>
              <a:rPr lang="en-US" altLang="en-US" sz="2000">
                <a:solidFill>
                  <a:schemeClr val="accent2"/>
                </a:solidFill>
              </a:rPr>
              <a:t>) lock </a:t>
            </a:r>
            <a:r>
              <a:rPr lang="en-US" altLang="en-US" sz="2000"/>
              <a:t>on object before writing.</a:t>
            </a:r>
          </a:p>
          <a:p>
            <a:pPr lvl="1">
              <a:buSzPct val="75000"/>
            </a:pPr>
            <a:r>
              <a:rPr lang="en-US" altLang="en-US" sz="2000"/>
              <a:t>System can obtain these locks </a:t>
            </a:r>
            <a:r>
              <a:rPr lang="en-US" altLang="en-US" sz="2000" i="1"/>
              <a:t>automatically</a:t>
            </a:r>
            <a:endParaRPr lang="en-US" altLang="en-US" sz="2000"/>
          </a:p>
          <a:p>
            <a:pPr lvl="1">
              <a:buSzPct val="75000"/>
            </a:pPr>
            <a:r>
              <a:rPr lang="en-US" altLang="en-US" sz="2000"/>
              <a:t>Lock rules:</a:t>
            </a:r>
          </a:p>
          <a:p>
            <a:pPr lvl="2">
              <a:buSzPct val="75000"/>
            </a:pPr>
            <a:r>
              <a:rPr lang="en-US" altLang="en-US" sz="1800"/>
              <a:t>If an Xact holds an X lock on an object, no other Xact can acquire a lock   (S or X) on that object</a:t>
            </a:r>
          </a:p>
          <a:p>
            <a:pPr lvl="2">
              <a:buSzPct val="75000"/>
            </a:pPr>
            <a:r>
              <a:rPr lang="en-US" altLang="en-US" sz="1800"/>
              <a:t>If an Xact holds an S lock, no other Xact can get an X lock on that object.</a:t>
            </a:r>
          </a:p>
          <a:p>
            <a:pPr lvl="1">
              <a:buSzPct val="75000"/>
            </a:pPr>
            <a:r>
              <a:rPr lang="en-US" altLang="en-US" sz="2000"/>
              <a:t>Two phases: acquiring locks, and releasing them</a:t>
            </a:r>
          </a:p>
          <a:p>
            <a:pPr lvl="2">
              <a:buSzPct val="75000"/>
            </a:pPr>
            <a:r>
              <a:rPr lang="en-US" altLang="en-US" sz="1800"/>
              <a:t>No lock is ever acquired after one has been released</a:t>
            </a:r>
          </a:p>
          <a:p>
            <a:pPr lvl="2">
              <a:buSzPct val="75000"/>
            </a:pPr>
            <a:r>
              <a:rPr lang="en-US" altLang="en-US" sz="1800"/>
              <a:t>All locks held by a transaction are released when the xact completes</a:t>
            </a:r>
          </a:p>
          <a:p>
            <a:r>
              <a:rPr lang="en-US" altLang="en-US" sz="2000"/>
              <a:t>Strict 2PL allows only serializable schedules.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F0DB554-3EC0-291E-DBB5-F43E59F1D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3" y="288925"/>
            <a:ext cx="3825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BF706399-DCF0-0084-3BC6-79C1C9F23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Aborting a Transaction (i.e., Rollback)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5E05C0B-6179-06DE-E6EF-A4CCA6A9C0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34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/>
              <a:t>If an xact </a:t>
            </a:r>
            <a:r>
              <a:rPr lang="en-US" altLang="en-US" i="1"/>
              <a:t>Ti</a:t>
            </a:r>
            <a:r>
              <a:rPr lang="en-US" altLang="en-US"/>
              <a:t> aborted, all actions must be undone.  </a:t>
            </a:r>
          </a:p>
          <a:p>
            <a:pPr>
              <a:lnSpc>
                <a:spcPct val="90000"/>
              </a:lnSpc>
            </a:pPr>
            <a:r>
              <a:rPr lang="en-US" altLang="en-US"/>
              <a:t>Also, if </a:t>
            </a:r>
            <a:r>
              <a:rPr lang="en-US" altLang="en-US" i="1"/>
              <a:t>Tj </a:t>
            </a:r>
            <a:r>
              <a:rPr lang="en-US" altLang="en-US"/>
              <a:t>reads object last written by </a:t>
            </a:r>
            <a:r>
              <a:rPr lang="en-US" altLang="en-US" i="1"/>
              <a:t>Ti</a:t>
            </a:r>
            <a:r>
              <a:rPr lang="en-US" altLang="en-US"/>
              <a:t>,  </a:t>
            </a:r>
            <a:r>
              <a:rPr lang="en-US" altLang="en-US" i="1"/>
              <a:t>Tj</a:t>
            </a:r>
            <a:r>
              <a:rPr lang="en-US" altLang="en-US"/>
              <a:t> must be aborted!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Most systems avoid such </a:t>
            </a:r>
            <a:r>
              <a:rPr lang="en-US" altLang="en-US" i="1">
                <a:solidFill>
                  <a:schemeClr val="accent2"/>
                </a:solidFill>
              </a:rPr>
              <a:t>cascading aborts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by releasing locks only at EOT (i.e., strict locking).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altLang="en-US"/>
              <a:t>If </a:t>
            </a:r>
            <a:r>
              <a:rPr lang="en-US" altLang="en-US" i="1"/>
              <a:t>Ti</a:t>
            </a:r>
            <a:r>
              <a:rPr lang="en-US" altLang="en-US"/>
              <a:t> writes an object, </a:t>
            </a:r>
            <a:r>
              <a:rPr lang="en-US" altLang="en-US" i="1"/>
              <a:t>Tj</a:t>
            </a:r>
            <a:r>
              <a:rPr lang="en-US" altLang="en-US"/>
              <a:t> can read this only after </a:t>
            </a:r>
            <a:r>
              <a:rPr lang="en-US" altLang="en-US" i="1"/>
              <a:t>Ti</a:t>
            </a:r>
            <a:r>
              <a:rPr lang="en-US" altLang="en-US"/>
              <a:t> finishes.</a:t>
            </a:r>
          </a:p>
          <a:p>
            <a:pPr lvl="3">
              <a:lnSpc>
                <a:spcPct val="90000"/>
              </a:lnSpc>
              <a:buSzPct val="75000"/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To </a:t>
            </a:r>
            <a:r>
              <a:rPr lang="en-US" altLang="en-US" i="1"/>
              <a:t>undo</a:t>
            </a:r>
            <a:r>
              <a:rPr lang="en-US" altLang="en-US"/>
              <a:t> actions of an aborted transaction, DBMS maintains </a:t>
            </a:r>
            <a:r>
              <a:rPr lang="en-US" altLang="en-US" i="1"/>
              <a:t>log</a:t>
            </a:r>
            <a:r>
              <a:rPr lang="en-US" altLang="en-US"/>
              <a:t> which records every write. </a:t>
            </a:r>
          </a:p>
          <a:p>
            <a:pPr lvl="2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Log also used to recover from system crashes: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/>
              <a:t>All active Xacts at time of crash are aborted when system comes back up.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BF6DF9F1-0D36-82FA-E4A7-C4A7734AA0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The Log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1F16B97-A72C-EA63-75A3-1D01A4772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686800" cy="4800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2000"/>
              <a:t>Log consists of “records” that are written sequentially.</a:t>
            </a:r>
          </a:p>
          <a:p>
            <a:pPr lvl="1"/>
            <a:r>
              <a:rPr lang="en-US" altLang="en-US" sz="2000"/>
              <a:t>Typically chained together by Xact id</a:t>
            </a:r>
          </a:p>
          <a:p>
            <a:pPr lvl="1"/>
            <a:r>
              <a:rPr lang="en-US" altLang="en-US" sz="2000"/>
              <a:t>Log is often </a:t>
            </a:r>
            <a:r>
              <a:rPr lang="en-US" altLang="en-US" sz="2000" i="1"/>
              <a:t>archived</a:t>
            </a:r>
            <a:r>
              <a:rPr lang="en-US" altLang="en-US" sz="2000"/>
              <a:t> on stable storage.</a:t>
            </a:r>
          </a:p>
          <a:p>
            <a:r>
              <a:rPr lang="en-US" altLang="en-US" sz="2000"/>
              <a:t>Need for UNDO and/or REDO depend on Buffer Mgr.</a:t>
            </a:r>
          </a:p>
          <a:p>
            <a:pPr lvl="1"/>
            <a:r>
              <a:rPr lang="en-US" altLang="en-US" sz="2000" u="sng"/>
              <a:t>UNDO required if</a:t>
            </a:r>
            <a:r>
              <a:rPr lang="en-US" altLang="en-US" sz="2000"/>
              <a:t>: uncommitted data can overwrite stable version of committed data (STEAL buffer management).</a:t>
            </a:r>
          </a:p>
          <a:p>
            <a:pPr lvl="1"/>
            <a:r>
              <a:rPr lang="en-US" altLang="en-US" sz="2000" u="sng"/>
              <a:t>REDO required if</a:t>
            </a:r>
            <a:r>
              <a:rPr lang="en-US" altLang="en-US" sz="2000"/>
              <a:t>: xact can commit before all its updates are on disk (NO FORCE buffer management).</a:t>
            </a:r>
          </a:p>
          <a:p>
            <a:r>
              <a:rPr lang="en-US" altLang="en-US" sz="2000"/>
              <a:t>The following actions are recorded in the log:</a:t>
            </a:r>
          </a:p>
          <a:p>
            <a:pPr lvl="1">
              <a:buSzPct val="75000"/>
            </a:pPr>
            <a:r>
              <a:rPr lang="en-US" altLang="en-US" sz="2000" i="1">
                <a:solidFill>
                  <a:schemeClr val="accent2"/>
                </a:solidFill>
              </a:rPr>
              <a:t>if Ti writes an object</a:t>
            </a:r>
            <a:r>
              <a:rPr lang="en-US" altLang="en-US" sz="2000">
                <a:solidFill>
                  <a:schemeClr val="accent2"/>
                </a:solidFill>
              </a:rPr>
              <a:t>, write a log record with:</a:t>
            </a:r>
          </a:p>
          <a:p>
            <a:pPr lvl="2">
              <a:buSzPct val="75000"/>
            </a:pPr>
            <a:r>
              <a:rPr lang="en-US" altLang="en-US"/>
              <a:t>If UNDO required need “before image”</a:t>
            </a:r>
          </a:p>
          <a:p>
            <a:pPr lvl="2">
              <a:buSzPct val="75000"/>
            </a:pPr>
            <a:r>
              <a:rPr lang="en-US" altLang="en-US"/>
              <a:t>IF REDO required need “after image”.</a:t>
            </a:r>
          </a:p>
          <a:p>
            <a:pPr lvl="1">
              <a:buSzPct val="75000"/>
            </a:pPr>
            <a:r>
              <a:rPr lang="en-US" altLang="en-US" sz="2000" i="1">
                <a:solidFill>
                  <a:schemeClr val="accent2"/>
                </a:solidFill>
              </a:rPr>
              <a:t>Ti commits/aborts</a:t>
            </a:r>
            <a:r>
              <a:rPr lang="en-US" altLang="en-US" sz="2000">
                <a:solidFill>
                  <a:schemeClr val="accent2"/>
                </a:solidFill>
              </a:rPr>
              <a:t>:  </a:t>
            </a:r>
            <a:r>
              <a:rPr lang="en-US" altLang="en-US" sz="2000"/>
              <a:t>a log record indicating this action.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58AD8B36-4986-95EC-3417-D318C4E3F9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Logging (cont.)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2BCFA02-127E-B49A-DFE6-BB39B5C9B8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686800" cy="50292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Write-Ahead Logging protocol</a:t>
            </a:r>
          </a:p>
          <a:p>
            <a:pPr lvl="1"/>
            <a:r>
              <a:rPr lang="en-US" altLang="en-US"/>
              <a:t>Log record must go to disk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i="1" u="sng">
                <a:solidFill>
                  <a:schemeClr val="accent2"/>
                </a:solidFill>
              </a:rPr>
              <a:t>before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the changed page! </a:t>
            </a:r>
          </a:p>
          <a:p>
            <a:pPr lvl="2"/>
            <a:r>
              <a:rPr lang="en-US" altLang="en-US" sz="2400"/>
              <a:t>implemented via a handshake between log manager and the buffer manager.</a:t>
            </a:r>
          </a:p>
          <a:p>
            <a:pPr lvl="1"/>
            <a:r>
              <a:rPr lang="en-US" altLang="en-US"/>
              <a:t>All log records for a transaction (including its commit record) must be written to disk before the transaction is considered “Committed”.</a:t>
            </a:r>
          </a:p>
          <a:p>
            <a:endParaRPr lang="en-US" altLang="en-US"/>
          </a:p>
          <a:p>
            <a:r>
              <a:rPr lang="en-US" altLang="en-US"/>
              <a:t>All logging and CC-related activities are handled transparently by the DBMS.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658CCA78-6B48-0A2B-5BCC-F9348461F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2F3D75DA-F902-1EFD-36E1-331E9A47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1140" name="Rectangle 4">
            <a:extLst>
              <a:ext uri="{FF2B5EF4-FFF2-40B4-BE49-F238E27FC236}">
                <a16:creationId xmlns:a16="http://schemas.microsoft.com/office/drawing/2014/main" id="{B69DCD91-4241-CF55-4F7D-54D588B1BF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8077200" cy="1143000"/>
          </a:xfrm>
          <a:noFill/>
        </p:spPr>
        <p:txBody>
          <a:bodyPr lIns="90488" tIns="44450" rIns="90488" bIns="44450"/>
          <a:lstStyle/>
          <a:p>
            <a:r>
              <a:rPr lang="en-US" altLang="en-US"/>
              <a:t>(Review) Goal: The </a:t>
            </a:r>
            <a:r>
              <a:rPr lang="en-US" altLang="en-US" b="1"/>
              <a:t>ACID</a:t>
            </a:r>
            <a:r>
              <a:rPr lang="en-US" altLang="en-US"/>
              <a:t> properties</a:t>
            </a: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8488244F-E233-63EF-C911-5CF93515E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133600"/>
            <a:ext cx="9144000" cy="3581400"/>
          </a:xfrm>
        </p:spPr>
        <p:txBody>
          <a:bodyPr lIns="90488" tIns="44450" rIns="90488" bIns="44450"/>
          <a:lstStyle/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tomicity: </a:t>
            </a:r>
            <a:r>
              <a:rPr lang="en-US" altLang="en-US" sz="2000"/>
              <a:t> All actions in the Xact happen, or none happen.</a:t>
            </a:r>
          </a:p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onsistency: </a:t>
            </a:r>
            <a:r>
              <a:rPr lang="en-US" altLang="en-US" sz="2000"/>
              <a:t> If each Xact is consistent, and the DB starts consistent, it ends up consistent.</a:t>
            </a:r>
            <a:endParaRPr lang="en-US" altLang="en-US"/>
          </a:p>
          <a:p>
            <a:pPr>
              <a:defRPr/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 sz="2000">
                <a:solidFill>
                  <a:schemeClr val="accent2"/>
                </a:solidFill>
              </a:rPr>
              <a:t>solation: </a:t>
            </a:r>
            <a:r>
              <a:rPr lang="en-US" altLang="en-US" sz="2000"/>
              <a:t> Execution of one Xact is isolated from that of other Xacts.</a:t>
            </a:r>
            <a:endParaRPr lang="en-US" altLang="en-US"/>
          </a:p>
          <a:p>
            <a:pPr>
              <a:buSzPct val="60000"/>
              <a:defRPr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 </a:t>
            </a:r>
            <a:r>
              <a:rPr lang="en-US" altLang="en-US" sz="2000">
                <a:solidFill>
                  <a:schemeClr val="accent2"/>
                </a:solidFill>
              </a:rPr>
              <a:t>urability: </a:t>
            </a:r>
            <a:r>
              <a:rPr lang="en-US" altLang="en-US" sz="2000"/>
              <a:t> If a Xact commits, its effects persist.</a:t>
            </a:r>
          </a:p>
          <a:p>
            <a:pPr>
              <a:buFontTx/>
              <a:buNone/>
              <a:defRPr/>
            </a:pPr>
            <a:endParaRPr lang="en-US" altLang="en-US" sz="2000"/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id="{0492D16B-A866-E5A4-EFCE-C9CDE5205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334000"/>
            <a:ext cx="5943600" cy="82232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1pPr>
            <a:lvl2pPr marL="742950" indent="-28575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2pPr>
            <a:lvl3pPr marL="11430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3pPr>
            <a:lvl4pPr marL="16002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4pPr>
            <a:lvl5pPr marL="2057400" indent="-228600"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CF0E30"/>
                </a:solidFill>
                <a:latin typeface="Book Antiqua" panose="02040602050305030304" pitchFamily="18" charset="0"/>
              </a:defRPr>
            </a:lvl9pPr>
          </a:lstStyle>
          <a:p>
            <a:r>
              <a:rPr lang="en-US" altLang="en-US"/>
              <a:t>What happens if system </a:t>
            </a:r>
            <a:r>
              <a:rPr lang="en-US" altLang="en-US" b="1"/>
              <a:t>crashes</a:t>
            </a:r>
            <a:r>
              <a:rPr lang="en-US" altLang="en-US"/>
              <a:t> between </a:t>
            </a:r>
            <a:r>
              <a:rPr lang="en-US" altLang="en-US" i="1"/>
              <a:t>commit</a:t>
            </a:r>
            <a:r>
              <a:rPr lang="en-US" altLang="en-US"/>
              <a:t> and </a:t>
            </a:r>
            <a:r>
              <a:rPr lang="en-US" altLang="en-US" i="1"/>
              <a:t>flushing modified data to disk </a:t>
            </a:r>
            <a:r>
              <a:rPr lang="en-US" altLang="en-US"/>
              <a:t>?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FA0D104D-C6F9-846B-15A3-B60E1F8FC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-76200"/>
            <a:ext cx="77724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Durability - Recovering From a Crash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C76EE58-9654-9538-F16B-2AB7D00C9A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067800" cy="5105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>
                <a:solidFill>
                  <a:schemeClr val="tx2"/>
                </a:solidFill>
              </a:rPr>
              <a:t>Three phases:</a:t>
            </a:r>
          </a:p>
          <a:p>
            <a:pPr lvl="1">
              <a:buSzPct val="75000"/>
            </a:pPr>
            <a:r>
              <a:rPr lang="en-US" altLang="en-US" i="1" u="sng">
                <a:solidFill>
                  <a:schemeClr val="accent2"/>
                </a:solidFill>
              </a:rPr>
              <a:t>Analysis</a:t>
            </a:r>
            <a:r>
              <a:rPr lang="en-US" altLang="en-US">
                <a:solidFill>
                  <a:schemeClr val="accent2"/>
                </a:solidFill>
              </a:rPr>
              <a:t>:  </a:t>
            </a:r>
            <a:r>
              <a:rPr lang="en-US" altLang="en-US">
                <a:solidFill>
                  <a:schemeClr val="tx2"/>
                </a:solidFill>
              </a:rPr>
              <a:t>Scan the log (forward from the most recent</a:t>
            </a:r>
            <a:r>
              <a:rPr lang="en-US" altLang="en-US"/>
              <a:t> </a:t>
            </a:r>
            <a:r>
              <a:rPr lang="en-US" altLang="en-US" i="1"/>
              <a:t>checkpoint</a:t>
            </a:r>
            <a:r>
              <a:rPr lang="en-US" altLang="en-US"/>
              <a:t>) </a:t>
            </a:r>
            <a:r>
              <a:rPr lang="en-US" altLang="en-US">
                <a:solidFill>
                  <a:schemeClr val="tx2"/>
                </a:solidFill>
              </a:rPr>
              <a:t>to identify all Xacts that were active at the time of the crash.</a:t>
            </a:r>
            <a:endParaRPr lang="en-US" altLang="en-US"/>
          </a:p>
          <a:p>
            <a:pPr lvl="1">
              <a:buSzPct val="75000"/>
            </a:pPr>
            <a:r>
              <a:rPr lang="en-US" altLang="en-US" i="1" u="sng">
                <a:solidFill>
                  <a:schemeClr val="accent2"/>
                </a:solidFill>
              </a:rPr>
              <a:t>Redo</a:t>
            </a:r>
            <a:r>
              <a:rPr lang="en-US" altLang="en-US">
                <a:solidFill>
                  <a:schemeClr val="accent2"/>
                </a:solidFill>
              </a:rPr>
              <a:t>:  </a:t>
            </a:r>
            <a:r>
              <a:rPr lang="en-US" altLang="en-US">
                <a:solidFill>
                  <a:schemeClr val="tx2"/>
                </a:solidFill>
              </a:rPr>
              <a:t>Redo updates as needed to ensure that all logged updates are in fact carried out and written to disk.</a:t>
            </a:r>
            <a:endParaRPr lang="en-US" altLang="en-US"/>
          </a:p>
          <a:p>
            <a:pPr lvl="1">
              <a:buSzPct val="75000"/>
            </a:pPr>
            <a:r>
              <a:rPr lang="en-US" altLang="en-US" i="1" u="sng">
                <a:solidFill>
                  <a:schemeClr val="accent2"/>
                </a:solidFill>
              </a:rPr>
              <a:t>Undo</a:t>
            </a:r>
            <a:r>
              <a:rPr lang="en-US" altLang="en-US">
                <a:solidFill>
                  <a:schemeClr val="accent2"/>
                </a:solidFill>
              </a:rPr>
              <a:t>:  </a:t>
            </a:r>
            <a:r>
              <a:rPr lang="en-US" altLang="en-US">
                <a:solidFill>
                  <a:schemeClr val="tx2"/>
                </a:solidFill>
              </a:rPr>
              <a:t>Undo writes of all Xacts that were active at the crash, working backwards in the log.  </a:t>
            </a:r>
          </a:p>
          <a:p>
            <a:pPr>
              <a:buSzPct val="75000"/>
            </a:pPr>
            <a:r>
              <a:rPr lang="en-US" altLang="en-US">
                <a:solidFill>
                  <a:schemeClr val="tx2"/>
                </a:solidFill>
              </a:rPr>
              <a:t>At the end – all committed updates and only those updates are reflected in the database.</a:t>
            </a:r>
          </a:p>
          <a:p>
            <a:pPr>
              <a:buSzPct val="75000"/>
            </a:pPr>
            <a:r>
              <a:rPr lang="en-US" altLang="en-US">
                <a:solidFill>
                  <a:schemeClr val="tx2"/>
                </a:solidFill>
              </a:rPr>
              <a:t>Some care must be taken to handle the case of a crash occurring during the recovery process!</a:t>
            </a:r>
            <a:endParaRPr lang="en-US" alt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CCBF8697-D076-F104-0DFB-F7FDFEF8D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88" y="288925"/>
            <a:ext cx="6080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>
            <a:extLst>
              <a:ext uri="{FF2B5EF4-FFF2-40B4-BE49-F238E27FC236}">
                <a16:creationId xmlns:a16="http://schemas.microsoft.com/office/drawing/2014/main" id="{B28B4ECD-3427-6588-3F31-26675FBD1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Concurrency Control &amp; Recovery</a:t>
            </a:r>
          </a:p>
        </p:txBody>
      </p:sp>
      <p:sp>
        <p:nvSpPr>
          <p:cNvPr id="11267" name="Rectangle 1027">
            <a:extLst>
              <a:ext uri="{FF2B5EF4-FFF2-40B4-BE49-F238E27FC236}">
                <a16:creationId xmlns:a16="http://schemas.microsoft.com/office/drawing/2014/main" id="{83C70ED2-55A7-5272-25AE-5350833923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Very valuable properties of DBMSs</a:t>
            </a:r>
          </a:p>
          <a:p>
            <a:pPr lvl="1"/>
            <a:r>
              <a:rPr lang="en-US" altLang="en-US"/>
              <a:t>without these, DBMSs would be much less useful</a:t>
            </a:r>
          </a:p>
          <a:p>
            <a:r>
              <a:rPr lang="en-US" altLang="en-US"/>
              <a:t>Based on concept of transactions with ACID properties</a:t>
            </a:r>
          </a:p>
          <a:p>
            <a:r>
              <a:rPr lang="en-US" altLang="en-US"/>
              <a:t>Remainder of the lectures discuss these issues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D566566F-69F8-B247-FF77-61D4E7DF7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Summary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4349928A-2417-D0B3-2B0F-36FCEF0F6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47244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accent2"/>
                </a:solidFill>
              </a:rPr>
              <a:t>Concurrency control</a:t>
            </a:r>
            <a:r>
              <a:rPr lang="en-US" altLang="en-US"/>
              <a:t> and </a:t>
            </a:r>
            <a:r>
              <a:rPr lang="en-US" altLang="en-US">
                <a:solidFill>
                  <a:schemeClr val="accent2"/>
                </a:solidFill>
              </a:rPr>
              <a:t>recovery</a:t>
            </a:r>
            <a:r>
              <a:rPr lang="en-US" altLang="en-US"/>
              <a:t> are among the most important functions provided by a DBMS.</a:t>
            </a:r>
          </a:p>
          <a:p>
            <a:pPr>
              <a:lnSpc>
                <a:spcPct val="90000"/>
              </a:lnSpc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/>
              <a:t>Concurrency control is automatic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altLang="en-US"/>
              <a:t>System automatically inserts lock/unlock requests and schedules actions of different Xacts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altLang="en-US" u="sng"/>
              <a:t>Property ensured</a:t>
            </a:r>
            <a:r>
              <a:rPr lang="en-US" altLang="en-US"/>
              <a:t>: resulting execution is equivalent to executing the Xacts one after the other in some order.</a:t>
            </a:r>
          </a:p>
          <a:p>
            <a:pPr lvl="1">
              <a:lnSpc>
                <a:spcPct val="90000"/>
              </a:lnSpc>
              <a:buSzPct val="75000"/>
            </a:pPr>
            <a:endParaRPr lang="en-US" altLang="en-US" sz="1000"/>
          </a:p>
          <a:p>
            <a:pPr>
              <a:lnSpc>
                <a:spcPct val="90000"/>
              </a:lnSpc>
            </a:pPr>
            <a:r>
              <a:rPr lang="en-US" altLang="en-US"/>
              <a:t>Write-ahead logging (WAL) and the recovery protocol are used to: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1.</a:t>
            </a:r>
            <a:r>
              <a:rPr lang="en-US" altLang="en-US"/>
              <a:t> undo the actions of aborted transactions, and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2.</a:t>
            </a:r>
            <a:r>
              <a:rPr lang="en-US" altLang="en-US"/>
              <a:t> restore the system to a consistent state after a crash.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06348A0-21E9-FDBA-3350-8A39212B1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534400" cy="2438400"/>
          </a:xfrm>
        </p:spPr>
        <p:txBody>
          <a:bodyPr/>
          <a:lstStyle/>
          <a:p>
            <a:r>
              <a:rPr lang="en-US" altLang="en-US"/>
              <a:t>Concurrent execution of independent transactions</a:t>
            </a:r>
          </a:p>
          <a:p>
            <a:pPr lvl="1"/>
            <a:r>
              <a:rPr lang="en-US" altLang="en-US"/>
              <a:t>utilization/throughput (“hide” waiting for I/Os.)</a:t>
            </a:r>
          </a:p>
          <a:p>
            <a:pPr lvl="1"/>
            <a:r>
              <a:rPr lang="en-US" altLang="en-US"/>
              <a:t>response time</a:t>
            </a:r>
          </a:p>
          <a:p>
            <a:pPr lvl="1"/>
            <a:r>
              <a:rPr lang="en-US" altLang="en-US"/>
              <a:t>fairness</a:t>
            </a:r>
          </a:p>
          <a:p>
            <a:r>
              <a:rPr lang="en-US" altLang="en-US"/>
              <a:t>Example: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3E7DCA5-A7A4-1DF1-A8B2-222B7D615E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Statement of Problem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03ADB2A5-2BAB-5481-1712-3913F0EB9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581400"/>
            <a:ext cx="6096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endParaRPr lang="en-US" altLang="en-US">
              <a:solidFill>
                <a:srgbClr val="00808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80"/>
                </a:solidFill>
                <a:latin typeface="Times New Roman" panose="02020603050405020304" pitchFamily="18" charset="0"/>
              </a:rPr>
              <a:t>t0: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80"/>
                </a:solidFill>
                <a:latin typeface="Times New Roman" panose="02020603050405020304" pitchFamily="18" charset="0"/>
              </a:rPr>
              <a:t>t1: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80"/>
                </a:solidFill>
                <a:latin typeface="Times New Roman" panose="02020603050405020304" pitchFamily="18" charset="0"/>
              </a:rPr>
              <a:t>t2: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80"/>
                </a:solidFill>
                <a:latin typeface="Times New Roman" panose="02020603050405020304" pitchFamily="18" charset="0"/>
              </a:rPr>
              <a:t>t3: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80"/>
                </a:solidFill>
                <a:latin typeface="Times New Roman" panose="02020603050405020304" pitchFamily="18" charset="0"/>
              </a:rPr>
              <a:t>t4: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8080"/>
                </a:solidFill>
                <a:latin typeface="Times New Roman" panose="02020603050405020304" pitchFamily="18" charset="0"/>
              </a:rPr>
              <a:t>t5: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26D71A33-A2DF-8BD7-5F33-B63156A4E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581400"/>
            <a:ext cx="3124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990000"/>
                </a:solidFill>
                <a:latin typeface="Arial" panose="020B0604020202020204" pitchFamily="34" charset="0"/>
              </a:rPr>
              <a:t>T1: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chemeClr val="tx2"/>
                </a:solidFill>
                <a:latin typeface="Times New Roman" panose="02020603050405020304" pitchFamily="18" charset="0"/>
              </a:rPr>
              <a:t>tmp1 := read(X) 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endParaRPr lang="en-US" altLang="en-US" b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chemeClr val="tx2"/>
                </a:solidFill>
                <a:latin typeface="Times New Roman" panose="02020603050405020304" pitchFamily="18" charset="0"/>
              </a:rPr>
              <a:t>tmp1 := tmp1 – 20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endParaRPr lang="en-US" altLang="en-US" b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chemeClr val="tx2"/>
                </a:solidFill>
                <a:latin typeface="Times New Roman" panose="02020603050405020304" pitchFamily="18" charset="0"/>
              </a:rPr>
              <a:t>write tmp1 into X</a:t>
            </a:r>
          </a:p>
        </p:txBody>
      </p:sp>
      <p:sp>
        <p:nvSpPr>
          <p:cNvPr id="45062" name="Rectangle 6">
            <a:extLst>
              <a:ext uri="{FF2B5EF4-FFF2-40B4-BE49-F238E27FC236}">
                <a16:creationId xmlns:a16="http://schemas.microsoft.com/office/drawing/2014/main" id="{282E8667-059B-006F-9F8E-7AE0372BE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81400"/>
            <a:ext cx="3124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990000"/>
                </a:solidFill>
                <a:latin typeface="Arial" panose="020B0604020202020204" pitchFamily="34" charset="0"/>
              </a:rPr>
              <a:t>T2: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endParaRPr lang="en-US" altLang="en-US" b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chemeClr val="tx2"/>
                </a:solidFill>
                <a:latin typeface="Times New Roman" panose="02020603050405020304" pitchFamily="18" charset="0"/>
              </a:rPr>
              <a:t>tmp2 := read(X) 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endParaRPr lang="en-US" altLang="en-US" b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chemeClr val="tx2"/>
                </a:solidFill>
                <a:latin typeface="Times New Roman" panose="02020603050405020304" pitchFamily="18" charset="0"/>
              </a:rPr>
              <a:t>tmp2 := tmp2 + 10</a:t>
            </a: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endParaRPr lang="en-US" altLang="en-US" b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  <a:buClr>
                <a:srgbClr val="000066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b="0">
                <a:solidFill>
                  <a:schemeClr val="tx2"/>
                </a:solidFill>
                <a:latin typeface="Times New Roman" panose="02020603050405020304" pitchFamily="18" charset="0"/>
              </a:rPr>
              <a:t>write tmp2 into X</a:t>
            </a:r>
          </a:p>
        </p:txBody>
      </p:sp>
      <p:sp>
        <p:nvSpPr>
          <p:cNvPr id="45063" name="Line 7">
            <a:extLst>
              <a:ext uri="{FF2B5EF4-FFF2-40B4-BE49-F238E27FC236}">
                <a16:creationId xmlns:a16="http://schemas.microsoft.com/office/drawing/2014/main" id="{4040104E-F898-94D3-D385-890D74C47F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14800"/>
            <a:ext cx="0" cy="228600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69EB32E6-B1EE-D414-8DB5-17CDB6E97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114800"/>
            <a:ext cx="0" cy="2286000"/>
          </a:xfrm>
          <a:prstGeom prst="line">
            <a:avLst/>
          </a:prstGeom>
          <a:noFill/>
          <a:ln w="25400">
            <a:solidFill>
              <a:srgbClr val="00808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3D46CE7-A032-BD83-BB53-0090BB08F5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Concurrency in a DBMS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9D8A576-789B-61BD-4E75-2616094088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067800" cy="4953000"/>
          </a:xfrm>
          <a:noFill/>
        </p:spPr>
        <p:txBody>
          <a:bodyPr/>
          <a:lstStyle/>
          <a:p>
            <a:r>
              <a:rPr lang="en-US" altLang="en-US"/>
              <a:t>Users submit transactions, and can think of each transaction as executing by itself.</a:t>
            </a:r>
          </a:p>
          <a:p>
            <a:pPr lvl="1">
              <a:buSzPct val="75000"/>
            </a:pPr>
            <a:r>
              <a:rPr lang="en-US" altLang="en-US"/>
              <a:t>Concurrency is achieved by the DBMS, which interleaves actions (reads/writes of DB objects) of various transactions.</a:t>
            </a:r>
          </a:p>
          <a:p>
            <a:pPr lvl="1">
              <a:buSzPct val="75000"/>
            </a:pPr>
            <a:r>
              <a:rPr lang="en-US" altLang="en-US"/>
              <a:t>Each transaction must leave the database in a consistent state if the DB is consistent when the transaction begins.</a:t>
            </a:r>
          </a:p>
          <a:p>
            <a:pPr lvl="2"/>
            <a:r>
              <a:rPr lang="en-US" altLang="en-US"/>
              <a:t>DBMS will enforce some ICs, depending on the ICs declared in CREATE TABLE statements.</a:t>
            </a:r>
          </a:p>
          <a:p>
            <a:pPr lvl="2"/>
            <a:r>
              <a:rPr lang="en-US" altLang="en-US"/>
              <a:t>Beyond this, the DBMS does not really understand the semantics of the data.  (e.g., it does not understand how the interest on a bank account is computed).</a:t>
            </a:r>
          </a:p>
          <a:p>
            <a:r>
              <a:rPr lang="en-US" altLang="en-US" i="1" u="sng">
                <a:solidFill>
                  <a:schemeClr val="accent2"/>
                </a:solidFill>
              </a:rPr>
              <a:t>Issues:</a:t>
            </a:r>
            <a:r>
              <a:rPr lang="en-US" altLang="en-US" i="1">
                <a:solidFill>
                  <a:schemeClr val="accent2"/>
                </a:solidFill>
              </a:rPr>
              <a:t>  </a:t>
            </a:r>
            <a:r>
              <a:rPr lang="en-US" altLang="en-US"/>
              <a:t>Effect of </a:t>
            </a:r>
            <a:r>
              <a:rPr lang="en-US" altLang="en-US" i="1">
                <a:solidFill>
                  <a:schemeClr val="accent2"/>
                </a:solidFill>
              </a:rPr>
              <a:t>interleaving</a:t>
            </a:r>
            <a:r>
              <a:rPr lang="en-US" altLang="en-US"/>
              <a:t> transactions, and </a:t>
            </a:r>
            <a:r>
              <a:rPr lang="en-US" altLang="en-US" i="1">
                <a:solidFill>
                  <a:schemeClr val="accent2"/>
                </a:solidFill>
              </a:rPr>
              <a:t>crashes</a:t>
            </a:r>
            <a:r>
              <a:rPr lang="en-US" altLang="en-US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098D6A2-6E06-2899-A9F6-8D137A1A1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Statement of problem (cont.)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84D9A657-C8BA-E04B-0D2F-880040607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Arbitrary interleaving can lead to </a:t>
            </a:r>
          </a:p>
          <a:p>
            <a:pPr lvl="1"/>
            <a:r>
              <a:rPr lang="en-US" altLang="en-US"/>
              <a:t>Temporary inconsistency (ok, unavoidable)</a:t>
            </a:r>
          </a:p>
          <a:p>
            <a:pPr lvl="1"/>
            <a:r>
              <a:rPr lang="en-US" altLang="en-US"/>
              <a:t>“Permanent” inconsistency (bad!)</a:t>
            </a:r>
          </a:p>
          <a:p>
            <a:pPr lvl="1"/>
            <a:endParaRPr lang="en-US" altLang="en-US"/>
          </a:p>
          <a:p>
            <a:r>
              <a:rPr lang="en-US" altLang="en-US"/>
              <a:t>Need formal correctness criteria.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D1915AB-5757-7AF8-2668-E0CB1E9346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772400" cy="11430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Definitions</a:t>
            </a:r>
            <a:endParaRPr lang="en-US" altLang="en-US" sz="4000" i="1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2F99A98-DD34-E030-A507-27C74ABE94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4876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A program may carry out many operations on the data retrieved from the database</a:t>
            </a:r>
          </a:p>
          <a:p>
            <a:r>
              <a:rPr lang="en-US" altLang="en-US"/>
              <a:t>However, the DBMS is only concerned about what data is read/written from/to the database.</a:t>
            </a:r>
          </a:p>
          <a:p>
            <a:endParaRPr lang="en-US" altLang="en-US"/>
          </a:p>
          <a:p>
            <a:r>
              <a:rPr lang="en-US" altLang="en-US" i="1" u="sng">
                <a:solidFill>
                  <a:schemeClr val="accent2"/>
                </a:solidFill>
              </a:rPr>
              <a:t>database</a:t>
            </a:r>
            <a:r>
              <a:rPr lang="en-US" altLang="en-US"/>
              <a:t> - a fixed set of named data objects </a:t>
            </a:r>
            <a:r>
              <a:rPr lang="en-US" altLang="en-US" i="1"/>
              <a:t>(A, B, C, …)</a:t>
            </a:r>
          </a:p>
          <a:p>
            <a:endParaRPr lang="en-US" altLang="en-US" i="1" u="sng">
              <a:solidFill>
                <a:schemeClr val="accent2"/>
              </a:solidFill>
            </a:endParaRPr>
          </a:p>
          <a:p>
            <a:r>
              <a:rPr lang="en-US" altLang="en-US" i="1" u="sng">
                <a:solidFill>
                  <a:schemeClr val="accent2"/>
                </a:solidFill>
              </a:rPr>
              <a:t>transaction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  <a:r>
              <a:rPr lang="en-US" altLang="en-US"/>
              <a:t>- a sequence of </a:t>
            </a:r>
            <a:r>
              <a:rPr lang="en-US" altLang="en-US" u="sng"/>
              <a:t>read</a:t>
            </a:r>
            <a:r>
              <a:rPr lang="en-US" altLang="en-US"/>
              <a:t> and </a:t>
            </a:r>
            <a:r>
              <a:rPr lang="en-US" altLang="en-US" u="sng"/>
              <a:t>write</a:t>
            </a:r>
            <a:r>
              <a:rPr lang="en-US" altLang="en-US"/>
              <a:t> operations </a:t>
            </a:r>
            <a:r>
              <a:rPr lang="en-US" altLang="en-US" i="1"/>
              <a:t>(read(A), write(B), …)</a:t>
            </a:r>
          </a:p>
          <a:p>
            <a:pPr lvl="1"/>
            <a:r>
              <a:rPr lang="en-US" altLang="en-US"/>
              <a:t>DBMS’s abstract view of a user program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cture11">
  <a:themeElements>
    <a:clrScheme name="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CCD04"/>
      </a:hlink>
      <a:folHlink>
        <a:srgbClr val="CCCCCC"/>
      </a:folHlink>
    </a:clrScheme>
    <a:fontScheme name="lecture1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rgbClr val="CF0E30"/>
            </a:solidFill>
            <a:effectLst/>
            <a:latin typeface="Book Antiqua" panose="0204060205030503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rgbClr val="CF0E30"/>
            </a:solidFill>
            <a:effectLst/>
            <a:latin typeface="Book Antiqua" panose="02040602050305030304" pitchFamily="18" charset="0"/>
          </a:defRPr>
        </a:defPPr>
      </a:lstStyle>
    </a:lnDef>
  </a:objectDefaults>
  <a:extraClrSchemeLst>
    <a:extraClrScheme>
      <a:clrScheme name="lecture11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11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11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I:\COURSES\F00_CS186\lecture11.ppt</Template>
  <TotalTime>46295530</TotalTime>
  <Pages>13</Pages>
  <Words>3877</Words>
  <Application>Microsoft Office PowerPoint</Application>
  <PresentationFormat>On-screen Show (4:3)</PresentationFormat>
  <Paragraphs>404</Paragraphs>
  <Slides>50</Slides>
  <Notes>42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63" baseType="lpstr">
      <vt:lpstr>Book Antiqua</vt:lpstr>
      <vt:lpstr>Arial</vt:lpstr>
      <vt:lpstr>Tahoma</vt:lpstr>
      <vt:lpstr>Times New Roman</vt:lpstr>
      <vt:lpstr>Comic Sans MS</vt:lpstr>
      <vt:lpstr>Wingdings</vt:lpstr>
      <vt:lpstr>Helvetica</vt:lpstr>
      <vt:lpstr>Monotype Sorts</vt:lpstr>
      <vt:lpstr>Symbol</vt:lpstr>
      <vt:lpstr>MS PGothic</vt:lpstr>
      <vt:lpstr>lecture11</vt:lpstr>
      <vt:lpstr>Microsoft ClipArt Gallery</vt:lpstr>
      <vt:lpstr>Microsoft Clip Gallery</vt:lpstr>
      <vt:lpstr>Transaction Management Overview</vt:lpstr>
      <vt:lpstr>Components of a DBMS</vt:lpstr>
      <vt:lpstr>Transactions</vt:lpstr>
      <vt:lpstr>Transaction Concept</vt:lpstr>
      <vt:lpstr>Concurrency Control &amp; Recovery</vt:lpstr>
      <vt:lpstr>Statement of Problem</vt:lpstr>
      <vt:lpstr>Concurrency in a DBMS</vt:lpstr>
      <vt:lpstr>Statement of problem (cont.)</vt:lpstr>
      <vt:lpstr>Definitions</vt:lpstr>
      <vt:lpstr>Correctness criteria: The ACID properties</vt:lpstr>
      <vt:lpstr>Atomicity of Transactions</vt:lpstr>
      <vt:lpstr>Transaction State</vt:lpstr>
      <vt:lpstr>Transaction State (Cont.)</vt:lpstr>
      <vt:lpstr>Mechanisms for Ensuring Atomicity</vt:lpstr>
      <vt:lpstr>Shadow Paging - Briefly</vt:lpstr>
      <vt:lpstr>Transaction Consistency</vt:lpstr>
      <vt:lpstr>Transaction Consistency (cont.)</vt:lpstr>
      <vt:lpstr>Isolation of Transactions</vt:lpstr>
      <vt:lpstr>Example</vt:lpstr>
      <vt:lpstr>Example Continued</vt:lpstr>
      <vt:lpstr>Example (Contd.)</vt:lpstr>
      <vt:lpstr>Formal Properties of Schedules</vt:lpstr>
      <vt:lpstr>Anomalies with Interleaved Execution</vt:lpstr>
      <vt:lpstr>Anomalies (Continued)</vt:lpstr>
      <vt:lpstr>Schedules</vt:lpstr>
      <vt:lpstr>Schedule 1</vt:lpstr>
      <vt:lpstr>Schedule 2</vt:lpstr>
      <vt:lpstr>Schedule 3</vt:lpstr>
      <vt:lpstr>Schedule 4</vt:lpstr>
      <vt:lpstr>Serializability</vt:lpstr>
      <vt:lpstr>Simplified view of transactions</vt:lpstr>
      <vt:lpstr>Conflicting Instructions </vt:lpstr>
      <vt:lpstr>Conflict Serializability</vt:lpstr>
      <vt:lpstr>Conflict Serializability (Cont.)</vt:lpstr>
      <vt:lpstr>Conflict Serializability (Cont.)</vt:lpstr>
      <vt:lpstr>View Serializability</vt:lpstr>
      <vt:lpstr>View Serializability (Cont.)</vt:lpstr>
      <vt:lpstr>Other Notions of Serializability</vt:lpstr>
      <vt:lpstr>Testing for Serializability</vt:lpstr>
      <vt:lpstr>Test for Conflict Serializability</vt:lpstr>
      <vt:lpstr>Test for View Serializability</vt:lpstr>
      <vt:lpstr>Recoverable Schedules</vt:lpstr>
      <vt:lpstr>Cascading Rollbacks</vt:lpstr>
      <vt:lpstr>Lock-Based Concurrency Control</vt:lpstr>
      <vt:lpstr>Aborting a Transaction (i.e., Rollback)</vt:lpstr>
      <vt:lpstr>The Log</vt:lpstr>
      <vt:lpstr>Logging (cont.)</vt:lpstr>
      <vt:lpstr>(Review) Goal: The ACID properties</vt:lpstr>
      <vt:lpstr>Durability - Recovering From a Crash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 Management Overview</dc:title>
  <dc:subject>Database Management Systems, Second Edition</dc:subject>
  <dc:creator>Raghu Ramakrishnan and Johannes Gehrke</dc:creator>
  <cp:keywords>Chapter 18</cp:keywords>
  <dc:description>Transaction Management Overview</dc:description>
  <cp:lastModifiedBy>Eduard C. Dragut</cp:lastModifiedBy>
  <cp:revision>69</cp:revision>
  <cp:lastPrinted>2009-04-22T19:24:48Z</cp:lastPrinted>
  <dcterms:created xsi:type="dcterms:W3CDTF">1997-01-17T14:52:46Z</dcterms:created>
  <dcterms:modified xsi:type="dcterms:W3CDTF">2025-12-08T22:16:00Z</dcterms:modified>
</cp:coreProperties>
</file>