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805" r:id="rId2"/>
    <p:sldMasterId id="2147483826" r:id="rId3"/>
    <p:sldMasterId id="2147483838" r:id="rId4"/>
  </p:sldMasterIdLst>
  <p:notesMasterIdLst>
    <p:notesMasterId r:id="rId94"/>
  </p:notesMasterIdLst>
  <p:handoutMasterIdLst>
    <p:handoutMasterId r:id="rId95"/>
  </p:handoutMasterIdLst>
  <p:sldIdLst>
    <p:sldId id="476" r:id="rId5"/>
    <p:sldId id="521" r:id="rId6"/>
    <p:sldId id="540" r:id="rId7"/>
    <p:sldId id="541" r:id="rId8"/>
    <p:sldId id="506" r:id="rId9"/>
    <p:sldId id="560" r:id="rId10"/>
    <p:sldId id="514" r:id="rId11"/>
    <p:sldId id="561" r:id="rId12"/>
    <p:sldId id="528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8" r:id="rId36"/>
    <p:sldId id="449" r:id="rId37"/>
    <p:sldId id="454" r:id="rId38"/>
    <p:sldId id="455" r:id="rId39"/>
    <p:sldId id="456" r:id="rId40"/>
    <p:sldId id="462" r:id="rId41"/>
    <p:sldId id="464" r:id="rId42"/>
    <p:sldId id="477" r:id="rId43"/>
    <p:sldId id="534" r:id="rId44"/>
    <p:sldId id="478" r:id="rId45"/>
    <p:sldId id="479" r:id="rId46"/>
    <p:sldId id="480" r:id="rId47"/>
    <p:sldId id="481" r:id="rId48"/>
    <p:sldId id="483" r:id="rId49"/>
    <p:sldId id="485" r:id="rId50"/>
    <p:sldId id="487" r:id="rId51"/>
    <p:sldId id="488" r:id="rId52"/>
    <p:sldId id="489" r:id="rId53"/>
    <p:sldId id="491" r:id="rId54"/>
    <p:sldId id="492" r:id="rId55"/>
    <p:sldId id="493" r:id="rId56"/>
    <p:sldId id="495" r:id="rId57"/>
    <p:sldId id="496" r:id="rId58"/>
    <p:sldId id="499" r:id="rId59"/>
    <p:sldId id="500" r:id="rId60"/>
    <p:sldId id="535" r:id="rId61"/>
    <p:sldId id="501" r:id="rId62"/>
    <p:sldId id="543" r:id="rId63"/>
    <p:sldId id="266" r:id="rId64"/>
    <p:sldId id="267" r:id="rId65"/>
    <p:sldId id="328" r:id="rId66"/>
    <p:sldId id="329" r:id="rId67"/>
    <p:sldId id="563" r:id="rId68"/>
    <p:sldId id="331" r:id="rId69"/>
    <p:sldId id="564" r:id="rId70"/>
    <p:sldId id="562" r:id="rId71"/>
    <p:sldId id="281" r:id="rId72"/>
    <p:sldId id="289" r:id="rId73"/>
    <p:sldId id="322" r:id="rId74"/>
    <p:sldId id="340" r:id="rId75"/>
    <p:sldId id="294" r:id="rId76"/>
    <p:sldId id="555" r:id="rId77"/>
    <p:sldId id="269" r:id="rId78"/>
    <p:sldId id="270" r:id="rId79"/>
    <p:sldId id="271" r:id="rId80"/>
    <p:sldId id="566" r:id="rId81"/>
    <p:sldId id="559" r:id="rId82"/>
    <p:sldId id="565" r:id="rId83"/>
    <p:sldId id="567" r:id="rId84"/>
    <p:sldId id="568" r:id="rId85"/>
    <p:sldId id="569" r:id="rId86"/>
    <p:sldId id="570" r:id="rId87"/>
    <p:sldId id="273" r:id="rId88"/>
    <p:sldId id="571" r:id="rId89"/>
    <p:sldId id="572" r:id="rId90"/>
    <p:sldId id="573" r:id="rId91"/>
    <p:sldId id="274" r:id="rId92"/>
    <p:sldId id="1744" r:id="rId93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737" autoAdjust="0"/>
  </p:normalViewPr>
  <p:slideViewPr>
    <p:cSldViewPr snapToGrid="0">
      <p:cViewPr varScale="1">
        <p:scale>
          <a:sx n="105" d="100"/>
          <a:sy n="105" d="100"/>
        </p:scale>
        <p:origin x="1602" y="102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4.xml"/><Relationship Id="rId3" Type="http://schemas.openxmlformats.org/officeDocument/2006/relationships/slide" Target="slides/slide67.xml"/><Relationship Id="rId7" Type="http://schemas.openxmlformats.org/officeDocument/2006/relationships/slide" Target="slides/slide79.xml"/><Relationship Id="rId2" Type="http://schemas.openxmlformats.org/officeDocument/2006/relationships/slide" Target="slides/slide61.xml"/><Relationship Id="rId1" Type="http://schemas.openxmlformats.org/officeDocument/2006/relationships/slide" Target="slides/slide60.xml"/><Relationship Id="rId6" Type="http://schemas.openxmlformats.org/officeDocument/2006/relationships/slide" Target="slides/slide76.xml"/><Relationship Id="rId5" Type="http://schemas.openxmlformats.org/officeDocument/2006/relationships/slide" Target="slides/slide75.xml"/><Relationship Id="rId4" Type="http://schemas.openxmlformats.org/officeDocument/2006/relationships/slide" Target="slides/slide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EEFAC9F-FF2A-044A-B5FC-E4928EBB96D6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1791D-4C79-45FF-A2B6-62FFD51BB133}" type="slidenum">
              <a:rPr lang="en-US"/>
              <a:pPr/>
              <a:t>17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6761E-D838-49C3-8B19-6D7F27B8F10C}" type="slidenum">
              <a:rPr lang="en-US"/>
              <a:pPr/>
              <a:t>18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10851-0CC8-490A-8A63-3AEF14A60B95}" type="slidenum">
              <a:rPr lang="en-US"/>
              <a:pPr/>
              <a:t>19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01E8B-5825-4C08-9395-AE5B159AFECF}" type="slidenum">
              <a:rPr lang="en-US"/>
              <a:pPr/>
              <a:t>20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F8D68-789A-490C-9FE4-BD9CA8286E3B}" type="slidenum">
              <a:rPr lang="en-US"/>
              <a:pPr/>
              <a:t>21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DD55A-A52E-4D94-968E-7F8AF46ED8BA}" type="slidenum">
              <a:rPr lang="en-US"/>
              <a:pPr/>
              <a:t>22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3F6E7-0C49-4B3E-BB04-D0B7F525F725}" type="slidenum">
              <a:rPr lang="en-US"/>
              <a:pPr/>
              <a:t>23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013B5-3BDE-4AD8-90D0-319CD0814E65}" type="slidenum">
              <a:rPr lang="en-US"/>
              <a:pPr/>
              <a:t>24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B1CFF-0090-4B7D-A905-5A7B3078933B}" type="slidenum">
              <a:rPr lang="en-US"/>
              <a:pPr/>
              <a:t>25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C7F82-8FB2-4D90-8B60-680CF803B6CB}" type="slidenum">
              <a:rPr lang="en-US"/>
              <a:pPr/>
              <a:t>26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44D9CD3-E8DB-47DC-AD2E-388B8E63C691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13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34300-7479-4DF9-BF6E-8FA3CC344FB8}" type="slidenum">
              <a:rPr lang="en-US"/>
              <a:pPr/>
              <a:t>27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BB917-F206-4A27-AB03-53A1EF66A8BE}" type="slidenum">
              <a:rPr lang="en-US"/>
              <a:pPr/>
              <a:t>28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4F5CB-FDE1-474B-8469-4C73C9AD7B89}" type="slidenum">
              <a:rPr lang="en-US"/>
              <a:pPr/>
              <a:t>29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CBEB7-0493-4466-A4F6-6A5308A0A6DA}" type="slidenum">
              <a:rPr lang="en-US"/>
              <a:pPr/>
              <a:t>30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122AE-6CA6-41CA-BBE2-DD5EC2DE15E1}" type="slidenum">
              <a:rPr lang="en-US"/>
              <a:pPr/>
              <a:t>31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19246-3865-4B15-834F-D5FF83FDD09A}" type="slidenum">
              <a:rPr lang="en-US"/>
              <a:pPr/>
              <a:t>32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9290B-5261-4808-ABF5-9F41E759B259}" type="slidenum">
              <a:rPr lang="en-US"/>
              <a:pPr/>
              <a:t>33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7B140-26D7-4B4A-9303-E50BC1B12CBB}" type="slidenum">
              <a:rPr lang="en-US"/>
              <a:pPr/>
              <a:t>34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57F59-2618-4091-8659-8C127A6879C3}" type="slidenum">
              <a:rPr lang="en-US"/>
              <a:pPr/>
              <a:t>35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2CA7A-C954-4A66-BD27-114FAAB86082}" type="slidenum">
              <a:rPr lang="en-US"/>
              <a:pPr/>
              <a:t>36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EFFDA-EDCA-4C12-992D-691413BD75FA}" type="slidenum">
              <a:rPr lang="en-US"/>
              <a:pPr/>
              <a:t>10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3B77F-223F-43CE-A881-3835A6E9E7F6}" type="slidenum">
              <a:rPr lang="en-US"/>
              <a:pPr/>
              <a:t>37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6A0C9-598B-44EC-A00E-B77B8AB609DA}" type="slidenum">
              <a:rPr lang="en-US"/>
              <a:pPr/>
              <a:t>38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9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953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D4EC973-D85E-4757-AA10-1B0A88C3B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C01BB5-AE4F-4EC8-B83E-0306BE366EF9}" type="slidenum">
              <a:rPr lang="zh-CN" altLang="en-US"/>
              <a:pPr eaLnBrk="1" hangingPunct="1">
                <a:spcBef>
                  <a:spcPct val="0"/>
                </a:spcBef>
              </a:pPr>
              <a:t>62</a:t>
            </a:fld>
            <a:endParaRPr lang="en-US" altLang="zh-CN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F491E0A-E84E-4B64-BF6C-09F21950F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BB4E61E-5D1D-4947-94C8-6C08DF291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225DBC9-FCB4-40FF-9DA1-9592F0D50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51B514-9FB8-493F-99EA-699AC47DCE15}" type="slidenum">
              <a:rPr lang="zh-CN" altLang="en-US"/>
              <a:pPr eaLnBrk="1" hangingPunct="1">
                <a:spcBef>
                  <a:spcPct val="0"/>
                </a:spcBef>
              </a:pPr>
              <a:t>63</a:t>
            </a:fld>
            <a:endParaRPr lang="en-US" altLang="zh-CN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7D2F495-04DC-4EC7-ADC0-84F0A06A8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4F41463-ADEB-4989-B55E-DEF92F6C4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7949B0A-F3ED-4375-9144-D33D70160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9A69AB-CD04-4BDD-B25C-52AE79A3C0DE}" type="slidenum">
              <a:rPr lang="zh-CN" altLang="en-US"/>
              <a:pPr eaLnBrk="1" hangingPunct="1">
                <a:spcBef>
                  <a:spcPct val="0"/>
                </a:spcBef>
              </a:pPr>
              <a:t>65</a:t>
            </a:fld>
            <a:endParaRPr lang="en-US" altLang="zh-CN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607826E-C1B3-4C2F-922B-B3B28ACF9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4516A81-47B0-41DC-994D-F0B0EDDA6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287753D-48EA-4D0C-9FF7-155CD0A0D3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40AEA4E8-4AF9-4885-8810-10722B950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823B916-C1A0-44E1-983C-752E78FDA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FD1C1C-9B4A-4449-9513-172772A6239A}" type="slidenum">
              <a:rPr lang="zh-CN" altLang="en-US"/>
              <a:pPr eaLnBrk="1" hangingPunct="1">
                <a:spcBef>
                  <a:spcPct val="0"/>
                </a:spcBef>
              </a:pPr>
              <a:t>66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225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3C524F2-3909-4F28-8B5D-00E7ECE52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5844FF-EE97-4C69-A6A1-C54D8DB8594B}" type="slidenum">
              <a:rPr lang="en-US" altLang="en-US"/>
              <a:pPr eaLnBrk="1" hangingPunct="1"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A1F5A80-3F5C-4341-8972-2C44FF2B9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2B35337-AAE7-4835-9D06-6F6E83161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D3F36-E03F-4DBF-B5C7-7A8100FDD159}" type="slidenum">
              <a:rPr lang="en-US"/>
              <a:pPr/>
              <a:t>11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Applications enforce the data “schema” and integrity, much like MUMPS does in VistA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2C370C-D793-4A74-9C38-72E77B9B78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4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7B74D-7756-4C08-94D6-180A846680FC}" type="slidenum">
              <a:rPr lang="en-US"/>
              <a:pPr/>
              <a:t>12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E9F2B-DA9D-4CF7-9F46-AD1506C5AD91}" type="slidenum">
              <a:rPr lang="en-US"/>
              <a:pPr/>
              <a:t>13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B3559-1725-44A8-8EB0-A5348FBB4ADF}" type="slidenum">
              <a:rPr lang="en-US"/>
              <a:pPr/>
              <a:t>14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3B803-B5FA-47D0-9E0D-DF817265AC04}" type="slidenum">
              <a:rPr lang="en-US"/>
              <a:pPr/>
              <a:t>15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A3DBF-6852-41E1-A102-EA52D6C29DCA}" type="slidenum">
              <a:rPr lang="en-US"/>
              <a:pPr/>
              <a:t>16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449388"/>
            <a:ext cx="8229600" cy="4971416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032381"/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rgbClr val="032381"/>
                </a:solidFill>
                <a:latin typeface="Calibri"/>
                <a:cs typeface="Calibri"/>
              </a:defRPr>
            </a:lvl2pPr>
            <a:lvl3pPr>
              <a:defRPr sz="1800" baseline="0">
                <a:solidFill>
                  <a:srgbClr val="032381"/>
                </a:solidFill>
                <a:latin typeface="Calibri"/>
                <a:cs typeface="Calibri"/>
              </a:defRPr>
            </a:lvl3pPr>
            <a:lvl4pPr>
              <a:defRPr sz="1600" baseline="0">
                <a:solidFill>
                  <a:srgbClr val="032381"/>
                </a:solidFill>
                <a:latin typeface="Calibri"/>
                <a:cs typeface="Calibri"/>
              </a:defRPr>
            </a:lvl4pPr>
            <a:lvl5pPr>
              <a:defRPr sz="1400" baseline="0">
                <a:solidFill>
                  <a:srgbClr val="03238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Sample text</a:t>
            </a:r>
          </a:p>
          <a:p>
            <a:pPr lvl="2"/>
            <a:r>
              <a:rPr lang="en-US" dirty="0"/>
              <a:t>Sample text</a:t>
            </a:r>
          </a:p>
          <a:p>
            <a:pPr lvl="3"/>
            <a:r>
              <a:rPr lang="en-US" dirty="0"/>
              <a:t>Sample text</a:t>
            </a:r>
          </a:p>
          <a:p>
            <a:pPr lvl="4"/>
            <a:r>
              <a:rPr lang="en-US" dirty="0"/>
              <a:t>Sample text</a:t>
            </a:r>
          </a:p>
          <a:p>
            <a:pPr lvl="1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637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015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5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133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accent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815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133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accent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67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3518" y="1577474"/>
            <a:ext cx="4017956" cy="48433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accent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641540" y="1577474"/>
            <a:ext cx="4017956" cy="48433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742950" indent="-285750">
              <a:buFont typeface="Arial"/>
              <a:buChar char="•"/>
              <a:defRPr sz="2000">
                <a:solidFill>
                  <a:schemeClr val="accent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148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0gen_title_VERSION2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0gen_title_VERSION2_2diffblu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3883" y="4768948"/>
            <a:ext cx="6400800" cy="1752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3200" baseline="0">
                <a:solidFill>
                  <a:schemeClr val="bg1"/>
                </a:solidFill>
                <a:effectLst>
                  <a:outerShdw blurRad="50800" dist="50800" dir="5400000" algn="tl" rotWithShape="0">
                    <a:schemeClr val="tx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2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5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3518" y="133643"/>
            <a:ext cx="8333281" cy="970671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aseline="0">
                <a:solidFill>
                  <a:schemeClr val="bg1"/>
                </a:solidFill>
                <a:effectLst>
                  <a:outerShdw blurRad="50800" dist="50800" dir="54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27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C5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-423863" y="912813"/>
            <a:ext cx="3641726" cy="4565650"/>
          </a:xfrm>
          <a:prstGeom prst="roundRect">
            <a:avLst>
              <a:gd name="adj" fmla="val 8085"/>
            </a:avLst>
          </a:prstGeom>
          <a:solidFill>
            <a:srgbClr val="032381"/>
          </a:solidFill>
          <a:ln>
            <a:noFill/>
          </a:ln>
          <a:effectLst>
            <a:outerShdw blurRad="511175" dist="230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7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84" y="1093788"/>
            <a:ext cx="7702579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00400" y="6324600"/>
            <a:ext cx="24384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rgbClr val="496075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960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2010 10gen Inc.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49607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76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5A7A-CA9E-A34B-8B0F-158A2E05A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3086100" cy="365125"/>
          </a:xfrm>
        </p:spPr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88ED-A1BA-6943-87F1-EAE1351E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671C9-F961-394A-BBEC-D04FF25DDA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2" y="1584633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702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898894-D16A-0342-A17E-BE71431F1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73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8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02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32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8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400"/>
            </a:lvl3pPr>
            <a:lvl4pPr>
              <a:buClr>
                <a:schemeClr val="accent6">
                  <a:lumMod val="50000"/>
                </a:schemeClr>
              </a:buCl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2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3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24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6400" y="1298575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7400" y="1298575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900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D3677E3-318A-432A-9A1A-ECACB0486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7CDD48E-A155-4BA0-AB7D-937EBB77D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1806F52-B0D8-4CBF-B444-81CFFEA0F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9E051-2152-40DC-9F64-9BC326D6763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0821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5A7A-CA9E-A34B-8B0F-158A2E05A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3086100" cy="365125"/>
          </a:xfrm>
        </p:spPr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88ED-A1BA-6943-87F1-EAE1351E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67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671C9-F961-394A-BBEC-D04FF25DDA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2" y="1584633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233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898894-D16A-0342-A17E-BE71431F1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223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11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7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32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8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400"/>
            </a:lvl3pPr>
            <a:lvl4pPr>
              <a:buClr>
                <a:schemeClr val="accent6">
                  <a:lumMod val="50000"/>
                </a:schemeClr>
              </a:buCl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5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89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60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6400" y="1298575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7400" y="1298575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829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44719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30.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gen_slide_VERSION2_2diffblue.jpg"/>
          <p:cNvPicPr>
            <a:picLocks noChangeAspect="1"/>
          </p:cNvPicPr>
          <p:nvPr userDrawn="1"/>
        </p:nvPicPr>
        <p:blipFill rotWithShape="1">
          <a:blip r:embed="rId10"/>
          <a:srcRect b="83198"/>
          <a:stretch/>
        </p:blipFill>
        <p:spPr>
          <a:xfrm>
            <a:off x="0" y="0"/>
            <a:ext cx="9144000" cy="1152525"/>
          </a:xfrm>
          <a:prstGeom prst="rect">
            <a:avLst/>
          </a:prstGeom>
          <a:effectLst>
            <a:outerShdw blurRad="3810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D731F4-8689-4C9E-8DDF-5A7A4D1DB300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323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3238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logo-mongodb-onwhite-1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6397625"/>
            <a:ext cx="1117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2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lang="en-US" sz="28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7544" y="638132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7504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6278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5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6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70000"/>
        <a:buFont typeface="Wingdings" pitchFamily="-108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7544" y="638132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7504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6278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6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70000"/>
        <a:buFont typeface="Wingdings" pitchFamily="-108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ocs.google.com/file/d/0B7lNUaak0bK1encwYnBVUWZSWjA/edit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cs.uwaterloo.ca/~ddbook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ph_theo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The Many Shades of Data Representation</a:t>
            </a:r>
            <a:br>
              <a:rPr lang="en-US" dirty="0">
                <a:latin typeface="Helvetica" charset="0"/>
              </a:rPr>
            </a:br>
            <a:endParaRPr lang="en-US" dirty="0">
              <a:latin typeface="Helvetica" charset="0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54188" y="-5603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0" y="35564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lvetica" charset="0"/>
              </a:rPr>
              <a:t>AdHoc</a:t>
            </a:r>
            <a:endParaRPr lang="en-US" sz="2800" dirty="0">
              <a:latin typeface="Helvetica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</a:rPr>
              <a:t>Relational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</a:rPr>
              <a:t>Document markup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</a:rPr>
              <a:t>XML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</a:rPr>
              <a:t>JSON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charset="0"/>
              </a:rPr>
              <a:t>NoSQL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04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XML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558904" cy="5210175"/>
          </a:xfrm>
        </p:spPr>
        <p:txBody>
          <a:bodyPr/>
          <a:lstStyle/>
          <a:p>
            <a:r>
              <a:rPr lang="en-US" sz="2400" dirty="0"/>
              <a:t>XML:  Extensible Markup Language</a:t>
            </a:r>
          </a:p>
          <a:p>
            <a:r>
              <a:rPr lang="en-US" sz="2400" dirty="0"/>
              <a:t>Defined by the WWW Consortium (W3C)</a:t>
            </a:r>
          </a:p>
          <a:p>
            <a:r>
              <a:rPr lang="en-US" sz="2400" dirty="0"/>
              <a:t>Derived from SGML (Standard Generalized Markup Language), but simpler to use than SGML </a:t>
            </a:r>
          </a:p>
          <a:p>
            <a:r>
              <a:rPr lang="en-US" sz="2400" dirty="0"/>
              <a:t>Documents have tags giving extra information about sections of the document</a:t>
            </a:r>
          </a:p>
          <a:p>
            <a:pPr lvl="1"/>
            <a:r>
              <a:rPr lang="en-US" sz="2400" dirty="0"/>
              <a:t>E.g.,  </a:t>
            </a:r>
            <a:r>
              <a:rPr lang="en-US" sz="2400" dirty="0">
                <a:solidFill>
                  <a:srgbClr val="993300"/>
                </a:solidFill>
              </a:rPr>
              <a:t>&lt;title&gt; XML &lt;/title&gt;  &lt;slide&gt; Introduction …&lt;/slide&gt;</a:t>
            </a:r>
          </a:p>
          <a:p>
            <a:r>
              <a:rPr lang="en-US" sz="2400" b="1" dirty="0"/>
              <a:t>Extensible</a:t>
            </a:r>
            <a:r>
              <a:rPr lang="en-US" sz="2400" dirty="0"/>
              <a:t>, unlike HTML</a:t>
            </a:r>
          </a:p>
          <a:p>
            <a:pPr lvl="1"/>
            <a:r>
              <a:rPr lang="en-US" sz="2400" dirty="0"/>
              <a:t>Users can add new tags, and </a:t>
            </a:r>
            <a:r>
              <a:rPr lang="en-US" sz="2400" i="1" dirty="0"/>
              <a:t>separately</a:t>
            </a:r>
            <a:r>
              <a:rPr lang="en-US" sz="2400" dirty="0"/>
              <a:t> specify how the tag should be handled for display</a:t>
            </a:r>
          </a:p>
          <a:p>
            <a:pPr>
              <a:buFont typeface="Monotype Sorts" charset="2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Introduction (Cont.)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505638" cy="5210175"/>
          </a:xfrm>
        </p:spPr>
        <p:txBody>
          <a:bodyPr/>
          <a:lstStyle/>
          <a:p>
            <a:r>
              <a:rPr lang="en-US" sz="1800" dirty="0"/>
              <a:t>The ability to specify new tags, and to create nested tag structures make XML a great way to exchange </a:t>
            </a:r>
            <a:r>
              <a:rPr lang="en-US" sz="1800" b="1" dirty="0"/>
              <a:t>data</a:t>
            </a:r>
            <a:r>
              <a:rPr lang="en-US" sz="1800" dirty="0"/>
              <a:t>, not just documents.</a:t>
            </a:r>
          </a:p>
          <a:p>
            <a:pPr lvl="1"/>
            <a:r>
              <a:rPr lang="en-US" sz="1800" dirty="0"/>
              <a:t>Much of the use of XML has been in data exchange applications, not as a replacement for HTML</a:t>
            </a:r>
          </a:p>
          <a:p>
            <a:r>
              <a:rPr lang="en-US" sz="1800" dirty="0"/>
              <a:t>Tags make data (relatively) self-documenting </a:t>
            </a:r>
          </a:p>
          <a:p>
            <a:pPr lvl="1"/>
            <a:r>
              <a:rPr lang="en-US" sz="1800" dirty="0"/>
              <a:t>E.g.,</a:t>
            </a:r>
            <a:br>
              <a:rPr lang="en-US" sz="1800" dirty="0"/>
            </a:br>
            <a:r>
              <a:rPr lang="en-US" sz="1800" dirty="0"/>
              <a:t>     </a:t>
            </a:r>
            <a:r>
              <a:rPr lang="en-US" sz="1800" dirty="0">
                <a:solidFill>
                  <a:srgbClr val="993300"/>
                </a:solidFill>
              </a:rPr>
              <a:t>&lt;university&gt;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&lt;department&gt;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&lt;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&gt; Comp. Sci. &lt;/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&lt;building&gt; Taylor &lt;/building&gt;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&lt;budget&gt; 100000 &lt;/budget&gt;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&lt;/department&gt;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&lt;course&gt;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 &lt;</a:t>
            </a:r>
            <a:r>
              <a:rPr lang="en-US" sz="1800" dirty="0" err="1">
                <a:solidFill>
                  <a:srgbClr val="993300"/>
                </a:solidFill>
              </a:rPr>
              <a:t>course_id</a:t>
            </a:r>
            <a:r>
              <a:rPr lang="en-US" sz="1800" dirty="0">
                <a:solidFill>
                  <a:srgbClr val="993300"/>
                </a:solidFill>
              </a:rPr>
              <a:t>&gt; CS-101 &lt;/</a:t>
            </a:r>
            <a:r>
              <a:rPr lang="en-US" sz="1800" dirty="0" err="1">
                <a:solidFill>
                  <a:srgbClr val="993300"/>
                </a:solidFill>
              </a:rPr>
              <a:t>course_id</a:t>
            </a:r>
            <a:r>
              <a:rPr lang="en-US" sz="1800" dirty="0">
                <a:solidFill>
                  <a:srgbClr val="993300"/>
                </a:solidFill>
              </a:rPr>
              <a:t>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 &lt;title&gt; Intro. to Computer Science &lt;/title&gt;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 &lt;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&gt; Comp. Sci &lt;/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    &lt;credits&gt; 4 &lt;/credits&gt;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            &lt;/course&gt;</a:t>
            </a:r>
          </a:p>
          <a:p>
            <a:pPr lvl="1">
              <a:buFont typeface="Monotype Sorts" charset="2"/>
              <a:buNone/>
            </a:pPr>
            <a:r>
              <a:rPr lang="en-US" sz="1800" dirty="0">
                <a:solidFill>
                  <a:srgbClr val="993300"/>
                </a:solidFill>
              </a:rPr>
              <a:t>          &lt;/university&gt;</a:t>
            </a:r>
          </a:p>
          <a:p>
            <a:pPr>
              <a:lnSpc>
                <a:spcPct val="70000"/>
              </a:lnSpc>
              <a:buFont typeface="Monotype Sorts" charset="2"/>
              <a:buNone/>
            </a:pPr>
            <a:endParaRPr lang="en-US" sz="18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XML: Motivation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754213" cy="5133975"/>
          </a:xfrm>
        </p:spPr>
        <p:txBody>
          <a:bodyPr/>
          <a:lstStyle/>
          <a:p>
            <a:r>
              <a:rPr lang="en-US" sz="2000" dirty="0"/>
              <a:t>Data interchange is critical in today’s networked world</a:t>
            </a:r>
          </a:p>
          <a:p>
            <a:pPr lvl="1"/>
            <a:r>
              <a:rPr lang="en-US" sz="2000" dirty="0"/>
              <a:t>Examples:</a:t>
            </a:r>
          </a:p>
          <a:p>
            <a:pPr lvl="2"/>
            <a:r>
              <a:rPr lang="en-US" sz="2000" dirty="0"/>
              <a:t>Banking:  funds transfer</a:t>
            </a:r>
          </a:p>
          <a:p>
            <a:pPr lvl="2"/>
            <a:r>
              <a:rPr lang="en-US" sz="2000" dirty="0"/>
              <a:t>Order processing (especially inter-company orders)</a:t>
            </a:r>
          </a:p>
          <a:p>
            <a:pPr lvl="2"/>
            <a:r>
              <a:rPr lang="en-US" sz="2000" dirty="0"/>
              <a:t>Scientific data</a:t>
            </a:r>
          </a:p>
          <a:p>
            <a:pPr lvl="3"/>
            <a:r>
              <a:rPr lang="en-US" sz="2000" dirty="0"/>
              <a:t>Chemistry:  </a:t>
            </a:r>
            <a:r>
              <a:rPr lang="en-US" sz="2000" dirty="0" err="1"/>
              <a:t>ChemML</a:t>
            </a:r>
            <a:r>
              <a:rPr lang="en-US" sz="2000" dirty="0"/>
              <a:t>, …</a:t>
            </a:r>
          </a:p>
          <a:p>
            <a:pPr lvl="3"/>
            <a:r>
              <a:rPr lang="en-US" sz="2000" dirty="0"/>
              <a:t>Genetics:    BSML (Bio-Sequence Markup Language), …</a:t>
            </a:r>
          </a:p>
          <a:p>
            <a:pPr lvl="1"/>
            <a:r>
              <a:rPr lang="en-US" sz="2000" dirty="0"/>
              <a:t>Paper flow of information between organizations is being replaced by electronic flow of information</a:t>
            </a:r>
          </a:p>
          <a:p>
            <a:r>
              <a:rPr lang="en-US" sz="2000" dirty="0"/>
              <a:t>Each application area has its own set of standards for representing information</a:t>
            </a:r>
          </a:p>
          <a:p>
            <a:r>
              <a:rPr lang="en-US" sz="2000" dirty="0"/>
              <a:t>XML has become the basis for all new generation data interchange formats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Motivation (Cont.)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612170" cy="5257800"/>
          </a:xfrm>
        </p:spPr>
        <p:txBody>
          <a:bodyPr/>
          <a:lstStyle/>
          <a:p>
            <a:r>
              <a:rPr lang="en-US" sz="1800" dirty="0"/>
              <a:t>Earlier generation formats were based on plain text with line headers indicating the meaning of fields</a:t>
            </a:r>
          </a:p>
          <a:p>
            <a:pPr lvl="1"/>
            <a:r>
              <a:rPr lang="en-US" sz="1800" dirty="0"/>
              <a:t>Similar in concept to email headers</a:t>
            </a:r>
          </a:p>
          <a:p>
            <a:pPr lvl="1"/>
            <a:r>
              <a:rPr lang="en-US" sz="1800" dirty="0"/>
              <a:t>Does not allow for nested structures, no standard “type” language</a:t>
            </a:r>
          </a:p>
          <a:p>
            <a:pPr lvl="1"/>
            <a:r>
              <a:rPr lang="en-US" sz="1800" dirty="0"/>
              <a:t>Tied too closely to low level document structure (lines, spaces,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r>
              <a:rPr lang="en-US" sz="1800" dirty="0"/>
              <a:t>Each XML based standard defines what are valid elements, using</a:t>
            </a:r>
          </a:p>
          <a:p>
            <a:pPr lvl="1"/>
            <a:r>
              <a:rPr lang="en-US" sz="1800" dirty="0"/>
              <a:t> XML type specification languages to specify the syntax</a:t>
            </a:r>
          </a:p>
          <a:p>
            <a:pPr lvl="2"/>
            <a:r>
              <a:rPr lang="en-US" sz="1800" dirty="0"/>
              <a:t>DTD (Document Type Descriptors)</a:t>
            </a:r>
          </a:p>
          <a:p>
            <a:pPr lvl="2"/>
            <a:r>
              <a:rPr lang="en-US" sz="1800" dirty="0"/>
              <a:t>XML Schema</a:t>
            </a:r>
          </a:p>
          <a:p>
            <a:pPr lvl="1"/>
            <a:r>
              <a:rPr lang="en-US" sz="1800" dirty="0"/>
              <a:t>Plus textual descriptions of the semantics</a:t>
            </a:r>
          </a:p>
          <a:p>
            <a:r>
              <a:rPr lang="en-US" sz="1800" dirty="0"/>
              <a:t>XML allows new tags to be defined as required</a:t>
            </a:r>
          </a:p>
          <a:p>
            <a:pPr lvl="1"/>
            <a:r>
              <a:rPr lang="en-US" sz="1800" dirty="0"/>
              <a:t>However, this may be constrained by DTDs</a:t>
            </a:r>
          </a:p>
          <a:p>
            <a:r>
              <a:rPr lang="en-US" sz="1800" dirty="0"/>
              <a:t>A wide variety of tools is available for parsing, browsing and querying XML documents/data</a:t>
            </a:r>
          </a:p>
          <a:p>
            <a:pPr lvl="2"/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with Relational Data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64812"/>
            <a:ext cx="7707313" cy="4903787"/>
          </a:xfrm>
        </p:spPr>
        <p:txBody>
          <a:bodyPr/>
          <a:lstStyle/>
          <a:p>
            <a:r>
              <a:rPr lang="en-US" sz="2400" dirty="0"/>
              <a:t>Inefficient: tags, which in effect represent schema information, are repeated</a:t>
            </a:r>
          </a:p>
          <a:p>
            <a:r>
              <a:rPr lang="en-US" sz="2400" dirty="0"/>
              <a:t>Better than relational tuples as a data-exchange format</a:t>
            </a:r>
          </a:p>
          <a:p>
            <a:pPr lvl="1"/>
            <a:r>
              <a:rPr lang="en-US" sz="2400" dirty="0"/>
              <a:t>Unlike relational tuples, XML data is self-documenting due to presence of tags</a:t>
            </a:r>
          </a:p>
          <a:p>
            <a:pPr lvl="1"/>
            <a:r>
              <a:rPr lang="en-US" sz="2400" dirty="0"/>
              <a:t>Non-rigid format: tags can be added</a:t>
            </a:r>
          </a:p>
          <a:p>
            <a:pPr lvl="1"/>
            <a:r>
              <a:rPr lang="en-US" sz="2400" dirty="0"/>
              <a:t>Allows nested structures</a:t>
            </a:r>
          </a:p>
          <a:p>
            <a:pPr lvl="1"/>
            <a:r>
              <a:rPr lang="en-US" sz="2400" dirty="0"/>
              <a:t>Wide acceptance, not only in database systems, but also in browsers, tools, and applications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XML Data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084" y="1138178"/>
            <a:ext cx="8072466" cy="4903787"/>
          </a:xfrm>
        </p:spPr>
        <p:txBody>
          <a:bodyPr/>
          <a:lstStyle/>
          <a:p>
            <a:r>
              <a:rPr lang="en-US" sz="2400" b="1" dirty="0">
                <a:solidFill>
                  <a:srgbClr val="0033CC"/>
                </a:solidFill>
              </a:rPr>
              <a:t>Tag</a:t>
            </a:r>
            <a:r>
              <a:rPr lang="en-US" sz="2400" dirty="0"/>
              <a:t>:  label for a section of data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Element</a:t>
            </a:r>
            <a:r>
              <a:rPr lang="en-US" sz="2400" dirty="0"/>
              <a:t>: section of data beginning with &lt;</a:t>
            </a:r>
            <a:r>
              <a:rPr lang="en-US" sz="2400" i="1" dirty="0" err="1"/>
              <a:t>tagname</a:t>
            </a:r>
            <a:r>
              <a:rPr lang="en-US" sz="2400" dirty="0"/>
              <a:t>&gt; and ending with matching &lt;/</a:t>
            </a:r>
            <a:r>
              <a:rPr lang="en-US" sz="2400" i="1" dirty="0" err="1"/>
              <a:t>tagname</a:t>
            </a:r>
            <a:r>
              <a:rPr lang="en-US" sz="2400" dirty="0"/>
              <a:t>&gt;</a:t>
            </a:r>
          </a:p>
          <a:p>
            <a:r>
              <a:rPr lang="en-US" sz="2400" dirty="0"/>
              <a:t>Elements must be properly </a:t>
            </a:r>
            <a:r>
              <a:rPr lang="en-US" sz="2400" dirty="0">
                <a:solidFill>
                  <a:srgbClr val="0033CC"/>
                </a:solidFill>
              </a:rPr>
              <a:t>nested</a:t>
            </a:r>
          </a:p>
          <a:p>
            <a:pPr lvl="1"/>
            <a:r>
              <a:rPr lang="en-US" sz="2400" dirty="0"/>
              <a:t>Proper nesting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rgbClr val="993300"/>
                </a:solidFill>
              </a:rPr>
              <a:t>&lt;course&gt; … &lt;title&gt;  …. &lt;/title&gt; &lt;/course&gt; </a:t>
            </a:r>
          </a:p>
          <a:p>
            <a:pPr lvl="1"/>
            <a:r>
              <a:rPr lang="en-US" sz="2400" dirty="0"/>
              <a:t>Improper nesting </a:t>
            </a:r>
          </a:p>
          <a:p>
            <a:pPr lvl="2"/>
            <a:r>
              <a:rPr lang="en-US" sz="2400" dirty="0"/>
              <a:t> </a:t>
            </a:r>
            <a:r>
              <a:rPr lang="en-US" sz="2400" dirty="0">
                <a:solidFill>
                  <a:srgbClr val="993300"/>
                </a:solidFill>
              </a:rPr>
              <a:t>&lt;course&gt; … &lt;title&gt;  …. &lt;/course&gt; &lt;/title&gt; </a:t>
            </a:r>
          </a:p>
          <a:p>
            <a:pPr lvl="1"/>
            <a:r>
              <a:rPr lang="en-US" sz="2400" dirty="0"/>
              <a:t>Formally:  every start tag must have a unique matching end tag, that is in the context of the same parent element.</a:t>
            </a:r>
          </a:p>
          <a:p>
            <a:r>
              <a:rPr lang="en-US" sz="2400" dirty="0"/>
              <a:t>Every document must have a single top-level element</a:t>
            </a:r>
          </a:p>
          <a:p>
            <a:pPr lvl="1"/>
            <a:endParaRPr lang="en-US" sz="2400" dirty="0"/>
          </a:p>
          <a:p>
            <a:pPr lvl="2">
              <a:buFont typeface="Webdings" pitchFamily="18" charset="2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Nested Elements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3061" y="835090"/>
            <a:ext cx="8001000" cy="51816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2000" dirty="0">
                <a:solidFill>
                  <a:srgbClr val="993300"/>
                </a:solidFill>
              </a:rPr>
              <a:t>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purchase_order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&lt;identifier&gt; P-101 &lt;/identifier&gt;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&lt;purchaser&gt;  …. &lt;/purchaser&gt;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   &lt;</a:t>
            </a:r>
            <a:r>
              <a:rPr lang="en-US" sz="2000" dirty="0" err="1">
                <a:solidFill>
                  <a:srgbClr val="00B050"/>
                </a:solidFill>
              </a:rPr>
              <a:t>itemlist</a:t>
            </a:r>
            <a:r>
              <a:rPr lang="en-US" sz="2000" dirty="0">
                <a:solidFill>
                  <a:srgbClr val="00B050"/>
                </a:solidFill>
              </a:rPr>
              <a:t>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</a:t>
            </a:r>
            <a:r>
              <a:rPr lang="en-US" sz="2000" dirty="0">
                <a:solidFill>
                  <a:srgbClr val="7030A0"/>
                </a:solidFill>
              </a:rPr>
              <a:t>&lt;item&gt;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&lt;identifier&gt; RS1 &lt;/identifier&gt;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&lt;description&gt; Atom powered rocket sled &lt;/description&gt;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&lt;quantity&gt; 2 &lt;/quantity&gt;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&lt;price&gt; 199.95 &lt;/price&gt;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</a:t>
            </a:r>
            <a:r>
              <a:rPr lang="en-US" sz="2000" dirty="0">
                <a:solidFill>
                  <a:srgbClr val="7030A0"/>
                </a:solidFill>
              </a:rPr>
              <a:t>&lt;/item&gt;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</a:t>
            </a:r>
            <a:r>
              <a:rPr lang="en-US" sz="2000" dirty="0">
                <a:solidFill>
                  <a:srgbClr val="7030A0"/>
                </a:solidFill>
              </a:rPr>
              <a:t>&lt;item&gt;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&lt;identifier&gt; SG2 &lt;/identifier&gt;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&lt;description&gt; Superb glue &lt;/description&gt;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&lt;quantity&gt; 1 &lt;/quantity&gt;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&lt;unit-of-measure&gt; liter &lt;/unit-of-measure&gt;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&lt;price&gt; 29.95 &lt;/price&gt;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</a:t>
            </a:r>
            <a:r>
              <a:rPr lang="en-US" sz="2000" dirty="0">
                <a:solidFill>
                  <a:srgbClr val="7030A0"/>
                </a:solidFill>
              </a:rPr>
              <a:t>&lt;/item&gt;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</a:t>
            </a:r>
            <a:r>
              <a:rPr lang="en-US" sz="2000" dirty="0">
                <a:solidFill>
                  <a:srgbClr val="00B050"/>
                </a:solidFill>
              </a:rPr>
              <a:t>&lt;/</a:t>
            </a:r>
            <a:r>
              <a:rPr lang="en-US" sz="2000" dirty="0" err="1">
                <a:solidFill>
                  <a:srgbClr val="00B050"/>
                </a:solidFill>
              </a:rPr>
              <a:t>itemlist</a:t>
            </a:r>
            <a:r>
              <a:rPr lang="en-US" sz="2000" dirty="0">
                <a:solidFill>
                  <a:srgbClr val="00B050"/>
                </a:solidFill>
              </a:rPr>
              <a:t>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&lt;/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purchase_order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br>
              <a:rPr lang="en-US" sz="2000" dirty="0">
                <a:solidFill>
                  <a:srgbClr val="993300"/>
                </a:solidFill>
              </a:rPr>
            </a:b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Nesting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514516" cy="5133975"/>
          </a:xfrm>
        </p:spPr>
        <p:txBody>
          <a:bodyPr/>
          <a:lstStyle/>
          <a:p>
            <a:r>
              <a:rPr lang="en-US" sz="2000" dirty="0"/>
              <a:t>Nesting of data is useful in data transfer</a:t>
            </a:r>
          </a:p>
          <a:p>
            <a:pPr lvl="1"/>
            <a:r>
              <a:rPr lang="en-US" sz="2000" dirty="0"/>
              <a:t>Example:  elements representing </a:t>
            </a:r>
            <a:r>
              <a:rPr lang="en-US" sz="2000" i="1" dirty="0"/>
              <a:t>item</a:t>
            </a:r>
            <a:r>
              <a:rPr lang="en-US" sz="2000" dirty="0"/>
              <a:t> nested within an </a:t>
            </a:r>
            <a:r>
              <a:rPr lang="en-US" sz="2000" i="1" dirty="0" err="1"/>
              <a:t>itemlist</a:t>
            </a:r>
            <a:r>
              <a:rPr lang="en-US" sz="2000" dirty="0"/>
              <a:t> element</a:t>
            </a:r>
          </a:p>
          <a:p>
            <a:r>
              <a:rPr lang="en-US" sz="2000" dirty="0"/>
              <a:t>Nesting is not supported, or discouraged, in relational databases</a:t>
            </a:r>
          </a:p>
          <a:p>
            <a:pPr lvl="1"/>
            <a:r>
              <a:rPr lang="en-US" sz="2000" dirty="0"/>
              <a:t>With multiple orders, customer name and address are stored redundantly</a:t>
            </a:r>
          </a:p>
          <a:p>
            <a:pPr lvl="1"/>
            <a:r>
              <a:rPr lang="en-US" sz="2000" dirty="0"/>
              <a:t>Normalization replaces nested structures in each order by foreign key into table storing customer name and address information</a:t>
            </a:r>
          </a:p>
          <a:p>
            <a:r>
              <a:rPr lang="en-US" sz="2000" dirty="0"/>
              <a:t>But nesting is appropriate when transferring data</a:t>
            </a:r>
          </a:p>
          <a:p>
            <a:pPr lvl="1"/>
            <a:r>
              <a:rPr lang="en-US" sz="2000" dirty="0"/>
              <a:t>External application does not have direct access to data referenced by a foreign key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XML Data (Cont.)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43000"/>
            <a:ext cx="7612170" cy="4752975"/>
          </a:xfrm>
        </p:spPr>
        <p:txBody>
          <a:bodyPr/>
          <a:lstStyle/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Mixture of text with sub-elements is legal in XML. 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Example: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sz="2000" dirty="0">
                <a:solidFill>
                  <a:srgbClr val="993300"/>
                </a:solidFill>
              </a:rPr>
              <a:t>     &lt;course&gt;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course is being offered for the first time in 2009.</a:t>
            </a:r>
            <a:b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&lt;course id&gt; BIO-399 &lt;/course id&gt;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&lt;title&gt; Computational Biology &lt;/title&gt;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&lt;dept name&gt; Biology &lt;/dept name&gt;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&lt;credits&gt; 3 &lt;/credits&gt;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&lt;/course&gt;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Useful for document markup, but discouraged for data representation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43000"/>
            <a:ext cx="7594415" cy="5029200"/>
          </a:xfrm>
        </p:spPr>
        <p:txBody>
          <a:bodyPr/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Elements can have </a:t>
            </a:r>
            <a:r>
              <a:rPr lang="en-US" sz="2000" b="1" dirty="0">
                <a:solidFill>
                  <a:srgbClr val="0033CC"/>
                </a:solidFill>
              </a:rPr>
              <a:t>attributes</a:t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      </a:t>
            </a:r>
            <a:r>
              <a:rPr lang="en-US" sz="2000" dirty="0">
                <a:solidFill>
                  <a:srgbClr val="993300"/>
                </a:solidFill>
              </a:rPr>
              <a:t>&lt;course </a:t>
            </a:r>
            <a:r>
              <a:rPr lang="en-US" sz="2000" dirty="0" err="1"/>
              <a:t>course_id</a:t>
            </a:r>
            <a:r>
              <a:rPr lang="en-US" sz="2000" dirty="0"/>
              <a:t>= “CS-101”</a:t>
            </a:r>
            <a:r>
              <a:rPr lang="en-US" sz="2000" dirty="0">
                <a:solidFill>
                  <a:srgbClr val="993300"/>
                </a:solidFill>
              </a:rPr>
              <a:t>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&lt;title&gt; Intro. to Computer Science&lt;/title&gt;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&lt;dept name&gt; Comp. Sci. &lt;/dept name&gt;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&lt;credits&gt; 4 &lt;/credits&gt;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&lt;/course&gt;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Attributes are specified by  </a:t>
            </a:r>
            <a:r>
              <a:rPr lang="en-US" sz="2000" i="1" dirty="0"/>
              <a:t>name=value</a:t>
            </a:r>
            <a:r>
              <a:rPr lang="en-US" sz="2000" dirty="0"/>
              <a:t> pairs inside the starting tag of an element</a:t>
            </a:r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An element may have several attributes, but each attribute name can only occur once</a:t>
            </a:r>
          </a:p>
          <a:p>
            <a:pPr lvl="2">
              <a:buFont typeface="Webdings" pitchFamily="18" charset="2"/>
              <a:buNone/>
            </a:pPr>
            <a:r>
              <a:rPr lang="en-US" sz="2000" dirty="0">
                <a:solidFill>
                  <a:srgbClr val="993300"/>
                </a:solidFill>
              </a:rPr>
              <a:t>	&lt;course  </a:t>
            </a:r>
            <a:r>
              <a:rPr lang="en-US" sz="2000" dirty="0" err="1"/>
              <a:t>course_id</a:t>
            </a:r>
            <a:r>
              <a:rPr lang="en-US" sz="2000" dirty="0"/>
              <a:t> = “CS-101”  credits=“4”</a:t>
            </a:r>
            <a:r>
              <a:rPr lang="en-US" sz="2000" dirty="0">
                <a:solidFill>
                  <a:srgbClr val="993300"/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5" y="0"/>
            <a:ext cx="3438525" cy="4876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4" y="4663410"/>
            <a:ext cx="6667500" cy="20193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948"/>
            <a:ext cx="6102220" cy="20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8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Attributes vs. Subelements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18702" cy="4903787"/>
          </a:xfrm>
        </p:spPr>
        <p:txBody>
          <a:bodyPr/>
          <a:lstStyle/>
          <a:p>
            <a:r>
              <a:rPr lang="en-US" sz="2000" dirty="0"/>
              <a:t>Distinction between </a:t>
            </a:r>
            <a:r>
              <a:rPr lang="en-US" sz="2000" dirty="0" err="1"/>
              <a:t>subelement</a:t>
            </a:r>
            <a:r>
              <a:rPr lang="en-US" sz="2000" dirty="0"/>
              <a:t> and attribute</a:t>
            </a:r>
          </a:p>
          <a:p>
            <a:pPr lvl="1"/>
            <a:r>
              <a:rPr lang="en-US" sz="2000" dirty="0"/>
              <a:t>In the context of documents, attributes are part of markup, while </a:t>
            </a:r>
            <a:r>
              <a:rPr lang="en-US" sz="2000" dirty="0" err="1"/>
              <a:t>subelement</a:t>
            </a:r>
            <a:r>
              <a:rPr lang="en-US" sz="2000" dirty="0"/>
              <a:t> contents are part of the basic document contents</a:t>
            </a:r>
          </a:p>
          <a:p>
            <a:pPr lvl="1"/>
            <a:r>
              <a:rPr lang="en-US" sz="2000" dirty="0"/>
              <a:t>In the context of data representation, the difference is unclear and may be confusing</a:t>
            </a:r>
          </a:p>
          <a:p>
            <a:pPr lvl="2"/>
            <a:r>
              <a:rPr lang="en-US" sz="2000" dirty="0"/>
              <a:t>Same information can be represented in two ways</a:t>
            </a:r>
          </a:p>
          <a:p>
            <a:pPr lvl="3"/>
            <a:r>
              <a:rPr lang="en-US" sz="2000" dirty="0">
                <a:solidFill>
                  <a:srgbClr val="993300"/>
                </a:solidFill>
              </a:rPr>
              <a:t>&lt;course </a:t>
            </a:r>
            <a:r>
              <a:rPr lang="en-US" sz="2000" dirty="0" err="1"/>
              <a:t>course_id</a:t>
            </a:r>
            <a:r>
              <a:rPr lang="en-US" sz="2000" dirty="0"/>
              <a:t>= “CS-101”</a:t>
            </a:r>
            <a:r>
              <a:rPr lang="en-US" sz="2000" dirty="0">
                <a:solidFill>
                  <a:srgbClr val="993300"/>
                </a:solidFill>
              </a:rPr>
              <a:t>&gt; … &lt;/course&gt;</a:t>
            </a:r>
          </a:p>
          <a:p>
            <a:pPr lvl="3"/>
            <a:r>
              <a:rPr lang="en-US" sz="2000" dirty="0">
                <a:solidFill>
                  <a:srgbClr val="993300"/>
                </a:solidFill>
              </a:rPr>
              <a:t>&lt;course&gt; 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&lt;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&gt;CS-101&lt;/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&gt; …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&lt;/course&gt;</a:t>
            </a:r>
          </a:p>
          <a:p>
            <a:pPr lvl="1"/>
            <a:r>
              <a:rPr lang="en-US" sz="2000" dirty="0"/>
              <a:t>Suggestion: use attributes for identifiers of elements, and use </a:t>
            </a:r>
            <a:r>
              <a:rPr lang="en-US" sz="2000" dirty="0" err="1"/>
              <a:t>subelements</a:t>
            </a:r>
            <a:r>
              <a:rPr lang="en-US" sz="2000" dirty="0"/>
              <a:t> for contents</a:t>
            </a:r>
          </a:p>
          <a:p>
            <a:pPr lvl="1">
              <a:buFont typeface="Monotype Sorts" charset="2"/>
              <a:buNone/>
            </a:pP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XML Syntax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466" y="1143000"/>
            <a:ext cx="8378890" cy="4876800"/>
          </a:xfrm>
        </p:spPr>
        <p:txBody>
          <a:bodyPr/>
          <a:lstStyle/>
          <a:p>
            <a:r>
              <a:rPr lang="en-US" sz="2400" dirty="0"/>
              <a:t>Elements without </a:t>
            </a:r>
            <a:r>
              <a:rPr lang="en-US" sz="2400" dirty="0" err="1"/>
              <a:t>subelements</a:t>
            </a:r>
            <a:r>
              <a:rPr lang="en-US" sz="2400" dirty="0"/>
              <a:t> or text content can be abbreviated by ending the start tag with a  /&gt;  and deleting the end tag</a:t>
            </a:r>
          </a:p>
          <a:p>
            <a:pPr lvl="1"/>
            <a:r>
              <a:rPr lang="en-US" sz="2400" dirty="0">
                <a:solidFill>
                  <a:srgbClr val="993300"/>
                </a:solidFill>
              </a:rPr>
              <a:t>&lt;course  </a:t>
            </a:r>
            <a:r>
              <a:rPr lang="en-US" sz="2400" dirty="0" err="1">
                <a:solidFill>
                  <a:srgbClr val="993300"/>
                </a:solidFill>
              </a:rPr>
              <a:t>course_id</a:t>
            </a:r>
            <a:r>
              <a:rPr lang="en-US" sz="2400" dirty="0">
                <a:solidFill>
                  <a:srgbClr val="993300"/>
                </a:solidFill>
              </a:rPr>
              <a:t>=“CS-101” Title=“Intro. To Computer Science”</a:t>
            </a:r>
            <a:br>
              <a:rPr lang="en-US" sz="2400" dirty="0">
                <a:solidFill>
                  <a:srgbClr val="993300"/>
                </a:solidFill>
              </a:rPr>
            </a:br>
            <a:r>
              <a:rPr lang="en-US" sz="2400" dirty="0">
                <a:solidFill>
                  <a:srgbClr val="993300"/>
                </a:solidFill>
              </a:rPr>
              <a:t>               </a:t>
            </a:r>
            <a:r>
              <a:rPr lang="en-US" sz="2400" dirty="0" err="1">
                <a:solidFill>
                  <a:srgbClr val="993300"/>
                </a:solidFill>
              </a:rPr>
              <a:t>dept_name</a:t>
            </a:r>
            <a:r>
              <a:rPr lang="en-US" sz="2400" dirty="0">
                <a:solidFill>
                  <a:srgbClr val="993300"/>
                </a:solidFill>
              </a:rPr>
              <a:t> = “Comp. Sci.” credits=“4”  /&gt;</a:t>
            </a:r>
          </a:p>
          <a:p>
            <a:r>
              <a:rPr lang="en-US" sz="2400" dirty="0"/>
              <a:t>To store string data that may contain tags, without the tags being interpreted as </a:t>
            </a:r>
            <a:r>
              <a:rPr lang="en-US" sz="2400" dirty="0" err="1"/>
              <a:t>subelements</a:t>
            </a:r>
            <a:r>
              <a:rPr lang="en-US" sz="2400" dirty="0"/>
              <a:t>, use CDATA as below</a:t>
            </a:r>
          </a:p>
          <a:p>
            <a:pPr lvl="1"/>
            <a:r>
              <a:rPr lang="en-US" sz="2400" dirty="0">
                <a:solidFill>
                  <a:srgbClr val="993300"/>
                </a:solidFill>
              </a:rPr>
              <a:t>&lt;![CDATA[&lt;course&gt; … &lt;/course&gt;]]&gt;</a:t>
            </a:r>
          </a:p>
          <a:p>
            <a:pPr lvl="1">
              <a:buFont typeface="Monotype Sorts" charset="2"/>
              <a:buNone/>
            </a:pPr>
            <a:r>
              <a:rPr lang="en-US" sz="2400" dirty="0"/>
              <a:t>Here, &lt;course&gt; and &lt;/course&gt; are treated as just strings</a:t>
            </a:r>
          </a:p>
          <a:p>
            <a:pPr lvl="1">
              <a:buFont typeface="Monotype Sorts" charset="2"/>
              <a:buNone/>
            </a:pPr>
            <a:r>
              <a:rPr lang="en-US" sz="2400" dirty="0"/>
              <a:t>CDATA stands for “character data”</a:t>
            </a:r>
          </a:p>
          <a:p>
            <a:pPr>
              <a:buFont typeface="Monotype Sorts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Document Schema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Database schemas constrain what information can be stored, and the data types of stored values</a:t>
            </a:r>
          </a:p>
          <a:p>
            <a:r>
              <a:rPr lang="en-US" sz="2000" dirty="0"/>
              <a:t>XML documents are not required to have an associated schema</a:t>
            </a:r>
          </a:p>
          <a:p>
            <a:r>
              <a:rPr lang="en-US" sz="2000" dirty="0"/>
              <a:t>However, schemas are very important for XML data exchange</a:t>
            </a:r>
          </a:p>
          <a:p>
            <a:pPr lvl="1"/>
            <a:r>
              <a:rPr lang="en-US" sz="2000" dirty="0"/>
              <a:t>Otherwise, a site cannot automatically interpret data received from another site</a:t>
            </a:r>
          </a:p>
          <a:p>
            <a:r>
              <a:rPr lang="en-US" sz="2000" dirty="0"/>
              <a:t>Two mechanisms for specifying XML schema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</a:rPr>
              <a:t>Document Type Definition (DTD)</a:t>
            </a:r>
          </a:p>
          <a:p>
            <a:pPr lvl="2"/>
            <a:r>
              <a:rPr lang="en-US" sz="2000" dirty="0"/>
              <a:t>Widely used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</a:rPr>
              <a:t>XML Schema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US" sz="2000" dirty="0"/>
              <a:t>Newer, increasing use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Type Definition (DTD)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The type of an XML document can be specified using a DTD</a:t>
            </a:r>
          </a:p>
          <a:p>
            <a:r>
              <a:rPr lang="en-US" sz="2000" dirty="0"/>
              <a:t>DTD constraints structure of XML data</a:t>
            </a:r>
          </a:p>
          <a:p>
            <a:pPr lvl="1"/>
            <a:r>
              <a:rPr lang="en-US" sz="2000" dirty="0"/>
              <a:t>What elements can occur</a:t>
            </a:r>
          </a:p>
          <a:p>
            <a:pPr lvl="1"/>
            <a:r>
              <a:rPr lang="en-US" sz="2000" dirty="0"/>
              <a:t>What attributes can/must an element have</a:t>
            </a:r>
          </a:p>
          <a:p>
            <a:pPr lvl="1"/>
            <a:r>
              <a:rPr lang="en-US" sz="2000" dirty="0"/>
              <a:t>What </a:t>
            </a:r>
            <a:r>
              <a:rPr lang="en-US" sz="2000" dirty="0" err="1"/>
              <a:t>subelements</a:t>
            </a:r>
            <a:r>
              <a:rPr lang="en-US" sz="2000" dirty="0"/>
              <a:t> can/must occur inside each element, and how many times.</a:t>
            </a:r>
          </a:p>
          <a:p>
            <a:r>
              <a:rPr lang="en-US" sz="2000" dirty="0"/>
              <a:t>DTD does not constrain data types</a:t>
            </a:r>
          </a:p>
          <a:p>
            <a:pPr lvl="1"/>
            <a:r>
              <a:rPr lang="en-US" sz="2000" dirty="0"/>
              <a:t>All values represented as strings in XML</a:t>
            </a:r>
          </a:p>
          <a:p>
            <a:r>
              <a:rPr lang="en-US" sz="2000" dirty="0"/>
              <a:t>DTD syntax</a:t>
            </a:r>
          </a:p>
          <a:p>
            <a:pPr lvl="1"/>
            <a:r>
              <a:rPr lang="en-US" sz="2000" dirty="0"/>
              <a:t>&lt;!ELEMENT </a:t>
            </a:r>
            <a:r>
              <a:rPr lang="en-US" sz="2000" dirty="0" err="1"/>
              <a:t>element</a:t>
            </a:r>
            <a:r>
              <a:rPr lang="en-US" sz="2000" dirty="0"/>
              <a:t> (</a:t>
            </a:r>
            <a:r>
              <a:rPr lang="en-US" sz="2000" dirty="0" err="1"/>
              <a:t>subelements</a:t>
            </a:r>
            <a:r>
              <a:rPr lang="en-US" sz="2000" dirty="0"/>
              <a:t>-specification) &gt;</a:t>
            </a:r>
          </a:p>
          <a:p>
            <a:pPr lvl="1"/>
            <a:r>
              <a:rPr lang="en-US" sz="2000" dirty="0"/>
              <a:t>&lt;!ATTLIST   element (attributes)  &gt;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 Specification in DTD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084" y="1093788"/>
            <a:ext cx="7702579" cy="5335004"/>
          </a:xfrm>
        </p:spPr>
        <p:txBody>
          <a:bodyPr/>
          <a:lstStyle/>
          <a:p>
            <a:r>
              <a:rPr lang="en-US" sz="1800" dirty="0" err="1"/>
              <a:t>Subelements</a:t>
            </a:r>
            <a:r>
              <a:rPr lang="en-US" sz="1800" dirty="0"/>
              <a:t> can be specified as</a:t>
            </a:r>
          </a:p>
          <a:p>
            <a:pPr lvl="1"/>
            <a:r>
              <a:rPr lang="en-US" sz="1800" dirty="0"/>
              <a:t>names of elements, or</a:t>
            </a:r>
          </a:p>
          <a:p>
            <a:pPr lvl="1"/>
            <a:r>
              <a:rPr lang="en-US" sz="1800" dirty="0"/>
              <a:t>#PCDATA (parsed character data), i.e., character strings</a:t>
            </a:r>
          </a:p>
          <a:p>
            <a:pPr lvl="1"/>
            <a:r>
              <a:rPr lang="en-US" sz="1800" dirty="0"/>
              <a:t>EMPTY (no </a:t>
            </a:r>
            <a:r>
              <a:rPr lang="en-US" sz="1800" dirty="0" err="1"/>
              <a:t>subelements</a:t>
            </a:r>
            <a:r>
              <a:rPr lang="en-US" sz="1800" dirty="0"/>
              <a:t>) or ANY (anything can be a </a:t>
            </a:r>
            <a:r>
              <a:rPr lang="en-US" sz="1800" dirty="0" err="1"/>
              <a:t>subelement</a:t>
            </a:r>
            <a:r>
              <a:rPr lang="en-US" sz="1800" dirty="0"/>
              <a:t>)</a:t>
            </a:r>
          </a:p>
          <a:p>
            <a:r>
              <a:rPr lang="en-US" sz="1800" dirty="0"/>
              <a:t>Example</a:t>
            </a:r>
          </a:p>
          <a:p>
            <a:pPr lvl="1">
              <a:lnSpc>
                <a:spcPct val="70000"/>
              </a:lnSpc>
              <a:buFont typeface="Monotype Sorts" charset="2"/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993300"/>
                </a:solidFill>
              </a:rPr>
              <a:t>&lt;! ELEMENT department (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  building, budget)&gt;</a:t>
            </a:r>
          </a:p>
          <a:p>
            <a:pPr lvl="1">
              <a:lnSpc>
                <a:spcPct val="70000"/>
              </a:lnSpc>
              <a:buFont typeface="Monotype Sorts" charset="2"/>
              <a:buNone/>
            </a:pPr>
            <a:r>
              <a:rPr lang="en-US" sz="1800" dirty="0">
                <a:solidFill>
                  <a:srgbClr val="993300"/>
                </a:solidFill>
              </a:rPr>
              <a:t>   	&lt;! ELEMENT </a:t>
            </a:r>
            <a:r>
              <a:rPr lang="en-US" sz="1800" dirty="0" err="1">
                <a:solidFill>
                  <a:srgbClr val="993300"/>
                </a:solidFill>
              </a:rPr>
              <a:t>dept_name</a:t>
            </a:r>
            <a:r>
              <a:rPr lang="en-US" sz="1800" dirty="0">
                <a:solidFill>
                  <a:srgbClr val="993300"/>
                </a:solidFill>
              </a:rPr>
              <a:t> (#PCDATA)&gt;</a:t>
            </a:r>
          </a:p>
          <a:p>
            <a:pPr lvl="1">
              <a:lnSpc>
                <a:spcPct val="70000"/>
              </a:lnSpc>
              <a:buFont typeface="Monotype Sorts" charset="2"/>
              <a:buNone/>
            </a:pPr>
            <a:r>
              <a:rPr lang="en-US" sz="1800" dirty="0">
                <a:solidFill>
                  <a:srgbClr val="993300"/>
                </a:solidFill>
              </a:rPr>
              <a:t>	&lt;! ELEMENT budget (#PCDATA)&gt;</a:t>
            </a:r>
          </a:p>
          <a:p>
            <a:r>
              <a:rPr lang="en-US" sz="1800" dirty="0" err="1"/>
              <a:t>Subelement</a:t>
            </a:r>
            <a:r>
              <a:rPr lang="en-US" sz="1800" dirty="0"/>
              <a:t> specification may have regular expressions</a:t>
            </a:r>
          </a:p>
          <a:p>
            <a:pPr lvl="1">
              <a:lnSpc>
                <a:spcPct val="70000"/>
              </a:lnSpc>
              <a:buFont typeface="Monotype Sorts" charset="2"/>
              <a:buNone/>
            </a:pPr>
            <a:r>
              <a:rPr lang="en-US" sz="1800" dirty="0"/>
              <a:t>  &lt;!ELEMENT university ( ( department | course | instructor | teaches )+)&gt;</a:t>
            </a:r>
          </a:p>
          <a:p>
            <a:pPr lvl="2"/>
            <a:r>
              <a:rPr lang="en-US" sz="1800" dirty="0"/>
              <a:t>Notation: </a:t>
            </a:r>
          </a:p>
          <a:p>
            <a:pPr lvl="3"/>
            <a:r>
              <a:rPr lang="en-US" sz="1800" dirty="0"/>
              <a:t> “|”   -  alternatives</a:t>
            </a:r>
          </a:p>
          <a:p>
            <a:pPr lvl="3"/>
            <a:r>
              <a:rPr lang="en-US" sz="1800" dirty="0"/>
              <a:t> “+”  -  1 or more occurrences</a:t>
            </a:r>
          </a:p>
          <a:p>
            <a:pPr lvl="3"/>
            <a:r>
              <a:rPr lang="en-US" sz="1800" dirty="0"/>
              <a:t> “*”   -  0 or more occurrences</a:t>
            </a:r>
          </a:p>
          <a:p>
            <a:pPr lvl="1">
              <a:buFont typeface="Monotype Sorts" charset="2"/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University DTD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43000"/>
            <a:ext cx="7772400" cy="444817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1800" dirty="0">
                <a:solidFill>
                  <a:srgbClr val="993300"/>
                </a:solidFill>
              </a:rPr>
              <a:t>&lt;!DOCTYPE  university [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university ( (</a:t>
            </a:r>
            <a:r>
              <a:rPr lang="en-US" sz="1800" dirty="0" err="1">
                <a:solidFill>
                  <a:srgbClr val="993300"/>
                </a:solidFill>
              </a:rPr>
              <a:t>department|course|instructor|teaches</a:t>
            </a:r>
            <a:r>
              <a:rPr lang="en-US" sz="1800" dirty="0">
                <a:solidFill>
                  <a:srgbClr val="993300"/>
                </a:solidFill>
              </a:rPr>
              <a:t>)+)&gt;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department ( dept name, building, budget)&gt;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course ( course id, title, dept name, credits)&gt;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instructor (IID, name, dept name, salary)&gt;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teaches (IID, course id)&gt;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dept name(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building(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budget(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course id 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title 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credits(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IID(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name( #PCDATA )&gt;</a:t>
            </a:r>
            <a:br>
              <a:rPr lang="en-US" sz="1800" dirty="0">
                <a:solidFill>
                  <a:srgbClr val="993300"/>
                </a:solidFill>
              </a:rPr>
            </a:br>
            <a:r>
              <a:rPr lang="en-US" sz="1800" dirty="0">
                <a:solidFill>
                  <a:srgbClr val="993300"/>
                </a:solidFill>
              </a:rPr>
              <a:t>&lt;!ELEMENT salary( #PCDATA )&gt;</a:t>
            </a:r>
          </a:p>
          <a:p>
            <a:pPr>
              <a:buFont typeface="Monotype Sorts" charset="2"/>
              <a:buNone/>
            </a:pPr>
            <a:r>
              <a:rPr lang="en-US" sz="1800" dirty="0">
                <a:solidFill>
                  <a:srgbClr val="993300"/>
                </a:solidFill>
              </a:rPr>
              <a:t>]&gt;</a:t>
            </a:r>
          </a:p>
        </p:txBody>
      </p:sp>
      <p:cxnSp>
        <p:nvCxnSpPr>
          <p:cNvPr id="5" name="Curved Connector 4"/>
          <p:cNvCxnSpPr/>
          <p:nvPr/>
        </p:nvCxnSpPr>
        <p:spPr bwMode="auto">
          <a:xfrm rot="10800000" flipV="1">
            <a:off x="2985797" y="1688840"/>
            <a:ext cx="2220686" cy="410548"/>
          </a:xfrm>
          <a:prstGeom prst="curvedConnector3">
            <a:avLst>
              <a:gd name="adj1" fmla="val 10084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 bwMode="auto">
          <a:xfrm rot="10800000" flipV="1">
            <a:off x="3051111" y="1978090"/>
            <a:ext cx="1418253" cy="987149"/>
          </a:xfrm>
          <a:prstGeom prst="curvedConnector3">
            <a:avLst>
              <a:gd name="adj1" fmla="val 103290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 bwMode="auto">
          <a:xfrm rot="5400000">
            <a:off x="4787869" y="1990823"/>
            <a:ext cx="1560351" cy="1534885"/>
          </a:xfrm>
          <a:prstGeom prst="curvedConnector3">
            <a:avLst>
              <a:gd name="adj1" fmla="val 97241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 Specification in DTD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994299"/>
            <a:ext cx="7665436" cy="5558901"/>
          </a:xfrm>
        </p:spPr>
        <p:txBody>
          <a:bodyPr/>
          <a:lstStyle/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Attribute specification : for each attribute  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Name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Type of attribute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CDATA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ID (identifier) or IDREF (ID reference) or IDREFS (multiple IDREFs)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  more on this later 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Whether 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mandatory (#REQUIRED)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a default value (value),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or neither (#IMPLIED)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&lt;!ATTLIST course </a:t>
            </a:r>
            <a:r>
              <a:rPr lang="en-US" dirty="0" err="1"/>
              <a:t>course_id</a:t>
            </a:r>
            <a:r>
              <a:rPr lang="en-US" dirty="0"/>
              <a:t> CDATA #REQUIRED&gt;, or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&lt;!ATTLIST course</a:t>
            </a:r>
          </a:p>
          <a:p>
            <a:pPr lvl="2">
              <a:lnSpc>
                <a:spcPct val="70000"/>
              </a:lnSpc>
              <a:buFont typeface="Webdings" pitchFamily="18" charset="2"/>
              <a:buNone/>
            </a:pPr>
            <a:r>
              <a:rPr lang="en-US" dirty="0"/>
              <a:t>	</a:t>
            </a:r>
            <a:r>
              <a:rPr lang="en-US" dirty="0" err="1"/>
              <a:t>course_id</a:t>
            </a:r>
            <a:r>
              <a:rPr lang="en-US" dirty="0"/>
              <a:t>     ID          #REQUIRED</a:t>
            </a:r>
          </a:p>
          <a:p>
            <a:pPr lvl="2">
              <a:lnSpc>
                <a:spcPct val="70000"/>
              </a:lnSpc>
              <a:buFont typeface="Webdings" pitchFamily="18" charset="2"/>
              <a:buNone/>
            </a:pPr>
            <a:r>
              <a:rPr lang="en-US" dirty="0"/>
              <a:t>    </a:t>
            </a:r>
            <a:r>
              <a:rPr lang="en-US" dirty="0" err="1"/>
              <a:t>dept_name</a:t>
            </a:r>
            <a:r>
              <a:rPr lang="en-US" dirty="0"/>
              <a:t>  IDREF   #REQUIRED</a:t>
            </a:r>
          </a:p>
          <a:p>
            <a:pPr lvl="2">
              <a:lnSpc>
                <a:spcPct val="70000"/>
              </a:lnSpc>
              <a:buFont typeface="Webdings" pitchFamily="18" charset="2"/>
              <a:buNone/>
            </a:pPr>
            <a:r>
              <a:rPr lang="en-US" dirty="0"/>
              <a:t>	instructors    IDREFS #IMPLIED   &gt;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IDs and IDREFs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r>
              <a:rPr lang="en-US" sz="2400" dirty="0"/>
              <a:t>An element can have at most one attribute of type ID</a:t>
            </a:r>
          </a:p>
          <a:p>
            <a:r>
              <a:rPr lang="en-US" sz="2400" dirty="0"/>
              <a:t>The ID attribute value of each element in an XML document must be distinct</a:t>
            </a:r>
          </a:p>
          <a:p>
            <a:pPr lvl="1"/>
            <a:r>
              <a:rPr lang="en-US" sz="2400" dirty="0"/>
              <a:t>Thus the ID attribute value is an object identifier</a:t>
            </a:r>
          </a:p>
          <a:p>
            <a:r>
              <a:rPr lang="en-US" sz="2400" dirty="0"/>
              <a:t>An attribute of type IDREF must contain the ID value of an element in the same document</a:t>
            </a:r>
          </a:p>
          <a:p>
            <a:r>
              <a:rPr lang="en-US" sz="2400" dirty="0"/>
              <a:t>An attribute of type IDREFS contains a set of (0 or more) ID values.  Each ID value must contain the ID value of an element in the same document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University DTD with Attributes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University DTD with ID and IDREF attribute types.</a:t>
            </a:r>
            <a:br>
              <a:rPr lang="en-US" sz="2000" dirty="0"/>
            </a:br>
            <a:r>
              <a:rPr lang="en-US" sz="2000" dirty="0">
                <a:solidFill>
                  <a:srgbClr val="993300"/>
                </a:solidFill>
              </a:rPr>
              <a:t>&lt;!DOCTYPE </a:t>
            </a:r>
            <a:r>
              <a:rPr lang="en-US" sz="2000" dirty="0"/>
              <a:t>university-3 [</a:t>
            </a:r>
            <a:br>
              <a:rPr lang="en-US" sz="2000" dirty="0"/>
            </a:br>
            <a:r>
              <a:rPr lang="en-US" sz="2000" dirty="0"/>
              <a:t>     &lt;!ELEMENT university ( (</a:t>
            </a:r>
            <a:r>
              <a:rPr lang="en-US" sz="2000" dirty="0" err="1"/>
              <a:t>department|course|instructor</a:t>
            </a:r>
            <a:r>
              <a:rPr lang="en-US" sz="2000" dirty="0"/>
              <a:t>)+)&gt;</a:t>
            </a:r>
            <a:br>
              <a:rPr lang="en-US" sz="2000" dirty="0"/>
            </a:br>
            <a:r>
              <a:rPr lang="en-US" sz="2000" dirty="0"/>
              <a:t>     &lt;!ELEMENT department ( building, budget )&gt;</a:t>
            </a:r>
            <a:br>
              <a:rPr lang="en-US" sz="2000" dirty="0"/>
            </a:br>
            <a:r>
              <a:rPr lang="en-US" sz="2000" dirty="0"/>
              <a:t>     &lt;!ATTLIST department</a:t>
            </a:r>
            <a:br>
              <a:rPr lang="en-US" sz="2000" dirty="0"/>
            </a:br>
            <a:r>
              <a:rPr lang="en-US" sz="2000" dirty="0"/>
              <a:t>            </a:t>
            </a:r>
            <a:r>
              <a:rPr lang="en-US" sz="2000" dirty="0" err="1"/>
              <a:t>dept_name</a:t>
            </a:r>
            <a:r>
              <a:rPr lang="en-US" sz="2000" dirty="0"/>
              <a:t> ID #REQUIRED &gt;</a:t>
            </a:r>
            <a:br>
              <a:rPr lang="en-US" sz="2000" dirty="0"/>
            </a:br>
            <a:r>
              <a:rPr lang="en-US" sz="2000" dirty="0"/>
              <a:t>     &lt;!ELEMENT course (title, credits )&gt;</a:t>
            </a:r>
            <a:br>
              <a:rPr lang="en-US" sz="2000" dirty="0"/>
            </a:br>
            <a:r>
              <a:rPr lang="en-US" sz="2000" dirty="0"/>
              <a:t>     &lt;!ATTLIST course</a:t>
            </a:r>
            <a:br>
              <a:rPr lang="en-US" sz="2000" dirty="0"/>
            </a:br>
            <a:r>
              <a:rPr lang="en-US" sz="2000" dirty="0"/>
              <a:t>            </a:t>
            </a:r>
            <a:r>
              <a:rPr lang="en-US" sz="2000" dirty="0" err="1"/>
              <a:t>course_id</a:t>
            </a:r>
            <a:r>
              <a:rPr lang="en-US" sz="2000" dirty="0"/>
              <a:t> ID #REQUIRED</a:t>
            </a:r>
            <a:br>
              <a:rPr lang="en-US" sz="2000" dirty="0"/>
            </a:br>
            <a:r>
              <a:rPr lang="en-US" sz="2000" dirty="0"/>
              <a:t>            </a:t>
            </a:r>
            <a:r>
              <a:rPr lang="en-US" sz="2000" dirty="0" err="1"/>
              <a:t>dept_name</a:t>
            </a:r>
            <a:r>
              <a:rPr lang="en-US" sz="2000" dirty="0"/>
              <a:t> IDREF #REQUIRED</a:t>
            </a:r>
            <a:br>
              <a:rPr lang="en-US" sz="2000" dirty="0"/>
            </a:br>
            <a:r>
              <a:rPr lang="en-US" sz="2000" dirty="0"/>
              <a:t>            instructors IDREFS #IMPLIED &gt;</a:t>
            </a:r>
            <a:br>
              <a:rPr lang="en-US" sz="2000" dirty="0"/>
            </a:br>
            <a:r>
              <a:rPr lang="en-US" sz="2000" dirty="0"/>
              <a:t>     &lt;!ELEMENT instructor ( name, salary )&gt;</a:t>
            </a:r>
            <a:br>
              <a:rPr lang="en-US" sz="2000" dirty="0"/>
            </a:br>
            <a:r>
              <a:rPr lang="en-US" sz="2000" dirty="0"/>
              <a:t>     &lt;!ATTLIST instructor</a:t>
            </a:r>
            <a:br>
              <a:rPr lang="en-US" sz="2000" dirty="0"/>
            </a:br>
            <a:r>
              <a:rPr lang="en-US" sz="2000" dirty="0"/>
              <a:t>            IID ID #REQUIRED </a:t>
            </a:r>
            <a:br>
              <a:rPr lang="en-US" sz="2000" dirty="0"/>
            </a:br>
            <a:r>
              <a:rPr lang="en-US" sz="2000" dirty="0"/>
              <a:t>            </a:t>
            </a:r>
            <a:r>
              <a:rPr lang="en-US" sz="2000" dirty="0" err="1"/>
              <a:t>dept_name</a:t>
            </a:r>
            <a:r>
              <a:rPr lang="en-US" sz="2000" dirty="0"/>
              <a:t> IDREF #REQUIRED &gt;</a:t>
            </a:r>
            <a:br>
              <a:rPr lang="en-US" sz="2000" dirty="0"/>
            </a:br>
            <a:r>
              <a:rPr lang="en-US" sz="2000" dirty="0"/>
              <a:t>     · · · declarations for title, credits, building,</a:t>
            </a:r>
            <a:br>
              <a:rPr lang="en-US" sz="2000" dirty="0"/>
            </a:br>
            <a:r>
              <a:rPr lang="en-US" sz="2000" dirty="0"/>
              <a:t>            budget, name and salary · · ·</a:t>
            </a:r>
            <a:br>
              <a:rPr lang="en-US" sz="2000" dirty="0"/>
            </a:br>
            <a:r>
              <a:rPr lang="en-US" sz="2000" dirty="0">
                <a:solidFill>
                  <a:srgbClr val="993300"/>
                </a:solidFill>
              </a:rPr>
              <a:t>]&gt;</a:t>
            </a:r>
          </a:p>
          <a:p>
            <a:endParaRPr lang="en-US" sz="20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77200" cy="609600"/>
          </a:xfrm>
        </p:spPr>
        <p:txBody>
          <a:bodyPr/>
          <a:lstStyle/>
          <a:p>
            <a:r>
              <a:rPr lang="en-US" sz="2800"/>
              <a:t>XML data with ID and IDREF attributes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70104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N" sz="1700" dirty="0"/>
              <a:t>&lt;university-3&gt;</a:t>
            </a:r>
          </a:p>
          <a:p>
            <a:r>
              <a:rPr lang="en-IN" sz="1700" dirty="0"/>
              <a:t>       </a:t>
            </a:r>
            <a:r>
              <a:rPr lang="en-IN" sz="1700" dirty="0">
                <a:solidFill>
                  <a:srgbClr val="993300"/>
                </a:solidFill>
              </a:rPr>
              <a:t>&lt;department dept name=“Comp. Sci.”&gt;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        &lt;building&gt; Taylor &lt;/building&gt;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        &lt;budget&gt; 100000 &lt;/budget&gt;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&lt;/department&gt;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&lt;department dept name=“Biology”&gt;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        &lt;building&gt; Watson &lt;/building&gt;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        &lt;budget&gt; 90000 &lt;/budget&gt;</a:t>
            </a:r>
          </a:p>
          <a:p>
            <a:r>
              <a:rPr lang="en-IN" sz="1700" dirty="0">
                <a:solidFill>
                  <a:srgbClr val="993300"/>
                </a:solidFill>
              </a:rPr>
              <a:t>       &lt;/department&gt;</a:t>
            </a:r>
          </a:p>
          <a:p>
            <a:r>
              <a:rPr lang="en-IN" sz="1700" dirty="0"/>
              <a:t>       </a:t>
            </a:r>
            <a:r>
              <a:rPr lang="en-IN" sz="1700" dirty="0">
                <a:solidFill>
                  <a:srgbClr val="008000"/>
                </a:solidFill>
              </a:rPr>
              <a:t>&lt;course </a:t>
            </a:r>
            <a:r>
              <a:rPr lang="en-IN" sz="1700" dirty="0" err="1">
                <a:solidFill>
                  <a:srgbClr val="008000"/>
                </a:solidFill>
              </a:rPr>
              <a:t>course</a:t>
            </a:r>
            <a:r>
              <a:rPr lang="en-IN" sz="1700" dirty="0">
                <a:solidFill>
                  <a:srgbClr val="008000"/>
                </a:solidFill>
              </a:rPr>
              <a:t> id=“CS-101” dept name=“Comp. Sci”</a:t>
            </a:r>
          </a:p>
          <a:p>
            <a:r>
              <a:rPr lang="en-IN" sz="1700" dirty="0">
                <a:solidFill>
                  <a:srgbClr val="008000"/>
                </a:solidFill>
              </a:rPr>
              <a:t>                         instructors=“10101 83821”&gt;</a:t>
            </a:r>
          </a:p>
          <a:p>
            <a:r>
              <a:rPr lang="en-IN" sz="1700" dirty="0">
                <a:solidFill>
                  <a:srgbClr val="008000"/>
                </a:solidFill>
              </a:rPr>
              <a:t>                &lt;title&gt; Intro. to Computer Science &lt;/title&gt;</a:t>
            </a:r>
          </a:p>
          <a:p>
            <a:r>
              <a:rPr lang="en-IN" sz="1700" dirty="0">
                <a:solidFill>
                  <a:srgbClr val="008000"/>
                </a:solidFill>
              </a:rPr>
              <a:t>                &lt;credits&gt; 4 &lt;/credits&gt;</a:t>
            </a:r>
          </a:p>
          <a:p>
            <a:r>
              <a:rPr lang="en-IN" sz="1700" dirty="0">
                <a:solidFill>
                  <a:srgbClr val="008000"/>
                </a:solidFill>
              </a:rPr>
              <a:t>       &lt;/course&gt;</a:t>
            </a:r>
          </a:p>
          <a:p>
            <a:r>
              <a:rPr lang="en-US" sz="1700" dirty="0"/>
              <a:t>       ….</a:t>
            </a:r>
          </a:p>
          <a:p>
            <a:r>
              <a:rPr lang="en-US" sz="1700" dirty="0"/>
              <a:t>       </a:t>
            </a:r>
            <a:r>
              <a:rPr lang="en-IN" sz="1700" dirty="0">
                <a:solidFill>
                  <a:srgbClr val="006666"/>
                </a:solidFill>
              </a:rPr>
              <a:t>&lt;instructor IID=“10101” dept name=“Comp. Sci.”&gt;</a:t>
            </a:r>
          </a:p>
          <a:p>
            <a:r>
              <a:rPr lang="en-IN" sz="1700" dirty="0">
                <a:solidFill>
                  <a:srgbClr val="006666"/>
                </a:solidFill>
              </a:rPr>
              <a:t>                &lt;name&gt; Srinivasan &lt;/name&gt;</a:t>
            </a:r>
          </a:p>
          <a:p>
            <a:r>
              <a:rPr lang="en-IN" sz="1700" dirty="0">
                <a:solidFill>
                  <a:srgbClr val="006666"/>
                </a:solidFill>
              </a:rPr>
              <a:t>                &lt;salary&gt; 65000 &lt;/salary&gt;</a:t>
            </a:r>
          </a:p>
          <a:p>
            <a:r>
              <a:rPr lang="en-IN" sz="1700" dirty="0">
                <a:solidFill>
                  <a:srgbClr val="006666"/>
                </a:solidFill>
              </a:rPr>
              <a:t>       &lt;/instructor&gt;</a:t>
            </a:r>
          </a:p>
          <a:p>
            <a:r>
              <a:rPr lang="en-US" sz="1700" dirty="0"/>
              <a:t>       ….</a:t>
            </a:r>
          </a:p>
          <a:p>
            <a:r>
              <a:rPr lang="en-US" sz="1700" dirty="0"/>
              <a:t>&lt;/university-3&gt;</a:t>
            </a:r>
            <a:endParaRPr lang="en-IN" sz="1700" dirty="0"/>
          </a:p>
        </p:txBody>
      </p:sp>
    </p:spTree>
  </p:cSld>
  <p:clrMapOvr>
    <a:masterClrMapping/>
  </p:clrMapOvr>
  <p:transition advTm="545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Types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Data can be broadly classified into four types: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solidFill>
                  <a:srgbClr val="0070C0"/>
                </a:solidFill>
              </a:rPr>
              <a:t>Structured Data: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Have a predefined model, which organizes data into a form that is relatively easy to store, process, retrieve </a:t>
            </a:r>
            <a:br>
              <a:rPr lang="en-US" dirty="0"/>
            </a:br>
            <a:r>
              <a:rPr lang="en-US" dirty="0"/>
              <a:t>and manage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E.g., relational data</a:t>
            </a:r>
          </a:p>
          <a:p>
            <a:pPr lvl="2">
              <a:buFont typeface="Wingdings" pitchFamily="2" charset="2"/>
              <a:buChar char="§"/>
            </a:pPr>
            <a:endParaRPr lang="en-US" sz="1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>
                <a:solidFill>
                  <a:srgbClr val="0070C0"/>
                </a:solidFill>
              </a:rPr>
              <a:t>Unstructured Data: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Opposite of structured data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E.g., Flat binary files containing text, video or audio</a:t>
            </a:r>
          </a:p>
          <a:p>
            <a:pPr lvl="2">
              <a:buFont typeface="Wingdings" pitchFamily="2" charset="2"/>
              <a:buChar char="§"/>
            </a:pPr>
            <a:r>
              <a:rPr lang="en-US" u="sng" dirty="0"/>
              <a:t>Note</a:t>
            </a:r>
            <a:r>
              <a:rPr lang="en-US" dirty="0"/>
              <a:t>: data is not completely devoid of a structure (e.g., an audio file may still have an encoding structure and some metadata associated with it)</a:t>
            </a:r>
          </a:p>
          <a:p>
            <a:pPr lvl="2">
              <a:buFont typeface="Wingdings" pitchFamily="2" charset="2"/>
              <a:buChar char="§"/>
            </a:pPr>
            <a:endParaRPr lang="en-US" sz="1800" dirty="0"/>
          </a:p>
          <a:p>
            <a:pPr lvl="1">
              <a:buFont typeface="Wingdings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52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DTDs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r>
              <a:rPr lang="en-US" sz="2000" dirty="0"/>
              <a:t>No typing of text elements and attributes</a:t>
            </a:r>
          </a:p>
          <a:p>
            <a:pPr lvl="1"/>
            <a:r>
              <a:rPr lang="en-US" sz="2000" dirty="0"/>
              <a:t>All values are strings, no integers, reals, etc.</a:t>
            </a:r>
          </a:p>
          <a:p>
            <a:r>
              <a:rPr lang="en-US" sz="2000" dirty="0"/>
              <a:t>Difficult to specify unordered sets of </a:t>
            </a:r>
            <a:r>
              <a:rPr lang="en-US" sz="2000" dirty="0" err="1"/>
              <a:t>subelements</a:t>
            </a:r>
            <a:endParaRPr lang="en-US" sz="2000" dirty="0"/>
          </a:p>
          <a:p>
            <a:pPr lvl="1"/>
            <a:r>
              <a:rPr lang="en-US" sz="2000" dirty="0"/>
              <a:t>Order is usually irrelevant in databases (unlike in the document-layout environment from which XML evolved)</a:t>
            </a:r>
          </a:p>
          <a:p>
            <a:pPr lvl="1"/>
            <a:r>
              <a:rPr lang="en-US" sz="2000" dirty="0"/>
              <a:t>(A | B)* allows specification of an unordered set, but</a:t>
            </a:r>
          </a:p>
          <a:p>
            <a:pPr lvl="2"/>
            <a:r>
              <a:rPr lang="en-US" sz="2000" dirty="0"/>
              <a:t>Cannot ensure that each of A and B occurs only once</a:t>
            </a:r>
          </a:p>
          <a:p>
            <a:r>
              <a:rPr lang="en-US" sz="2000" dirty="0"/>
              <a:t>IDs and IDREFs are untyped</a:t>
            </a:r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instructors</a:t>
            </a:r>
            <a:r>
              <a:rPr lang="en-US" sz="2000" dirty="0"/>
              <a:t> attribute of a course may contain a reference to another course, which is meaningless</a:t>
            </a:r>
          </a:p>
          <a:p>
            <a:pPr lvl="2"/>
            <a:r>
              <a:rPr lang="en-US" sz="2000" i="1" dirty="0"/>
              <a:t>instructors</a:t>
            </a:r>
            <a:r>
              <a:rPr lang="en-US" sz="2000" dirty="0"/>
              <a:t> attribute should ideally be constrained to refer to instructor elements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Schema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r>
              <a:rPr lang="en-US" sz="2000" dirty="0"/>
              <a:t>XML Schema is a more sophisticated schema language which addresses the drawbacks of DTDs.  Supports</a:t>
            </a:r>
          </a:p>
          <a:p>
            <a:pPr lvl="1"/>
            <a:r>
              <a:rPr lang="en-US" sz="2000" dirty="0"/>
              <a:t>Typing of values</a:t>
            </a:r>
          </a:p>
          <a:p>
            <a:pPr lvl="2"/>
            <a:r>
              <a:rPr lang="en-US" sz="2000" dirty="0"/>
              <a:t>E.g., integer, string, </a:t>
            </a:r>
            <a:r>
              <a:rPr lang="en-US" sz="2000" dirty="0" err="1"/>
              <a:t>etc</a:t>
            </a:r>
            <a:endParaRPr lang="en-US" sz="2000" dirty="0"/>
          </a:p>
          <a:p>
            <a:pPr lvl="2"/>
            <a:r>
              <a:rPr lang="en-US" sz="2000" dirty="0"/>
              <a:t>Also, constraints on min/max values</a:t>
            </a:r>
          </a:p>
          <a:p>
            <a:pPr lvl="1"/>
            <a:r>
              <a:rPr lang="en-US" sz="2000" dirty="0"/>
              <a:t>User-defined, complex types</a:t>
            </a:r>
          </a:p>
          <a:p>
            <a:pPr lvl="1"/>
            <a:r>
              <a:rPr lang="en-US" sz="2000" dirty="0"/>
              <a:t>Many more features, including</a:t>
            </a:r>
          </a:p>
          <a:p>
            <a:pPr lvl="2"/>
            <a:r>
              <a:rPr lang="en-US" sz="2000" dirty="0"/>
              <a:t>uniqueness and foreign key constraints, inheritance </a:t>
            </a:r>
          </a:p>
          <a:p>
            <a:r>
              <a:rPr lang="en-US" sz="2000" dirty="0"/>
              <a:t>XML Schema is itself specified in XML syntax, unlike DTDs</a:t>
            </a:r>
          </a:p>
          <a:p>
            <a:pPr lvl="1"/>
            <a:r>
              <a:rPr lang="en-US" sz="2000" dirty="0"/>
              <a:t>More-standard representation, but verbose</a:t>
            </a:r>
          </a:p>
          <a:p>
            <a:r>
              <a:rPr lang="en-US" sz="2000" dirty="0"/>
              <a:t>XML Scheme is integrated with namespaces </a:t>
            </a:r>
          </a:p>
          <a:p>
            <a:r>
              <a:rPr lang="en-US" sz="2000" dirty="0"/>
              <a:t>BUT:  XML Schema is significantly more complicated than DTDs.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Querying and Transforming XML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r>
              <a:rPr lang="en-US" sz="2000" dirty="0"/>
              <a:t>Translation of information from one XML schema to another</a:t>
            </a:r>
          </a:p>
          <a:p>
            <a:r>
              <a:rPr lang="en-US" sz="2000" dirty="0"/>
              <a:t>Querying on XML data </a:t>
            </a:r>
          </a:p>
          <a:p>
            <a:r>
              <a:rPr lang="en-US" sz="2000" dirty="0"/>
              <a:t>Above two are closely related, and handled by the same tools</a:t>
            </a:r>
          </a:p>
          <a:p>
            <a:r>
              <a:rPr lang="en-US" sz="2000" dirty="0"/>
              <a:t>Standard XML querying/translation languages</a:t>
            </a:r>
          </a:p>
          <a:p>
            <a:pPr lvl="1"/>
            <a:r>
              <a:rPr lang="en-US" sz="2000" dirty="0"/>
              <a:t>XPath</a:t>
            </a:r>
          </a:p>
          <a:p>
            <a:pPr lvl="2"/>
            <a:r>
              <a:rPr lang="en-US" sz="2000" dirty="0"/>
              <a:t>Simple language consisting of path expressions</a:t>
            </a:r>
          </a:p>
          <a:p>
            <a:pPr lvl="1"/>
            <a:r>
              <a:rPr lang="en-US" sz="2000" dirty="0"/>
              <a:t>XSLT</a:t>
            </a:r>
          </a:p>
          <a:p>
            <a:pPr lvl="2"/>
            <a:r>
              <a:rPr lang="en-US" sz="2000" dirty="0"/>
              <a:t>Simple language designed for translation from XML to XML and XML to HTML</a:t>
            </a:r>
          </a:p>
          <a:p>
            <a:pPr lvl="1"/>
            <a:r>
              <a:rPr lang="en-US" sz="2000" dirty="0"/>
              <a:t>XQuery</a:t>
            </a:r>
          </a:p>
          <a:p>
            <a:pPr lvl="2"/>
            <a:r>
              <a:rPr lang="en-US" sz="2000" dirty="0"/>
              <a:t>An XML query language with a rich set of features</a:t>
            </a:r>
          </a:p>
          <a:p>
            <a:pPr>
              <a:buFont typeface="Monotype Sorts" charset="2"/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Model of XML Data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665436" cy="5133975"/>
          </a:xfrm>
        </p:spPr>
        <p:txBody>
          <a:bodyPr/>
          <a:lstStyle/>
          <a:p>
            <a:r>
              <a:rPr lang="en-US" sz="2000" dirty="0"/>
              <a:t>Query and transformation languages are based on a </a:t>
            </a:r>
            <a:r>
              <a:rPr lang="en-US" sz="2000" b="1" dirty="0">
                <a:solidFill>
                  <a:srgbClr val="002060"/>
                </a:solidFill>
              </a:rPr>
              <a:t>tree model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/>
              <a:t>of XML data</a:t>
            </a:r>
          </a:p>
          <a:p>
            <a:r>
              <a:rPr lang="en-US" sz="2000" dirty="0"/>
              <a:t>An XML document is modeled as a tree, with </a:t>
            </a:r>
            <a:r>
              <a:rPr lang="en-US" sz="2000" b="1" dirty="0">
                <a:solidFill>
                  <a:srgbClr val="002060"/>
                </a:solidFill>
              </a:rPr>
              <a:t>nodes</a:t>
            </a:r>
            <a:r>
              <a:rPr lang="en-US" sz="2000" dirty="0"/>
              <a:t> corresponding to elements and attributes</a:t>
            </a:r>
          </a:p>
          <a:p>
            <a:pPr lvl="1"/>
            <a:r>
              <a:rPr lang="en-US" sz="2000" dirty="0"/>
              <a:t>Element nodes have child nodes, which can be attributes or </a:t>
            </a:r>
            <a:r>
              <a:rPr lang="en-US" sz="2000" dirty="0" err="1"/>
              <a:t>subelements</a:t>
            </a:r>
            <a:endParaRPr lang="en-US" sz="2000" dirty="0"/>
          </a:p>
          <a:p>
            <a:pPr lvl="1"/>
            <a:r>
              <a:rPr lang="en-US" sz="2000" dirty="0"/>
              <a:t>Text in an element is modeled as a text node child of the element</a:t>
            </a:r>
          </a:p>
          <a:p>
            <a:pPr lvl="1"/>
            <a:r>
              <a:rPr lang="en-US" sz="2000" dirty="0"/>
              <a:t>Children of a node are ordered according to their order in the XML document</a:t>
            </a:r>
          </a:p>
          <a:p>
            <a:pPr lvl="1"/>
            <a:r>
              <a:rPr lang="en-US" sz="2000" dirty="0"/>
              <a:t>Element and attribute nodes (except for the root node) have a single parent, which is an element node</a:t>
            </a:r>
          </a:p>
          <a:p>
            <a:pPr lvl="1"/>
            <a:r>
              <a:rPr lang="en-US" sz="2000" dirty="0"/>
              <a:t>The root node has a single child, which is the root element of the document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XQuery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XQuery is a general purpose query language for XML data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Currently being standardized by the World Wide Web Consortium (W3C)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XQuery is derived from the Quilt query language, which itself borrows from SQL, XQL and XML-QL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XQuery uses a  </a:t>
            </a:r>
            <a:br>
              <a:rPr lang="en-US" sz="2000" dirty="0"/>
            </a:br>
            <a:r>
              <a:rPr lang="en-US" sz="2000" dirty="0"/>
              <a:t>      </a:t>
            </a:r>
            <a:r>
              <a:rPr lang="en-US" sz="2000" b="1" dirty="0">
                <a:solidFill>
                  <a:srgbClr val="993300"/>
                </a:solidFill>
              </a:rPr>
              <a:t>for … let … where … order by …result</a:t>
            </a:r>
            <a:r>
              <a:rPr lang="en-US" sz="2000" dirty="0">
                <a:solidFill>
                  <a:srgbClr val="993300"/>
                </a:solidFill>
              </a:rPr>
              <a:t> … 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/>
              <a:t>syntax</a:t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en-US" sz="2000" b="1" dirty="0"/>
              <a:t>for</a:t>
            </a:r>
            <a:r>
              <a:rPr lang="en-US" sz="2000" dirty="0"/>
              <a:t>      </a:t>
            </a:r>
            <a:r>
              <a:rPr lang="en-US" sz="2000" dirty="0">
                <a:sym typeface="Wingdings" pitchFamily="2" charset="2"/>
              </a:rPr>
              <a:t> SQL </a:t>
            </a:r>
            <a:r>
              <a:rPr lang="en-US" sz="2000" b="1" dirty="0">
                <a:sym typeface="Wingdings" pitchFamily="2" charset="2"/>
              </a:rPr>
              <a:t>from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where</a:t>
            </a:r>
            <a:r>
              <a:rPr lang="en-US" sz="2000" dirty="0">
                <a:sym typeface="Wingdings" pitchFamily="2" charset="2"/>
              </a:rPr>
              <a:t>  SQL </a:t>
            </a:r>
            <a:r>
              <a:rPr lang="en-US" sz="2000" b="1" dirty="0">
                <a:sym typeface="Wingdings" pitchFamily="2" charset="2"/>
              </a:rPr>
              <a:t>where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order by </a:t>
            </a:r>
            <a:r>
              <a:rPr lang="en-US" sz="2000" dirty="0">
                <a:sym typeface="Wingdings" pitchFamily="2" charset="2"/>
              </a:rPr>
              <a:t> SQL </a:t>
            </a:r>
            <a:r>
              <a:rPr lang="en-US" sz="2000" b="1" dirty="0">
                <a:sym typeface="Wingdings" pitchFamily="2" charset="2"/>
              </a:rPr>
              <a:t>order by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000" b="1" dirty="0">
                <a:sym typeface="Wingdings" pitchFamily="2" charset="2"/>
              </a:rPr>
              <a:t>	     result</a:t>
            </a:r>
            <a:r>
              <a:rPr lang="en-US" sz="2000" dirty="0">
                <a:sym typeface="Wingdings" pitchFamily="2" charset="2"/>
              </a:rPr>
              <a:t>   SQL </a:t>
            </a:r>
            <a:r>
              <a:rPr lang="en-US" sz="2000" b="1" dirty="0">
                <a:sym typeface="Wingdings" pitchFamily="2" charset="2"/>
              </a:rPr>
              <a:t>select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b="1" dirty="0">
                <a:sym typeface="Wingdings" pitchFamily="2" charset="2"/>
              </a:rPr>
              <a:t>let</a:t>
            </a:r>
            <a:r>
              <a:rPr lang="en-US" sz="2000" dirty="0">
                <a:sym typeface="Wingdings" pitchFamily="2" charset="2"/>
              </a:rPr>
              <a:t> allows temporary variables, and has no equivalent in SQL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FLWOR Syntax in XQuery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52331"/>
            <a:ext cx="7683192" cy="5286375"/>
          </a:xfrm>
        </p:spPr>
        <p:txBody>
          <a:bodyPr/>
          <a:lstStyle/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For clause uses XPath expressions, and variable in for clause ranges over values in the set returned by XPath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Simple FLWOR expression in XQuery 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find all courses with credits &gt; 3, with each result enclosed in an &lt;</a:t>
            </a:r>
            <a:r>
              <a:rPr lang="en-US" sz="2000" dirty="0" err="1"/>
              <a:t>course_id</a:t>
            </a:r>
            <a:r>
              <a:rPr lang="en-US" sz="2000" dirty="0"/>
              <a:t>&gt; .. &lt;/</a:t>
            </a:r>
            <a:r>
              <a:rPr lang="en-US" sz="2000" dirty="0" err="1"/>
              <a:t>course_id</a:t>
            </a:r>
            <a:r>
              <a:rPr lang="en-US" sz="2000" dirty="0"/>
              <a:t>&gt; tag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</a:t>
            </a:r>
            <a:r>
              <a:rPr lang="en-US" sz="2000" b="1" dirty="0">
                <a:solidFill>
                  <a:srgbClr val="993300"/>
                </a:solidFill>
              </a:rPr>
              <a:t> for</a:t>
            </a:r>
            <a:r>
              <a:rPr lang="en-US" sz="2000" dirty="0">
                <a:solidFill>
                  <a:srgbClr val="993300"/>
                </a:solidFill>
              </a:rPr>
              <a:t>  $x </a:t>
            </a:r>
            <a:r>
              <a:rPr lang="en-US" sz="2000" b="1" dirty="0">
                <a:solidFill>
                  <a:srgbClr val="993300"/>
                </a:solidFill>
              </a:rPr>
              <a:t>in </a:t>
            </a:r>
            <a:r>
              <a:rPr lang="en-US" sz="2000" dirty="0">
                <a:solidFill>
                  <a:srgbClr val="993300"/>
                </a:solidFill>
              </a:rPr>
              <a:t>/university-3/course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</a:t>
            </a:r>
            <a:r>
              <a:rPr lang="en-US" sz="2000" b="1" dirty="0">
                <a:solidFill>
                  <a:srgbClr val="993300"/>
                </a:solidFill>
              </a:rPr>
              <a:t>let   </a:t>
            </a:r>
            <a:r>
              <a:rPr lang="en-US" sz="2000" dirty="0">
                <a:solidFill>
                  <a:srgbClr val="993300"/>
                </a:solidFill>
              </a:rPr>
              <a:t>$</a:t>
            </a:r>
            <a:r>
              <a:rPr lang="en-US" sz="2000" dirty="0" err="1">
                <a:solidFill>
                  <a:srgbClr val="993300"/>
                </a:solidFill>
              </a:rPr>
              <a:t>courseId</a:t>
            </a:r>
            <a:r>
              <a:rPr lang="en-US" sz="2000" dirty="0">
                <a:solidFill>
                  <a:srgbClr val="993300"/>
                </a:solidFill>
              </a:rPr>
              <a:t> := $x/@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</a:t>
            </a:r>
            <a:r>
              <a:rPr lang="en-US" sz="2000" b="1" dirty="0">
                <a:solidFill>
                  <a:srgbClr val="993300"/>
                </a:solidFill>
              </a:rPr>
              <a:t>where </a:t>
            </a:r>
            <a:r>
              <a:rPr lang="en-US" sz="2000" dirty="0">
                <a:solidFill>
                  <a:srgbClr val="993300"/>
                </a:solidFill>
              </a:rPr>
              <a:t>$x/credits &gt; 3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</a:t>
            </a:r>
            <a:r>
              <a:rPr lang="en-US" sz="2000" b="1" dirty="0">
                <a:solidFill>
                  <a:srgbClr val="993300"/>
                </a:solidFill>
              </a:rPr>
              <a:t>return </a:t>
            </a:r>
            <a:r>
              <a:rPr lang="en-US" sz="2000" dirty="0">
                <a:solidFill>
                  <a:srgbClr val="993300"/>
                </a:solidFill>
              </a:rPr>
              <a:t>&lt;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&gt; { $</a:t>
            </a:r>
            <a:r>
              <a:rPr lang="en-US" sz="2000" dirty="0" err="1">
                <a:solidFill>
                  <a:srgbClr val="993300"/>
                </a:solidFill>
              </a:rPr>
              <a:t>courseId</a:t>
            </a:r>
            <a:r>
              <a:rPr lang="en-US" sz="2000" dirty="0">
                <a:solidFill>
                  <a:srgbClr val="993300"/>
                </a:solidFill>
              </a:rPr>
              <a:t> } &lt;/course id&gt;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Items in the </a:t>
            </a:r>
            <a:r>
              <a:rPr lang="en-US" sz="2000" b="1" dirty="0"/>
              <a:t>return</a:t>
            </a:r>
            <a:r>
              <a:rPr lang="en-US" sz="2000" dirty="0"/>
              <a:t> clause are XML text unless enclosed in {}, in which case they are evaluated</a:t>
            </a:r>
            <a:endParaRPr lang="en-US" sz="2000" dirty="0">
              <a:solidFill>
                <a:srgbClr val="993300"/>
              </a:solidFill>
            </a:endParaRP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Let clause not really needed in this query.  Query can be written as:</a:t>
            </a:r>
          </a:p>
          <a:p>
            <a:pPr marL="400050" lvl="1" indent="0">
              <a:lnSpc>
                <a:spcPct val="90000"/>
              </a:lnSpc>
              <a:buSzPct val="110000"/>
              <a:buNone/>
            </a:pPr>
            <a:r>
              <a:rPr lang="en-US" sz="2000" b="1" dirty="0">
                <a:solidFill>
                  <a:srgbClr val="993300"/>
                </a:solidFill>
              </a:rPr>
              <a:t>        for </a:t>
            </a:r>
            <a:r>
              <a:rPr lang="en-US" sz="2000" dirty="0">
                <a:solidFill>
                  <a:srgbClr val="993300"/>
                </a:solidFill>
              </a:rPr>
              <a:t>$x </a:t>
            </a:r>
            <a:r>
              <a:rPr lang="en-US" sz="2000" b="1" dirty="0">
                <a:solidFill>
                  <a:srgbClr val="993300"/>
                </a:solidFill>
              </a:rPr>
              <a:t>in </a:t>
            </a:r>
            <a:r>
              <a:rPr lang="en-US" sz="2000" dirty="0">
                <a:solidFill>
                  <a:srgbClr val="993300"/>
                </a:solidFill>
              </a:rPr>
              <a:t>/university-3/course[credits &gt; 3]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</a:t>
            </a:r>
            <a:r>
              <a:rPr lang="en-US" sz="2000" b="1" dirty="0">
                <a:solidFill>
                  <a:srgbClr val="993300"/>
                </a:solidFill>
              </a:rPr>
              <a:t>return </a:t>
            </a:r>
            <a:r>
              <a:rPr lang="en-US" sz="2000" dirty="0">
                <a:solidFill>
                  <a:srgbClr val="993300"/>
                </a:solidFill>
              </a:rPr>
              <a:t>&lt;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&gt; { $x/@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 } &lt;/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&gt;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sz="2000" dirty="0"/>
              <a:t>Alternative notation for constructing elements: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000" dirty="0">
                <a:solidFill>
                  <a:srgbClr val="993300"/>
                </a:solidFill>
              </a:rPr>
              <a:t>          </a:t>
            </a:r>
            <a:r>
              <a:rPr lang="en-US" sz="2000" b="1" dirty="0">
                <a:solidFill>
                  <a:srgbClr val="993300"/>
                </a:solidFill>
              </a:rPr>
              <a:t>return element 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 { </a:t>
            </a:r>
            <a:r>
              <a:rPr lang="en-US" sz="2000" b="1" dirty="0">
                <a:solidFill>
                  <a:srgbClr val="993300"/>
                </a:solidFill>
              </a:rPr>
              <a:t>element </a:t>
            </a:r>
            <a:r>
              <a:rPr lang="en-US" sz="2000" dirty="0">
                <a:solidFill>
                  <a:srgbClr val="993300"/>
                </a:solidFill>
              </a:rPr>
              <a:t> $x/@</a:t>
            </a:r>
            <a:r>
              <a:rPr lang="en-US" sz="2000" dirty="0" err="1">
                <a:solidFill>
                  <a:srgbClr val="993300"/>
                </a:solidFill>
              </a:rPr>
              <a:t>course_id</a:t>
            </a:r>
            <a:r>
              <a:rPr lang="en-US" sz="2000" dirty="0">
                <a:solidFill>
                  <a:srgbClr val="993300"/>
                </a:solidFill>
              </a:rPr>
              <a:t> }</a:t>
            </a:r>
            <a:r>
              <a:rPr lang="en-US" sz="2000" b="1" dirty="0">
                <a:solidFill>
                  <a:srgbClr val="993300"/>
                </a:solidFill>
              </a:rPr>
              <a:t> </a:t>
            </a:r>
            <a:endParaRPr lang="en-US" sz="20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7475"/>
            <a:ext cx="7301452" cy="609600"/>
          </a:xfrm>
        </p:spPr>
        <p:txBody>
          <a:bodyPr/>
          <a:lstStyle/>
          <a:p>
            <a:r>
              <a:rPr lang="en-US" dirty="0"/>
              <a:t>Joins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994650" cy="5076825"/>
          </a:xfrm>
        </p:spPr>
        <p:txBody>
          <a:bodyPr/>
          <a:lstStyle/>
          <a:p>
            <a:r>
              <a:rPr lang="en-US" sz="2400" dirty="0"/>
              <a:t>Joins are specified in a manner very similar to SQL</a:t>
            </a:r>
            <a:endParaRPr lang="en-US" sz="3200" b="1" dirty="0"/>
          </a:p>
          <a:p>
            <a:pPr>
              <a:buFont typeface="Monotype Sorts" charset="2"/>
              <a:buNone/>
            </a:pPr>
            <a:r>
              <a:rPr lang="en-US" sz="2400" b="1" dirty="0"/>
              <a:t>        </a:t>
            </a:r>
            <a:r>
              <a:rPr lang="en-US" sz="2400" b="1" dirty="0">
                <a:solidFill>
                  <a:srgbClr val="993300"/>
                </a:solidFill>
              </a:rPr>
              <a:t>for </a:t>
            </a:r>
            <a:r>
              <a:rPr lang="en-US" sz="2400" dirty="0">
                <a:solidFill>
                  <a:srgbClr val="993300"/>
                </a:solidFill>
              </a:rPr>
              <a:t>$c </a:t>
            </a:r>
            <a:r>
              <a:rPr lang="en-US" sz="2400" b="1" dirty="0">
                <a:solidFill>
                  <a:srgbClr val="993300"/>
                </a:solidFill>
              </a:rPr>
              <a:t>in </a:t>
            </a:r>
            <a:r>
              <a:rPr lang="en-US" sz="2400" dirty="0">
                <a:solidFill>
                  <a:srgbClr val="993300"/>
                </a:solidFill>
              </a:rPr>
              <a:t>/university/course,</a:t>
            </a:r>
            <a:br>
              <a:rPr lang="en-US" sz="2400" dirty="0">
                <a:solidFill>
                  <a:srgbClr val="993300"/>
                </a:solidFill>
              </a:rPr>
            </a:br>
            <a:r>
              <a:rPr lang="en-US" sz="2400" dirty="0">
                <a:solidFill>
                  <a:srgbClr val="993300"/>
                </a:solidFill>
              </a:rPr>
              <a:t>        $</a:t>
            </a:r>
            <a:r>
              <a:rPr lang="en-US" sz="2400" dirty="0" err="1">
                <a:solidFill>
                  <a:srgbClr val="993300"/>
                </a:solidFill>
              </a:rPr>
              <a:t>i</a:t>
            </a:r>
            <a:r>
              <a:rPr lang="en-US" sz="2400" dirty="0">
                <a:solidFill>
                  <a:srgbClr val="993300"/>
                </a:solidFill>
              </a:rPr>
              <a:t> </a:t>
            </a:r>
            <a:r>
              <a:rPr lang="en-US" sz="2400" b="1" dirty="0">
                <a:solidFill>
                  <a:srgbClr val="993300"/>
                </a:solidFill>
              </a:rPr>
              <a:t>in </a:t>
            </a:r>
            <a:r>
              <a:rPr lang="en-US" sz="2400" dirty="0">
                <a:solidFill>
                  <a:srgbClr val="993300"/>
                </a:solidFill>
              </a:rPr>
              <a:t>/university/instructor,</a:t>
            </a:r>
            <a:br>
              <a:rPr lang="en-US" sz="2400" dirty="0">
                <a:solidFill>
                  <a:srgbClr val="993300"/>
                </a:solidFill>
              </a:rPr>
            </a:br>
            <a:r>
              <a:rPr lang="en-US" sz="2400" dirty="0">
                <a:solidFill>
                  <a:srgbClr val="993300"/>
                </a:solidFill>
              </a:rPr>
              <a:t>        $t </a:t>
            </a:r>
            <a:r>
              <a:rPr lang="en-US" sz="2400" b="1" dirty="0">
                <a:solidFill>
                  <a:srgbClr val="993300"/>
                </a:solidFill>
              </a:rPr>
              <a:t>in </a:t>
            </a:r>
            <a:r>
              <a:rPr lang="en-US" sz="2400" dirty="0">
                <a:solidFill>
                  <a:srgbClr val="993300"/>
                </a:solidFill>
              </a:rPr>
              <a:t>/university/teaches</a:t>
            </a:r>
            <a:br>
              <a:rPr lang="en-US" sz="2400" dirty="0">
                <a:solidFill>
                  <a:srgbClr val="993300"/>
                </a:solidFill>
              </a:rPr>
            </a:br>
            <a:r>
              <a:rPr lang="en-US" sz="2400" dirty="0">
                <a:solidFill>
                  <a:srgbClr val="993300"/>
                </a:solidFill>
              </a:rPr>
              <a:t>  </a:t>
            </a:r>
            <a:r>
              <a:rPr lang="en-US" sz="2400" b="1" dirty="0">
                <a:solidFill>
                  <a:srgbClr val="993300"/>
                </a:solidFill>
              </a:rPr>
              <a:t>where </a:t>
            </a:r>
            <a:r>
              <a:rPr lang="en-US" sz="2400" dirty="0">
                <a:solidFill>
                  <a:srgbClr val="993300"/>
                </a:solidFill>
              </a:rPr>
              <a:t>$c/</a:t>
            </a:r>
            <a:r>
              <a:rPr lang="en-US" sz="2400" dirty="0" err="1">
                <a:solidFill>
                  <a:srgbClr val="993300"/>
                </a:solidFill>
              </a:rPr>
              <a:t>course_id</a:t>
            </a:r>
            <a:r>
              <a:rPr lang="en-US" sz="2400" dirty="0">
                <a:solidFill>
                  <a:srgbClr val="993300"/>
                </a:solidFill>
              </a:rPr>
              <a:t>= $t/course id </a:t>
            </a:r>
            <a:r>
              <a:rPr lang="en-US" sz="2400" b="1" dirty="0">
                <a:solidFill>
                  <a:srgbClr val="993300"/>
                </a:solidFill>
              </a:rPr>
              <a:t>and </a:t>
            </a:r>
            <a:r>
              <a:rPr lang="en-US" sz="2400" dirty="0">
                <a:solidFill>
                  <a:srgbClr val="993300"/>
                </a:solidFill>
              </a:rPr>
              <a:t>$t/IID = $</a:t>
            </a:r>
            <a:r>
              <a:rPr lang="en-US" sz="2400" dirty="0" err="1">
                <a:solidFill>
                  <a:srgbClr val="993300"/>
                </a:solidFill>
              </a:rPr>
              <a:t>i</a:t>
            </a:r>
            <a:r>
              <a:rPr lang="en-US" sz="2400" dirty="0">
                <a:solidFill>
                  <a:srgbClr val="993300"/>
                </a:solidFill>
              </a:rPr>
              <a:t>/IID</a:t>
            </a:r>
            <a:br>
              <a:rPr lang="en-US" sz="2400" dirty="0">
                <a:solidFill>
                  <a:srgbClr val="993300"/>
                </a:solidFill>
              </a:rPr>
            </a:br>
            <a:r>
              <a:rPr lang="en-US" sz="2400" dirty="0">
                <a:solidFill>
                  <a:srgbClr val="993300"/>
                </a:solidFill>
              </a:rPr>
              <a:t>  </a:t>
            </a:r>
            <a:r>
              <a:rPr lang="en-US" sz="2400" b="1" dirty="0">
                <a:solidFill>
                  <a:srgbClr val="993300"/>
                </a:solidFill>
              </a:rPr>
              <a:t>return </a:t>
            </a:r>
            <a:r>
              <a:rPr lang="en-US" sz="2400" dirty="0">
                <a:solidFill>
                  <a:srgbClr val="993300"/>
                </a:solidFill>
              </a:rPr>
              <a:t>&lt;</a:t>
            </a:r>
            <a:r>
              <a:rPr lang="en-US" sz="2400" dirty="0" err="1">
                <a:solidFill>
                  <a:srgbClr val="993300"/>
                </a:solidFill>
              </a:rPr>
              <a:t>course_instructor</a:t>
            </a:r>
            <a:r>
              <a:rPr lang="en-US" sz="2400" dirty="0">
                <a:solidFill>
                  <a:srgbClr val="993300"/>
                </a:solidFill>
              </a:rPr>
              <a:t>&gt; { $c $</a:t>
            </a:r>
            <a:r>
              <a:rPr lang="en-US" sz="2400" dirty="0" err="1">
                <a:solidFill>
                  <a:srgbClr val="993300"/>
                </a:solidFill>
              </a:rPr>
              <a:t>i</a:t>
            </a:r>
            <a:r>
              <a:rPr lang="en-US" sz="2400" dirty="0">
                <a:solidFill>
                  <a:srgbClr val="993300"/>
                </a:solidFill>
              </a:rPr>
              <a:t> } &lt;/</a:t>
            </a:r>
            <a:r>
              <a:rPr lang="en-US" sz="2400" dirty="0" err="1">
                <a:solidFill>
                  <a:srgbClr val="993300"/>
                </a:solidFill>
              </a:rPr>
              <a:t>course_instructor</a:t>
            </a:r>
            <a:r>
              <a:rPr lang="en-US" sz="2400" dirty="0">
                <a:solidFill>
                  <a:srgbClr val="993300"/>
                </a:solidFill>
              </a:rPr>
              <a:t>&gt;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993300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Program Interface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3000"/>
            <a:ext cx="7550027" cy="5210175"/>
          </a:xfrm>
        </p:spPr>
        <p:txBody>
          <a:bodyPr/>
          <a:lstStyle/>
          <a:p>
            <a:r>
              <a:rPr lang="en-US" dirty="0"/>
              <a:t>There are two standard application program interfaces to XML data:</a:t>
            </a:r>
          </a:p>
          <a:p>
            <a:pPr lvl="1"/>
            <a:r>
              <a:rPr lang="en-US" b="1" dirty="0"/>
              <a:t>SAX </a:t>
            </a:r>
            <a:r>
              <a:rPr lang="en-US" dirty="0"/>
              <a:t>(Simple API for XML)</a:t>
            </a:r>
          </a:p>
          <a:p>
            <a:pPr lvl="2"/>
            <a:r>
              <a:rPr lang="en-US" dirty="0"/>
              <a:t>Based on parser model, user provides event handlers for parsing events </a:t>
            </a:r>
          </a:p>
          <a:p>
            <a:pPr lvl="3"/>
            <a:r>
              <a:rPr lang="en-US" dirty="0"/>
              <a:t>E.g., start of element, end of element</a:t>
            </a:r>
          </a:p>
          <a:p>
            <a:pPr lvl="1"/>
            <a:r>
              <a:rPr lang="en-US" b="1" dirty="0"/>
              <a:t>DOM </a:t>
            </a:r>
            <a:r>
              <a:rPr lang="en-US" dirty="0"/>
              <a:t>(Document Object Model)</a:t>
            </a:r>
          </a:p>
          <a:p>
            <a:pPr lvl="2"/>
            <a:r>
              <a:rPr lang="en-US" b="1" dirty="0"/>
              <a:t>XML </a:t>
            </a:r>
            <a:r>
              <a:rPr lang="en-US" dirty="0"/>
              <a:t>data is parsed into a tree representation </a:t>
            </a:r>
          </a:p>
          <a:p>
            <a:pPr lvl="2"/>
            <a:r>
              <a:rPr lang="en-US" dirty="0"/>
              <a:t>Variety of functions provided for traversing the DOM tree</a:t>
            </a:r>
          </a:p>
          <a:p>
            <a:pPr lvl="2"/>
            <a:r>
              <a:rPr lang="en-US" dirty="0"/>
              <a:t>E.g.:  Java DOM API provides Node class with methods</a:t>
            </a:r>
            <a:br>
              <a:rPr lang="en-US" dirty="0"/>
            </a:br>
            <a:r>
              <a:rPr lang="en-US" dirty="0"/>
              <a:t>          </a:t>
            </a:r>
            <a:r>
              <a:rPr lang="en-US" dirty="0" err="1">
                <a:solidFill>
                  <a:srgbClr val="993300"/>
                </a:solidFill>
              </a:rPr>
              <a:t>getParentNode</a:t>
            </a:r>
            <a:r>
              <a:rPr lang="en-US" dirty="0">
                <a:solidFill>
                  <a:srgbClr val="993300"/>
                </a:solidFill>
              </a:rPr>
              <a:t>( ), </a:t>
            </a:r>
            <a:r>
              <a:rPr lang="en-US" dirty="0" err="1">
                <a:solidFill>
                  <a:srgbClr val="993300"/>
                </a:solidFill>
              </a:rPr>
              <a:t>getFirstChild</a:t>
            </a:r>
            <a:r>
              <a:rPr lang="en-US" dirty="0">
                <a:solidFill>
                  <a:srgbClr val="993300"/>
                </a:solidFill>
              </a:rPr>
              <a:t>( ), </a:t>
            </a:r>
            <a:r>
              <a:rPr lang="en-US" dirty="0" err="1">
                <a:solidFill>
                  <a:srgbClr val="993300"/>
                </a:solidFill>
              </a:rPr>
              <a:t>getNextSibling</a:t>
            </a:r>
            <a:r>
              <a:rPr lang="en-US" dirty="0">
                <a:solidFill>
                  <a:srgbClr val="993300"/>
                </a:solidFill>
              </a:rPr>
              <a:t>( )</a:t>
            </a:r>
            <a:br>
              <a:rPr lang="en-US" dirty="0">
                <a:solidFill>
                  <a:srgbClr val="993300"/>
                </a:solidFill>
              </a:rPr>
            </a:br>
            <a:r>
              <a:rPr lang="en-US" dirty="0">
                <a:solidFill>
                  <a:srgbClr val="993300"/>
                </a:solidFill>
              </a:rPr>
              <a:t>          </a:t>
            </a:r>
            <a:r>
              <a:rPr lang="en-US" dirty="0" err="1">
                <a:solidFill>
                  <a:srgbClr val="993300"/>
                </a:solidFill>
              </a:rPr>
              <a:t>getAttribute</a:t>
            </a:r>
            <a:r>
              <a:rPr lang="en-US" dirty="0">
                <a:solidFill>
                  <a:srgbClr val="993300"/>
                </a:solidFill>
              </a:rPr>
              <a:t>( ), </a:t>
            </a:r>
            <a:r>
              <a:rPr lang="en-US" dirty="0" err="1">
                <a:solidFill>
                  <a:srgbClr val="993300"/>
                </a:solidFill>
              </a:rPr>
              <a:t>getData</a:t>
            </a:r>
            <a:r>
              <a:rPr lang="en-US" dirty="0">
                <a:solidFill>
                  <a:srgbClr val="993300"/>
                </a:solidFill>
              </a:rPr>
              <a:t>( ) (for text node)</a:t>
            </a:r>
            <a:br>
              <a:rPr lang="en-US" dirty="0">
                <a:solidFill>
                  <a:srgbClr val="993300"/>
                </a:solidFill>
              </a:rPr>
            </a:br>
            <a:r>
              <a:rPr lang="en-US" dirty="0">
                <a:solidFill>
                  <a:srgbClr val="993300"/>
                </a:solidFill>
              </a:rPr>
              <a:t>          </a:t>
            </a:r>
            <a:r>
              <a:rPr lang="en-US" dirty="0" err="1">
                <a:solidFill>
                  <a:srgbClr val="993300"/>
                </a:solidFill>
              </a:rPr>
              <a:t>getElementsByTagName</a:t>
            </a:r>
            <a:r>
              <a:rPr lang="en-US" dirty="0">
                <a:solidFill>
                  <a:srgbClr val="993300"/>
                </a:solidFill>
              </a:rPr>
              <a:t>( ), …</a:t>
            </a:r>
          </a:p>
          <a:p>
            <a:pPr lvl="2"/>
            <a:r>
              <a:rPr lang="en-US" dirty="0"/>
              <a:t>Also provides functions for updating DOM tree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of XML in Relational Databases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707313" cy="4903787"/>
          </a:xfrm>
        </p:spPr>
        <p:txBody>
          <a:bodyPr/>
          <a:lstStyle/>
          <a:p>
            <a:r>
              <a:rPr lang="en-US" dirty="0"/>
              <a:t>Alternatives:</a:t>
            </a:r>
          </a:p>
          <a:p>
            <a:pPr lvl="1"/>
            <a:r>
              <a:rPr lang="en-US" dirty="0"/>
              <a:t>String Representation</a:t>
            </a:r>
          </a:p>
          <a:p>
            <a:pPr lvl="1"/>
            <a:r>
              <a:rPr lang="en-US" dirty="0"/>
              <a:t>Tree Representation</a:t>
            </a:r>
          </a:p>
          <a:p>
            <a:pPr lvl="1"/>
            <a:r>
              <a:rPr lang="en-US" dirty="0"/>
              <a:t>Map to relations</a:t>
            </a:r>
          </a:p>
          <a:p>
            <a:r>
              <a:rPr lang="en-US" dirty="0"/>
              <a:t>All major Relational </a:t>
            </a:r>
            <a:r>
              <a:rPr lang="en-US" dirty="0" err="1"/>
              <a:t>DBMSes</a:t>
            </a:r>
            <a:r>
              <a:rPr lang="en-US" dirty="0"/>
              <a:t> support XML</a:t>
            </a:r>
          </a:p>
          <a:p>
            <a:pPr lvl="1"/>
            <a:r>
              <a:rPr lang="en-US" dirty="0"/>
              <a:t>MS SQL Server, Oracle, IBM DB2.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1523762"/>
            <a:ext cx="7702550" cy="404383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Types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Data can be broadly classified into four types: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sz="2600" dirty="0">
                <a:solidFill>
                  <a:srgbClr val="0070C0"/>
                </a:solidFill>
              </a:rPr>
              <a:t>Dynamic Data: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Data that changes relatively frequently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E.g., transactional entries in a financial database, user generated data online (e.g., tweets), sensor collected data (e.g., weather and machinery)</a:t>
            </a:r>
          </a:p>
          <a:p>
            <a:pPr lvl="2">
              <a:buFont typeface="Wingdings" pitchFamily="2" charset="2"/>
              <a:buChar char="§"/>
            </a:pPr>
            <a:endParaRPr lang="en-US" sz="1800" dirty="0"/>
          </a:p>
          <a:p>
            <a:pPr marL="971550" lvl="1" indent="-514350">
              <a:buFont typeface="+mj-lt"/>
              <a:buAutoNum type="arabicPeriod" startAt="3"/>
            </a:pPr>
            <a:r>
              <a:rPr lang="en-US" sz="2600" dirty="0">
                <a:solidFill>
                  <a:srgbClr val="0070C0"/>
                </a:solidFill>
              </a:rPr>
              <a:t>Static Data: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Opposite of dynamic data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/>
              <a:t>E.g., Medical imaging data from MRI or CT scans</a:t>
            </a:r>
          </a:p>
          <a:p>
            <a:pPr lvl="2">
              <a:buFont typeface="Wingdings" pitchFamily="2" charset="2"/>
              <a:buChar char="§"/>
            </a:pPr>
            <a:endParaRPr lang="en-US" sz="1800" dirty="0"/>
          </a:p>
          <a:p>
            <a:pPr lvl="1">
              <a:buFont typeface="Wingdings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32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85055"/>
            <a:ext cx="93804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{ "student": [ { "id":"01", "name": "Tom", "lastname": "Price" }, { "id":"02", "name": "Nick", "lastname": "Thameson" } ] }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551" y="2226345"/>
            <a:ext cx="4076797" cy="442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05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Interchange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The key idea in Ajax.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An alternative to page replacement.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Applications delivered as pages.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How should the data be delivered?</a:t>
            </a:r>
          </a:p>
        </p:txBody>
      </p:sp>
    </p:spTree>
    <p:extLst>
      <p:ext uri="{BB962C8B-B14F-4D97-AF65-F5344CB8AC3E}">
        <p14:creationId xmlns:p14="http://schemas.microsoft.com/office/powerpoint/2010/main" val="4179769525"/>
      </p:ext>
    </p:extLst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JSON: Goals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Language Independent.</a:t>
            </a:r>
          </a:p>
          <a:p>
            <a:endParaRPr lang="en-US" altLang="en-US" sz="2800" dirty="0"/>
          </a:p>
          <a:p>
            <a:r>
              <a:rPr lang="en-US" altLang="en-US" sz="2800" dirty="0"/>
              <a:t>Text-based.</a:t>
            </a:r>
          </a:p>
          <a:p>
            <a:endParaRPr lang="en-US" altLang="en-US" sz="2800" dirty="0"/>
          </a:p>
          <a:p>
            <a:r>
              <a:rPr lang="en-US" altLang="en-US" sz="2800" dirty="0"/>
              <a:t>Light-weight.</a:t>
            </a:r>
          </a:p>
          <a:p>
            <a:endParaRPr lang="en-US" altLang="en-US" sz="2800" dirty="0"/>
          </a:p>
          <a:p>
            <a:r>
              <a:rPr lang="en-US" altLang="en-US" sz="2800" dirty="0"/>
              <a:t>Easy to parse.</a:t>
            </a:r>
          </a:p>
        </p:txBody>
      </p:sp>
    </p:spTree>
    <p:extLst>
      <p:ext uri="{BB962C8B-B14F-4D97-AF65-F5344CB8AC3E}">
        <p14:creationId xmlns:p14="http://schemas.microsoft.com/office/powerpoint/2010/main" val="3486592849"/>
      </p:ext>
    </p:extLst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JSON Is Not...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JSON is not a document format.</a:t>
            </a:r>
          </a:p>
          <a:p>
            <a:r>
              <a:rPr lang="en-US" altLang="en-US" sz="2400" dirty="0"/>
              <a:t>JSON is not a markup language.</a:t>
            </a:r>
          </a:p>
          <a:p>
            <a:r>
              <a:rPr lang="en-US" altLang="en-US" sz="2400" dirty="0"/>
              <a:t>JSON is not a general serialization format.</a:t>
            </a:r>
          </a:p>
          <a:p>
            <a:pPr lvl="1"/>
            <a:r>
              <a:rPr lang="en-US" altLang="en-US" sz="2400" dirty="0"/>
              <a:t>No cyclical/recurring structures.</a:t>
            </a:r>
          </a:p>
          <a:p>
            <a:pPr lvl="1"/>
            <a:r>
              <a:rPr lang="en-US" altLang="en-US" sz="2400" dirty="0"/>
              <a:t>No invisible structures.</a:t>
            </a:r>
          </a:p>
          <a:p>
            <a:pPr lvl="1"/>
            <a:r>
              <a:rPr lang="en-US" altLang="en-US" sz="2400" dirty="0"/>
              <a:t>No functions.</a:t>
            </a:r>
          </a:p>
        </p:txBody>
      </p:sp>
    </p:spTree>
    <p:extLst>
      <p:ext uri="{BB962C8B-B14F-4D97-AF65-F5344CB8AC3E}">
        <p14:creationId xmlns:p14="http://schemas.microsoft.com/office/powerpoint/2010/main" val="4173268029"/>
      </p:ext>
    </p:extLst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Its Key Ingredients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Strings</a:t>
            </a:r>
          </a:p>
          <a:p>
            <a:r>
              <a:rPr lang="en-US" altLang="en-US" sz="2400" dirty="0"/>
              <a:t>Numbers</a:t>
            </a:r>
          </a:p>
          <a:p>
            <a:r>
              <a:rPr lang="en-US" altLang="en-US" sz="2400" dirty="0"/>
              <a:t>Booleans</a:t>
            </a:r>
          </a:p>
          <a:p>
            <a:endParaRPr lang="en-US" altLang="en-US" sz="2400" dirty="0"/>
          </a:p>
          <a:p>
            <a:r>
              <a:rPr lang="en-US" altLang="en-US" sz="2400" dirty="0"/>
              <a:t>Objects</a:t>
            </a:r>
          </a:p>
          <a:p>
            <a:r>
              <a:rPr lang="en-US" altLang="en-US" sz="2400" dirty="0"/>
              <a:t>Arrays</a:t>
            </a:r>
          </a:p>
          <a:p>
            <a:endParaRPr lang="en-US" altLang="en-US" sz="2400" dirty="0"/>
          </a:p>
          <a:p>
            <a:r>
              <a:rPr lang="en-US" altLang="en-US" sz="2400" b="1" dirty="0">
                <a:latin typeface="Courier New" panose="020703090202050204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489861605"/>
      </p:ext>
    </p:extLst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Strings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2400" dirty="0"/>
              <a:t>Sequence of 0 or more Unicode characters</a:t>
            </a:r>
          </a:p>
          <a:p>
            <a:r>
              <a:rPr lang="en-US" altLang="en-US" sz="2400" dirty="0"/>
              <a:t>No separate character type</a:t>
            </a:r>
          </a:p>
          <a:p>
            <a:pPr lvl="1"/>
            <a:r>
              <a:rPr lang="en-US" altLang="en-US" sz="2400" dirty="0"/>
              <a:t>A character is represented as a string with a length of 1</a:t>
            </a:r>
          </a:p>
          <a:p>
            <a:r>
              <a:rPr lang="en-US" altLang="en-US" sz="2400" dirty="0"/>
              <a:t>Wrapped in </a:t>
            </a:r>
            <a:r>
              <a:rPr lang="en-US" altLang="en-US" sz="2400" b="1" dirty="0">
                <a:latin typeface="Courier New" panose="02070309020205020404" pitchFamily="49" charset="0"/>
              </a:rPr>
              <a:t>"</a:t>
            </a:r>
            <a:r>
              <a:rPr lang="en-US" altLang="en-US" sz="2400" dirty="0"/>
              <a:t>double quotes</a:t>
            </a:r>
            <a:r>
              <a:rPr lang="en-US" altLang="en-US" sz="2400" b="1" dirty="0">
                <a:latin typeface="Courier New" panose="02070309020205020404" pitchFamily="49" charset="0"/>
              </a:rPr>
              <a:t>"</a:t>
            </a:r>
            <a:endParaRPr lang="en-US" altLang="en-US" sz="2400" dirty="0"/>
          </a:p>
          <a:p>
            <a:r>
              <a:rPr lang="en-US" altLang="en-US" sz="2400" dirty="0"/>
              <a:t>Backslash escapement</a:t>
            </a:r>
          </a:p>
        </p:txBody>
      </p:sp>
    </p:spTree>
    <p:extLst>
      <p:ext uri="{BB962C8B-B14F-4D97-AF65-F5344CB8AC3E}">
        <p14:creationId xmlns:p14="http://schemas.microsoft.com/office/powerpoint/2010/main" val="3446969529"/>
      </p:ext>
    </p:extLst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Integer</a:t>
            </a:r>
          </a:p>
          <a:p>
            <a:r>
              <a:rPr lang="en-US" altLang="en-US" sz="2400" dirty="0"/>
              <a:t>Real</a:t>
            </a:r>
          </a:p>
          <a:p>
            <a:r>
              <a:rPr lang="en-US" altLang="en-US" sz="2400" dirty="0"/>
              <a:t>Scientific</a:t>
            </a:r>
          </a:p>
          <a:p>
            <a:endParaRPr lang="en-US" altLang="en-US" sz="2400" dirty="0"/>
          </a:p>
          <a:p>
            <a:r>
              <a:rPr lang="en-US" altLang="en-US" sz="2400" dirty="0"/>
              <a:t>No octal or hex</a:t>
            </a:r>
          </a:p>
          <a:p>
            <a:r>
              <a:rPr lang="en-US" altLang="en-US" sz="2400" dirty="0"/>
              <a:t>No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NaN</a:t>
            </a:r>
            <a:r>
              <a:rPr lang="en-US" altLang="en-US" sz="2400" dirty="0"/>
              <a:t> or </a:t>
            </a:r>
            <a:r>
              <a:rPr lang="en-US" altLang="en-US" sz="2400" b="1" dirty="0">
                <a:latin typeface="Courier New" panose="02070309020205020404" pitchFamily="49" charset="0"/>
              </a:rPr>
              <a:t>Infinity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400" dirty="0"/>
              <a:t>Use </a:t>
            </a:r>
            <a:r>
              <a:rPr lang="en-US" altLang="en-US" sz="2400" b="1" dirty="0">
                <a:latin typeface="Courier New" panose="02070309020205020404" pitchFamily="49" charset="0"/>
              </a:rPr>
              <a:t>null</a:t>
            </a:r>
            <a:r>
              <a:rPr lang="en-US" altLang="en-US" sz="2400" dirty="0"/>
              <a:t> instead</a:t>
            </a:r>
          </a:p>
        </p:txBody>
      </p:sp>
    </p:spTree>
    <p:extLst>
      <p:ext uri="{BB962C8B-B14F-4D97-AF65-F5344CB8AC3E}">
        <p14:creationId xmlns:p14="http://schemas.microsoft.com/office/powerpoint/2010/main" val="3199108464"/>
      </p:ext>
    </p:extLst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Booleans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 dirty="0">
                <a:latin typeface="Courier New" panose="02070309020205020404" pitchFamily="49" charset="0"/>
              </a:rPr>
              <a:t>true</a:t>
            </a:r>
          </a:p>
          <a:p>
            <a:r>
              <a:rPr lang="en-US" altLang="en-US" sz="2400" b="1" dirty="0">
                <a:latin typeface="Courier New" panose="02070309020205020404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905870749"/>
      </p:ext>
    </p:extLst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Courier New" panose="02070309020205020404" pitchFamily="49" charset="0"/>
              </a:rPr>
              <a:t>null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A value that isn't anything</a:t>
            </a:r>
          </a:p>
        </p:txBody>
      </p:sp>
    </p:spTree>
    <p:extLst>
      <p:ext uri="{BB962C8B-B14F-4D97-AF65-F5344CB8AC3E}">
        <p14:creationId xmlns:p14="http://schemas.microsoft.com/office/powerpoint/2010/main" val="1844853228"/>
      </p:ext>
    </p:extLst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Objects are unordered containers of key/value pairs</a:t>
            </a:r>
          </a:p>
          <a:p>
            <a:r>
              <a:rPr lang="en-US" altLang="en-US" sz="2000" dirty="0"/>
              <a:t>Objects are wrapped in </a:t>
            </a:r>
            <a:r>
              <a:rPr lang="en-US" altLang="en-US" sz="2000" b="1" dirty="0">
                <a:latin typeface="Courier New" panose="02070309020205020404" pitchFamily="49" charset="0"/>
              </a:rPr>
              <a:t>{ }</a:t>
            </a:r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,</a:t>
            </a:r>
            <a:r>
              <a:rPr lang="en-US" altLang="en-US" sz="2000" dirty="0"/>
              <a:t> separates key/value pairs</a:t>
            </a:r>
          </a:p>
          <a:p>
            <a:r>
              <a:rPr lang="en-US" altLang="en-US" sz="2000" b="1" dirty="0">
                <a:latin typeface="Courier New" panose="02070309020205020404" pitchFamily="49" charset="0"/>
              </a:rPr>
              <a:t>:</a:t>
            </a:r>
            <a:r>
              <a:rPr lang="en-US" altLang="en-US" sz="2000" dirty="0"/>
              <a:t> separates keys and values</a:t>
            </a:r>
          </a:p>
          <a:p>
            <a:r>
              <a:rPr lang="en-US" altLang="en-US" sz="2000" dirty="0"/>
              <a:t>Keys are strings </a:t>
            </a:r>
          </a:p>
          <a:p>
            <a:r>
              <a:rPr lang="en-US" altLang="en-US" sz="2000" dirty="0"/>
              <a:t>Values are JSON values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 err="1"/>
              <a:t>struct</a:t>
            </a:r>
            <a:r>
              <a:rPr lang="en-US" altLang="en-US" sz="2000" dirty="0"/>
              <a:t>, record, </a:t>
            </a:r>
            <a:r>
              <a:rPr lang="en-US" altLang="en-US" sz="2000" dirty="0" err="1"/>
              <a:t>hashtable</a:t>
            </a:r>
            <a:r>
              <a:rPr lang="en-US" altLang="en-US" sz="2000" dirty="0"/>
              <a:t>, object</a:t>
            </a:r>
          </a:p>
        </p:txBody>
      </p:sp>
    </p:spTree>
    <p:extLst>
      <p:ext uri="{BB962C8B-B14F-4D97-AF65-F5344CB8AC3E}">
        <p14:creationId xmlns:p14="http://schemas.microsoft.com/office/powerpoint/2010/main" val="368345303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8B0F-0DD0-C44F-A1D4-4403B3EF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2" y="0"/>
            <a:ext cx="8353425" cy="930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Not all data is structured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98" y="1407368"/>
            <a:ext cx="6050902" cy="4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5638800"/>
            <a:ext cx="62484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Source: https://www.datamation.com/big-data/structured-vs-unstructured-data.html</a:t>
            </a:r>
          </a:p>
        </p:txBody>
      </p:sp>
    </p:spTree>
    <p:extLst>
      <p:ext uri="{BB962C8B-B14F-4D97-AF65-F5344CB8AC3E}">
        <p14:creationId xmlns:p14="http://schemas.microsoft.com/office/powerpoint/2010/main" val="1546423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7772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{"</a:t>
            </a:r>
            <a:r>
              <a:rPr lang="en-US" altLang="en-US" sz="24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name":"Jack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B. </a:t>
            </a:r>
            <a:r>
              <a:rPr lang="en-US" altLang="en-US" sz="24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Nimble","at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large": true,"grade":"A","level":3, "format":</a:t>
            </a: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{"type":"rect","width":1920, "height":1080,"interlace":false, "framerate":24}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48393615"/>
      </p:ext>
    </p:extLst>
  </p:cSld>
  <p:clrMapOvr>
    <a:masterClrMapping/>
  </p:clrMapOvr>
  <p:transition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7724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{</a:t>
            </a:r>
          </a:p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"name":     "Jack B. Nimble", </a:t>
            </a:r>
          </a:p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"at large": true, </a:t>
            </a:r>
          </a:p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"grade":    "A", </a:t>
            </a:r>
          </a:p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"format": 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{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    "type":      "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rect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", 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    "width":     1920, 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    "height":    1080, 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    "interlace": false, 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    "framerate": 24</a:t>
            </a:r>
          </a:p>
          <a:p>
            <a:pPr algn="l"/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</a:rPr>
              <a:t>    }</a:t>
            </a:r>
          </a:p>
          <a:p>
            <a:pPr algn="l"/>
            <a:r>
              <a:rPr lang="en-US" altLang="en-US" sz="28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67364501"/>
      </p:ext>
    </p:extLst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3119"/>
            <a:ext cx="7702579" cy="4903787"/>
          </a:xfrm>
        </p:spPr>
        <p:txBody>
          <a:bodyPr/>
          <a:lstStyle/>
          <a:p>
            <a:r>
              <a:rPr lang="en-US" altLang="en-US" sz="2400" dirty="0"/>
              <a:t>Arrays are ordered sequences of values</a:t>
            </a:r>
          </a:p>
          <a:p>
            <a:r>
              <a:rPr lang="en-US" altLang="en-US" sz="2400" dirty="0"/>
              <a:t>Arrays are wrapped in </a:t>
            </a:r>
            <a:r>
              <a:rPr lang="en-US" altLang="en-US" sz="2400" b="1" dirty="0">
                <a:latin typeface="Courier New" panose="02070309020205020404" pitchFamily="49" charset="0"/>
              </a:rPr>
              <a:t>[]</a:t>
            </a:r>
          </a:p>
          <a:p>
            <a:r>
              <a:rPr lang="en-US" altLang="en-US" sz="2400" b="1" dirty="0">
                <a:latin typeface="Courier New" panose="02070309020205020404" pitchFamily="49" charset="0"/>
              </a:rPr>
              <a:t>,</a:t>
            </a:r>
            <a:r>
              <a:rPr lang="en-US" altLang="en-US" sz="2400" dirty="0"/>
              <a:t> separates values </a:t>
            </a:r>
          </a:p>
          <a:p>
            <a:r>
              <a:rPr lang="en-US" altLang="en-US" sz="2400" dirty="0"/>
              <a:t>JSON does not talk about indexing.</a:t>
            </a:r>
          </a:p>
          <a:p>
            <a:pPr lvl="1"/>
            <a:r>
              <a:rPr lang="en-US" altLang="en-US" sz="2400" dirty="0"/>
              <a:t>An implementation can start array indexing at 0 or 1.</a:t>
            </a:r>
          </a:p>
        </p:txBody>
      </p:sp>
    </p:spTree>
    <p:extLst>
      <p:ext uri="{BB962C8B-B14F-4D97-AF65-F5344CB8AC3E}">
        <p14:creationId xmlns:p14="http://schemas.microsoft.com/office/powerpoint/2010/main" val="3631480125"/>
      </p:ext>
    </p:extLst>
  </p:cSld>
  <p:clrMapOvr>
    <a:masterClrMapping/>
  </p:clrMapOvr>
  <p:transition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["Sunday", "Monday", "Tuesday", "Wednesday", "Thursday", "Friday", "Saturday"]</a:t>
            </a:r>
          </a:p>
          <a:p>
            <a:pPr>
              <a:buFontTx/>
              <a:buNone/>
            </a:pPr>
            <a:endParaRPr lang="en-US" altLang="en-US" sz="2400" b="1" dirty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[</a:t>
            </a:r>
          </a:p>
          <a:p>
            <a:pPr marL="457200" lvl="1" indent="0"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[0, -1, 0],</a:t>
            </a:r>
          </a:p>
          <a:p>
            <a:pPr marL="457200" lvl="1" indent="0"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[1, 0, 0],</a:t>
            </a:r>
          </a:p>
          <a:p>
            <a:pPr marL="457200" lvl="1" indent="0"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[0, 0, 1]</a:t>
            </a:r>
          </a:p>
          <a:p>
            <a:pPr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44808465"/>
      </p:ext>
    </p:extLst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Arrays vs Objects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Use objects when the key names are arbitrary strings.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Use arrays when the key names are sequential integers.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Don't get confused by the term Associative Array.</a:t>
            </a:r>
          </a:p>
        </p:txBody>
      </p:sp>
    </p:spTree>
    <p:extLst>
      <p:ext uri="{BB962C8B-B14F-4D97-AF65-F5344CB8AC3E}">
        <p14:creationId xmlns:p14="http://schemas.microsoft.com/office/powerpoint/2010/main" val="1559047971"/>
      </p:ext>
    </p:extLst>
  </p:cSld>
  <p:clrMapOvr>
    <a:masterClrMapping/>
  </p:clrMapOvr>
  <p:transition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Arguments against JSON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JSON Doesn't Have Namespaces.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JSON Has No Validator.</a:t>
            </a:r>
          </a:p>
          <a:p>
            <a:endParaRPr lang="en-US" altLang="en-US" sz="2400" dirty="0"/>
          </a:p>
          <a:p>
            <a:r>
              <a:rPr lang="en-US" altLang="en-US" sz="2400" dirty="0"/>
              <a:t>JSON Is Not Extensible.</a:t>
            </a:r>
          </a:p>
          <a:p>
            <a:endParaRPr lang="en-US" altLang="en-US" sz="2400" dirty="0"/>
          </a:p>
          <a:p>
            <a:r>
              <a:rPr lang="en-US" altLang="en-US" sz="2400" dirty="0"/>
              <a:t>JSON Is Not XML.</a:t>
            </a:r>
          </a:p>
        </p:txBody>
      </p:sp>
    </p:spTree>
    <p:extLst>
      <p:ext uri="{BB962C8B-B14F-4D97-AF65-F5344CB8AC3E}">
        <p14:creationId xmlns:p14="http://schemas.microsoft.com/office/powerpoint/2010/main" val="1908515652"/>
      </p:ext>
    </p:extLst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JSON Is Not XML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76675" cy="5105400"/>
          </a:xfrm>
        </p:spPr>
        <p:txBody>
          <a:bodyPr/>
          <a:lstStyle/>
          <a:p>
            <a:r>
              <a:rPr lang="en-US" altLang="en-US" sz="1800" dirty="0"/>
              <a:t>objects</a:t>
            </a:r>
          </a:p>
          <a:p>
            <a:r>
              <a:rPr lang="en-US" altLang="en-US" sz="1800" dirty="0"/>
              <a:t>arrays</a:t>
            </a:r>
          </a:p>
          <a:p>
            <a:r>
              <a:rPr lang="en-US" altLang="en-US" sz="1800" dirty="0"/>
              <a:t>strings</a:t>
            </a:r>
          </a:p>
          <a:p>
            <a:r>
              <a:rPr lang="en-US" altLang="en-US" sz="1800" dirty="0"/>
              <a:t>numbers</a:t>
            </a:r>
          </a:p>
          <a:p>
            <a:r>
              <a:rPr lang="en-US" altLang="en-US" sz="1800" dirty="0" err="1"/>
              <a:t>booleans</a:t>
            </a:r>
            <a:endParaRPr lang="en-US" altLang="en-US" sz="1800" dirty="0"/>
          </a:p>
          <a:p>
            <a:r>
              <a:rPr lang="en-US" altLang="en-US" sz="1800" b="1" dirty="0">
                <a:latin typeface="Courier New" panose="02070309020205020404" pitchFamily="49" charset="0"/>
              </a:rPr>
              <a:t>null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685800" y="1828800"/>
            <a:ext cx="38766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4575175" y="1585913"/>
            <a:ext cx="38766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l">
              <a:spcBef>
                <a:spcPct val="20000"/>
              </a:spcBef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element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attribute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attribute string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content</a:t>
            </a:r>
          </a:p>
          <a:p>
            <a:r>
              <a:rPr lang="en-US" altLang="en-US" sz="2400" b="1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</a:rPr>
              <a:t>&lt;![CDATA[ ]]&gt;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entities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declarations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schema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stylesheets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comments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version</a:t>
            </a:r>
          </a:p>
          <a:p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namespace</a:t>
            </a:r>
          </a:p>
        </p:txBody>
      </p:sp>
    </p:spTree>
    <p:extLst>
      <p:ext uri="{BB962C8B-B14F-4D97-AF65-F5344CB8AC3E}">
        <p14:creationId xmlns:p14="http://schemas.microsoft.com/office/powerpoint/2010/main" val="1011649031"/>
      </p:ext>
    </p:extLst>
  </p:cSld>
  <p:clrMapOvr>
    <a:masterClrMapping/>
  </p:clrMapOvr>
  <p:transition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&lt;XML/&gt; vs. {JSON}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1093788"/>
            <a:ext cx="3010548" cy="3678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24" y="1093788"/>
            <a:ext cx="4465139" cy="28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43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Interchange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JSON is a simple, common representation of data.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Communication between servers and browser clients.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Communication between peers.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Language independent data interchange.</a:t>
            </a:r>
          </a:p>
        </p:txBody>
      </p:sp>
    </p:spTree>
    <p:extLst>
      <p:ext uri="{BB962C8B-B14F-4D97-AF65-F5344CB8AC3E}">
        <p14:creationId xmlns:p14="http://schemas.microsoft.com/office/powerpoint/2010/main" val="947762865"/>
      </p:ext>
    </p:extLst>
  </p:cSld>
  <p:clrMapOvr>
    <a:masterClrMapping/>
  </p:clrMapOvr>
  <p:transition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84" y="2836072"/>
            <a:ext cx="8077200" cy="609600"/>
          </a:xfrm>
        </p:spPr>
        <p:txBody>
          <a:bodyPr/>
          <a:lstStyle/>
          <a:p>
            <a:r>
              <a:rPr lang="en-US" sz="4400" dirty="0"/>
              <a:t>Working with Data at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4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CA17-D3EF-47C7-BBED-59AF17CA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D58C0D-F2D4-43E5-9063-7E83A1C85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96" y="727075"/>
            <a:ext cx="8888808" cy="5903650"/>
          </a:xfrm>
        </p:spPr>
      </p:pic>
    </p:spTree>
    <p:extLst>
      <p:ext uri="{BB962C8B-B14F-4D97-AF65-F5344CB8AC3E}">
        <p14:creationId xmlns:p14="http://schemas.microsoft.com/office/powerpoint/2010/main" val="26080270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DynamoDB</a:t>
            </a:r>
            <a:br>
              <a:rPr lang="en-US" dirty="0"/>
            </a:br>
            <a:r>
              <a:rPr lang="en-US" sz="2800" dirty="0"/>
              <a:t>Key-Value Store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Major service of AWS for data storage</a:t>
            </a:r>
          </a:p>
          <a:p>
            <a:pPr lvl="1"/>
            <a:r>
              <a:rPr lang="en-US"/>
              <a:t>E.g. product lists, shopping carts, user preferences</a:t>
            </a:r>
          </a:p>
          <a:p>
            <a:r>
              <a:rPr lang="en-US"/>
              <a:t>Data model (key, structured value)</a:t>
            </a:r>
          </a:p>
          <a:p>
            <a:pPr lvl="1"/>
            <a:r>
              <a:rPr lang="en-US"/>
              <a:t>Partitioning on the key and secondary indices on attributes</a:t>
            </a:r>
          </a:p>
          <a:p>
            <a:pPr lvl="1"/>
            <a:r>
              <a:rPr lang="en-US"/>
              <a:t>Simple queries on key and attributes</a:t>
            </a:r>
          </a:p>
          <a:p>
            <a:pPr lvl="1"/>
            <a:r>
              <a:rPr lang="en-US"/>
              <a:t>Flexible: no schema to be defined (but automatically inferred)</a:t>
            </a:r>
          </a:p>
          <a:p>
            <a:r>
              <a:rPr lang="en-US"/>
              <a:t>Consistency</a:t>
            </a:r>
          </a:p>
          <a:p>
            <a:pPr lvl="1"/>
            <a:r>
              <a:rPr lang="en-US"/>
              <a:t>Eventual consistent reads (default)</a:t>
            </a:r>
          </a:p>
          <a:p>
            <a:pPr lvl="1"/>
            <a:r>
              <a:rPr lang="en-US"/>
              <a:t>Strong consistent reads </a:t>
            </a:r>
          </a:p>
          <a:p>
            <a:pPr lvl="1"/>
            <a:r>
              <a:rPr lang="en-US"/>
              <a:t>Atomic updates with atomic counters</a:t>
            </a:r>
          </a:p>
          <a:p>
            <a:r>
              <a:rPr lang="en-US"/>
              <a:t>High availability and fault-tolerance</a:t>
            </a:r>
          </a:p>
          <a:p>
            <a:pPr lvl="1"/>
            <a:r>
              <a:rPr lang="en-US"/>
              <a:t>Synchronous replication between data centers</a:t>
            </a:r>
          </a:p>
          <a:p>
            <a:r>
              <a:rPr lang="en-US"/>
              <a:t>Integration with other AWS services</a:t>
            </a:r>
          </a:p>
          <a:p>
            <a:pPr lvl="1"/>
            <a:r>
              <a:rPr lang="en-US"/>
              <a:t>Identity control and access</a:t>
            </a:r>
          </a:p>
          <a:p>
            <a:pPr lvl="1"/>
            <a:r>
              <a:rPr lang="en-US"/>
              <a:t>MapReduce</a:t>
            </a:r>
          </a:p>
          <a:p>
            <a:pPr lvl="1"/>
            <a:r>
              <a:rPr lang="en-US"/>
              <a:t>Redshift data warehouse</a:t>
            </a:r>
          </a:p>
          <a:p>
            <a:pPr lvl="1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EA9B4-CEE2-3646-A804-75101C66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60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9160F2-5DF2-EE49-8CB7-B351B6C5A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51482"/>
            <a:ext cx="2255168" cy="9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52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DynamoDB</a:t>
            </a:r>
            <a:r>
              <a:rPr lang="fr-FR" baseline="0" dirty="0"/>
              <a:t> – data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09195"/>
            <a:ext cx="4104456" cy="51561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Table (items)</a:t>
            </a:r>
          </a:p>
          <a:p>
            <a:pPr>
              <a:lnSpc>
                <a:spcPct val="120000"/>
              </a:lnSpc>
            </a:pPr>
            <a:r>
              <a:rPr lang="en-US" dirty="0"/>
              <a:t>Item (key, attributes)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2 types of primary (unique) keys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Hash (1 attribute)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Hash &amp; range (2 attributes)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Attributes of the form "</a:t>
            </a:r>
            <a:r>
              <a:rPr lang="en-US" dirty="0" err="1"/>
              <a:t>name":"value</a:t>
            </a:r>
            <a:r>
              <a:rPr lang="en-US" dirty="0"/>
              <a:t>"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Type of value: scalar, set, or JSON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3DA4-3D69-1546-841F-EA029EC99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4D1DDF-1F17-F745-81C1-149820A5E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05" y="2183514"/>
            <a:ext cx="4693069" cy="272231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F32B56-C877-9448-ACE3-D3F27024F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51482"/>
            <a:ext cx="2255168" cy="9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01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0A5BA5E-8950-4642-8CB5-44828D6FA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Data Model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CB0B2B3-3DEC-4B1A-B989-5437E6425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altLang="en-US" sz="2600" b="1" dirty="0">
                <a:solidFill>
                  <a:srgbClr val="CC6600"/>
                </a:solidFill>
                <a:latin typeface="Verdana" pitchFamily="34" charset="0"/>
              </a:rPr>
              <a:t>Primary Key</a:t>
            </a:r>
          </a:p>
          <a:p>
            <a:pPr marL="400050" lvl="1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Verdana" pitchFamily="34" charset="0"/>
              </a:rPr>
              <a:t>Hash Type Primary Key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marL="800100" lvl="2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100" dirty="0">
                <a:solidFill>
                  <a:srgbClr val="000000"/>
                </a:solidFill>
                <a:latin typeface="Verdana" pitchFamily="34" charset="0"/>
              </a:rPr>
              <a:t> one attribute (called hash attribute) </a:t>
            </a:r>
          </a:p>
          <a:p>
            <a:pPr marL="800100" lvl="2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1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Verdana" pitchFamily="34" charset="0"/>
              </a:rPr>
              <a:t>DynamoDB</a:t>
            </a:r>
            <a:r>
              <a:rPr lang="en-US" altLang="en-US" sz="2100" dirty="0">
                <a:solidFill>
                  <a:srgbClr val="000000"/>
                </a:solidFill>
                <a:latin typeface="Verdana" pitchFamily="34" charset="0"/>
              </a:rPr>
              <a:t> builds </a:t>
            </a:r>
          </a:p>
          <a:p>
            <a:pPr marL="1257300" lvl="3" indent="0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an unordered hash index on this primary key attribute.</a:t>
            </a:r>
          </a:p>
          <a:p>
            <a:pPr marL="1257300" lvl="3" indent="0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Why hashed index?</a:t>
            </a:r>
          </a:p>
          <a:p>
            <a:pPr marL="1714500" lvl="4" indent="0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Index can be distributed to multiple servers</a:t>
            </a:r>
          </a:p>
          <a:p>
            <a:pPr marL="400050" lvl="1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Verdana" pitchFamily="34" charset="0"/>
              </a:rPr>
              <a:t>Hash and Range Type Primary Key</a:t>
            </a:r>
          </a:p>
          <a:p>
            <a:pPr marL="800100" lvl="2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100" dirty="0">
                <a:solidFill>
                  <a:srgbClr val="000000"/>
                </a:solidFill>
                <a:latin typeface="Verdana" pitchFamily="34" charset="0"/>
              </a:rPr>
              <a:t> two attributes: hash attribute and range attribute. </a:t>
            </a:r>
          </a:p>
          <a:p>
            <a:pPr marL="800100" lvl="2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100" dirty="0">
                <a:solidFill>
                  <a:srgbClr val="000000"/>
                </a:solidFill>
                <a:latin typeface="Verdana" pitchFamily="34" charset="0"/>
              </a:rPr>
              <a:t> DynamoDB builds 2 indexes as follows:</a:t>
            </a:r>
          </a:p>
          <a:p>
            <a:pPr marL="1257300" lvl="3" indent="0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 an unordered hash index on the hash primary key attribute (for equality comparison) and </a:t>
            </a:r>
          </a:p>
          <a:p>
            <a:pPr marL="1257300" lvl="3" indent="0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Verdana" pitchFamily="34" charset="0"/>
              </a:rPr>
              <a:t> a sorted range index on the range primary key attribute (also support inequality comparison, e.g., range queries).</a:t>
            </a:r>
            <a:endParaRPr lang="en-US" altLang="en-US" sz="2600" dirty="0">
              <a:solidFill>
                <a:srgbClr val="000000"/>
              </a:solidFill>
              <a:latin typeface="Verdana" pitchFamily="34" charset="0"/>
            </a:endParaRPr>
          </a:p>
          <a:p>
            <a:pPr marL="400050" lvl="1" indent="0">
              <a:spcBef>
                <a:spcPct val="0"/>
              </a:spcBef>
              <a:buClrTx/>
              <a:buFontTx/>
              <a:buChar char="•"/>
              <a:defRPr/>
            </a:pPr>
            <a:endParaRPr lang="en-US" altLang="en-US" sz="2200" dirty="0">
              <a:solidFill>
                <a:srgbClr val="000000"/>
              </a:solidFill>
              <a:latin typeface="Verdana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zh-CN" dirty="0">
              <a:ea typeface="SimSun" pitchFamily="2" charset="-122"/>
            </a:endParaRPr>
          </a:p>
          <a:p>
            <a:pPr lvl="1" eaLnBrk="1" hangingPunct="1">
              <a:defRPr/>
            </a:pPr>
            <a:endParaRPr lang="zh-CN" altLang="en-US" dirty="0">
              <a:ea typeface="SimSun" pitchFamily="2" charset="-122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D3E249-7752-4E61-9892-88EA7E74C29D}"/>
              </a:ext>
            </a:extLst>
          </p:cNvPr>
          <p:cNvGraphicFramePr>
            <a:graphicFrameLocks noGrp="1"/>
          </p:cNvGraphicFramePr>
          <p:nvPr/>
        </p:nvGraphicFramePr>
        <p:xfrm>
          <a:off x="-3886200" y="8153400"/>
          <a:ext cx="7772400" cy="3398838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2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Table Name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Primary Key Type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Hash Attribute Name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Range Attribute Name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950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Forum ( 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Name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... )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Hash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Name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296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Thread (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ForumName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 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Subject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... )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Hash and Range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ForumName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Subject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296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Reply ( 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Id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 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ReplyDateTime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... )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Hash and Range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Id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ReplyDateTime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23" name="Slide Number Placeholder 1">
            <a:extLst>
              <a:ext uri="{FF2B5EF4-FFF2-40B4-BE49-F238E27FC236}">
                <a16:creationId xmlns:a16="http://schemas.microsoft.com/office/drawing/2014/main" id="{6AC9E598-BE89-42F5-BB88-E6566630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B7EE4C-B3B6-46F1-BB02-D46BCE9A7D53}" type="slidenum">
              <a:rPr lang="zh-CN" altLang="en-US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zh-CN" sz="10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FC53BF5-C648-4E91-BDC1-0C45ED441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Data Model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01142CA-1245-4839-B42B-920C60CD5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</a:pPr>
            <a:r>
              <a:rPr lang="en-US" altLang="en-US" sz="2600" b="1">
                <a:solidFill>
                  <a:srgbClr val="CC6600"/>
                </a:solidFill>
                <a:latin typeface="Verdana" panose="020B0604030504040204" pitchFamily="34" charset="0"/>
              </a:rPr>
              <a:t>Primary Key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881E18-DF08-442D-A601-1BB11B4D3CA3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2514600"/>
          <a:ext cx="7772400" cy="251460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Table Name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Primary Key Type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Hash Attribute Name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Range Attribute Name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Forum ( </a:t>
                      </a:r>
                      <a:r>
                        <a:rPr lang="en-US" sz="1400" u="sng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Name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... )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Hash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Name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Thread (</a:t>
                      </a:r>
                      <a:r>
                        <a:rPr lang="en-US" sz="14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ForumName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 </a:t>
                      </a:r>
                      <a:r>
                        <a:rPr lang="en-US" sz="14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Subject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... )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Hash and Range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ForumName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Subject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Reply ( </a:t>
                      </a:r>
                      <a:r>
                        <a:rPr lang="en-US" sz="1400" u="sng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 </a:t>
                      </a:r>
                      <a:r>
                        <a:rPr lang="en-US" sz="1400" u="sng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ReplyDateTime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... )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Hash and Range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Id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ReplyDateTime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71" name="Slide Number Placeholder 1">
            <a:extLst>
              <a:ext uri="{FF2B5EF4-FFF2-40B4-BE49-F238E27FC236}">
                <a16:creationId xmlns:a16="http://schemas.microsoft.com/office/drawing/2014/main" id="{8A296C35-3309-46E9-8C2A-5476C22B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B7EE4C-B3B6-46F1-BB02-D46BCE9A7D53}" type="slidenum">
              <a:rPr lang="zh-CN" altLang="en-US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zh-CN" sz="10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0E68-CC2F-432F-825F-AC41B5DB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180AE-7859-4494-9362-D85E33BB0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4BCEE49-8E98-40C8-8E48-2AD5EC48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36855" r="37335" b="11028"/>
          <a:stretch>
            <a:fillRect/>
          </a:stretch>
        </p:blipFill>
        <p:spPr bwMode="auto">
          <a:xfrm>
            <a:off x="1224749" y="1417638"/>
            <a:ext cx="7086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0286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E3CCA7A-374F-452C-A6FD-47823BEB9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Data Model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0049214-5A9D-4968-A117-182400DDA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en-US" altLang="en-US" sz="2600" b="1" dirty="0">
                <a:solidFill>
                  <a:srgbClr val="CC6600"/>
                </a:solidFill>
                <a:latin typeface="Verdana" pitchFamily="34" charset="0"/>
              </a:rPr>
              <a:t>Primary Key</a:t>
            </a:r>
          </a:p>
          <a:p>
            <a:pPr marL="400050" lvl="1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Verdana" pitchFamily="34" charset="0"/>
              </a:rPr>
              <a:t>Design consideration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marL="800100" lvl="2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</a:rPr>
              <a:t> don’t support cross-table joins. </a:t>
            </a:r>
          </a:p>
          <a:p>
            <a:pPr marL="800100" lvl="2" inden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Verdana" pitchFamily="34" charset="0"/>
              </a:rPr>
              <a:t> Example: </a:t>
            </a:r>
          </a:p>
          <a:p>
            <a:pPr marL="1257300" lvl="3" indent="0">
              <a:spcBef>
                <a:spcPct val="0"/>
              </a:spcBef>
              <a:buClrTx/>
              <a:buFontTx/>
              <a:buChar char="•"/>
              <a:defRPr/>
            </a:pPr>
            <a:r>
              <a:rPr lang="en-US" altLang="en-US" sz="2100" dirty="0">
                <a:solidFill>
                  <a:srgbClr val="000000"/>
                </a:solidFill>
                <a:latin typeface="Verdana" pitchFamily="34" charset="0"/>
              </a:rPr>
              <a:t> the</a:t>
            </a:r>
            <a:r>
              <a:rPr lang="en-US" altLang="en-US" sz="2100" dirty="0">
                <a:solidFill>
                  <a:srgbClr val="000000"/>
                </a:solidFill>
              </a:rPr>
              <a:t> </a:t>
            </a:r>
            <a:r>
              <a:rPr lang="en-US" altLang="en-US" sz="2100" i="1" dirty="0">
                <a:solidFill>
                  <a:srgbClr val="000000"/>
                </a:solidFill>
                <a:latin typeface="Verdana" pitchFamily="34" charset="0"/>
              </a:rPr>
              <a:t>Reply</a:t>
            </a:r>
            <a:r>
              <a:rPr lang="en-US" altLang="en-US" sz="2100" dirty="0">
                <a:solidFill>
                  <a:srgbClr val="000000"/>
                </a:solidFill>
              </a:rPr>
              <a:t> </a:t>
            </a:r>
            <a:r>
              <a:rPr lang="en-US" altLang="en-US" sz="2100" dirty="0">
                <a:solidFill>
                  <a:srgbClr val="000000"/>
                </a:solidFill>
                <a:latin typeface="Verdana" pitchFamily="34" charset="0"/>
              </a:rPr>
              <a:t>table stores both the forum name and subject values in the Id attribute. If you have a thread reply item, you can then parse the Id attribute to find the forum name and subject and use the information to query the</a:t>
            </a:r>
            <a:r>
              <a:rPr lang="en-US" altLang="en-US" sz="2100" dirty="0">
                <a:solidFill>
                  <a:srgbClr val="000000"/>
                </a:solidFill>
              </a:rPr>
              <a:t> </a:t>
            </a:r>
            <a:r>
              <a:rPr lang="en-US" altLang="en-US" sz="2100" i="1" dirty="0">
                <a:solidFill>
                  <a:srgbClr val="000000"/>
                </a:solidFill>
                <a:latin typeface="Verdana" pitchFamily="34" charset="0"/>
              </a:rPr>
              <a:t>Thread</a:t>
            </a:r>
            <a:r>
              <a:rPr lang="en-US" altLang="en-US" sz="2100" dirty="0">
                <a:solidFill>
                  <a:srgbClr val="000000"/>
                </a:solidFill>
              </a:rPr>
              <a:t> </a:t>
            </a:r>
            <a:r>
              <a:rPr lang="en-US" altLang="en-US" sz="2100" dirty="0">
                <a:solidFill>
                  <a:srgbClr val="000000"/>
                </a:solidFill>
                <a:latin typeface="Verdana" pitchFamily="34" charset="0"/>
              </a:rPr>
              <a:t>or the</a:t>
            </a:r>
            <a:r>
              <a:rPr lang="en-US" altLang="en-US" sz="2100" dirty="0">
                <a:solidFill>
                  <a:srgbClr val="000000"/>
                </a:solidFill>
              </a:rPr>
              <a:t> </a:t>
            </a:r>
            <a:r>
              <a:rPr lang="en-US" altLang="en-US" sz="2100" i="1" dirty="0">
                <a:solidFill>
                  <a:srgbClr val="000000"/>
                </a:solidFill>
                <a:latin typeface="Verdana" pitchFamily="34" charset="0"/>
              </a:rPr>
              <a:t>Forum</a:t>
            </a:r>
            <a:r>
              <a:rPr lang="en-US" altLang="en-US" sz="2100" dirty="0">
                <a:solidFill>
                  <a:srgbClr val="000000"/>
                </a:solidFill>
              </a:rPr>
              <a:t> </a:t>
            </a:r>
            <a:r>
              <a:rPr lang="en-US" altLang="en-US" sz="2100" dirty="0">
                <a:solidFill>
                  <a:srgbClr val="000000"/>
                </a:solidFill>
                <a:latin typeface="Verdana" pitchFamily="34" charset="0"/>
              </a:rPr>
              <a:t>tables. </a:t>
            </a:r>
            <a:endParaRPr lang="en-US" altLang="en-US" sz="24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zh-CN" sz="2400" dirty="0">
              <a:ea typeface="SimSun" pitchFamily="2" charset="-122"/>
            </a:endParaRPr>
          </a:p>
          <a:p>
            <a:pPr lvl="1" eaLnBrk="1" hangingPunct="1">
              <a:defRPr/>
            </a:pPr>
            <a:endParaRPr lang="zh-CN" altLang="en-US" sz="2400" dirty="0">
              <a:ea typeface="SimSun" pitchFamily="2" charset="-122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99E916-E202-49ED-941F-5CCBDAA22E78}"/>
              </a:ext>
            </a:extLst>
          </p:cNvPr>
          <p:cNvGraphicFramePr>
            <a:graphicFrameLocks noGrp="1"/>
          </p:cNvGraphicFramePr>
          <p:nvPr/>
        </p:nvGraphicFramePr>
        <p:xfrm>
          <a:off x="-3886200" y="8153400"/>
          <a:ext cx="7772400" cy="3398838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29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Table Name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Primary Key Type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Hash Attribute Name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Range Attribute Name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950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Forum ( 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Name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... )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Hash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Name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296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Thread (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ForumName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 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Subject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... )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Hash and Range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ForumName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Subject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296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Reply ( 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Id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 </a:t>
                      </a:r>
                      <a:r>
                        <a:rPr lang="en-US" sz="1800" u="sng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ReplyDateTime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... )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Hash and Range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Id</a:t>
                      </a: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Attribute Name: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ReplyDateTime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7625" marR="47625" marT="47629" marB="47629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96" name="Slide Number Placeholder 1">
            <a:extLst>
              <a:ext uri="{FF2B5EF4-FFF2-40B4-BE49-F238E27FC236}">
                <a16:creationId xmlns:a16="http://schemas.microsoft.com/office/drawing/2014/main" id="{07B23C7F-E4C1-4FD0-AF71-FDD9972B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B7EE4C-B3B6-46F1-BB02-D46BCE9A7D53}" type="slidenum">
              <a:rPr lang="zh-CN" altLang="en-US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zh-CN" sz="10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F76512D-664E-4C30-BFE5-A8C02EB42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5000" dirty="0">
                <a:ea typeface="SimSun" panose="02010600030101010101" pitchFamily="2" charset="-122"/>
              </a:rPr>
              <a:t>Query Model</a:t>
            </a:r>
            <a:endParaRPr lang="zh-CN" altLang="en-US" sz="5000" dirty="0">
              <a:ea typeface="SimSun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507009A-C22C-42C4-A92C-B7A92DDC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ea typeface="SimSun" panose="02010600030101010101" pitchFamily="2" charset="-122"/>
              </a:rPr>
              <a:t>Simple read and write operations to a data item that is uniquely identified by a key.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ea typeface="SimSun" panose="02010600030101010101" pitchFamily="2" charset="-122"/>
              </a:rPr>
              <a:t>System Assumptions and Requirements</a:t>
            </a:r>
            <a:endParaRPr lang="en-US" altLang="zh-CN" sz="2800" dirty="0">
              <a:ea typeface="SimSun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ea typeface="SimSun" panose="02010600030101010101" pitchFamily="2" charset="-122"/>
              </a:rPr>
              <a:t>Most of Amazon’s services can work with this simple query model and do not need any relational schema. 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solidFill>
                  <a:srgbClr val="0066FF"/>
                </a:solidFill>
                <a:ea typeface="SimSun" panose="02010600030101010101" pitchFamily="2" charset="-122"/>
              </a:rPr>
              <a:t>targeted applications</a:t>
            </a:r>
            <a:r>
              <a:rPr lang="en-US" altLang="zh-CN" sz="2400" dirty="0">
                <a:ea typeface="SimSun" panose="02010600030101010101" pitchFamily="2" charset="-122"/>
              </a:rPr>
              <a:t> - store objects that are relatively small (usually less than 1 MB)</a:t>
            </a:r>
          </a:p>
          <a:p>
            <a:pPr lvl="1">
              <a:defRPr/>
            </a:pPr>
            <a:r>
              <a:rPr lang="en-US" altLang="zh-CN" sz="2400" dirty="0">
                <a:ea typeface="宋体" pitchFamily="2" charset="-122"/>
              </a:rPr>
              <a:t>Experience at Amazon has shown that data stores that </a:t>
            </a:r>
            <a:r>
              <a:rPr lang="en-US" altLang="zh-CN" sz="2400" dirty="0">
                <a:solidFill>
                  <a:srgbClr val="0066FF"/>
                </a:solidFill>
                <a:ea typeface="宋体" pitchFamily="2" charset="-122"/>
              </a:rPr>
              <a:t>provide ACID guarantees tend to have poor availability</a:t>
            </a:r>
            <a:r>
              <a:rPr lang="en-US" altLang="zh-CN" sz="2400" dirty="0">
                <a:ea typeface="宋体" pitchFamily="2" charset="-122"/>
              </a:rPr>
              <a:t>.</a:t>
            </a:r>
          </a:p>
          <a:p>
            <a:pPr lvl="1">
              <a:defRPr/>
            </a:pPr>
            <a:r>
              <a:rPr lang="en-US" altLang="zh-CN" sz="2400" dirty="0">
                <a:ea typeface="宋体" pitchFamily="2" charset="-122"/>
              </a:rPr>
              <a:t>Dynamo targets applications that operate with </a:t>
            </a:r>
            <a:r>
              <a:rPr lang="en-US" altLang="zh-CN" sz="2400" dirty="0">
                <a:solidFill>
                  <a:srgbClr val="0066FF"/>
                </a:solidFill>
                <a:ea typeface="宋体" pitchFamily="2" charset="-122"/>
              </a:rPr>
              <a:t>weaker consistency</a:t>
            </a:r>
            <a:r>
              <a:rPr lang="en-US" altLang="zh-CN" sz="2400" dirty="0">
                <a:ea typeface="宋体" pitchFamily="2" charset="-122"/>
              </a:rPr>
              <a:t> (the “C” in ACID) if this results in high availability. </a:t>
            </a:r>
          </a:p>
          <a:p>
            <a:pPr lvl="1">
              <a:lnSpc>
                <a:spcPct val="90000"/>
              </a:lnSpc>
            </a:pPr>
            <a:endParaRPr lang="zh-CN" altLang="en-US" sz="2400" dirty="0">
              <a:ea typeface="SimSun" panose="02010600030101010101" pitchFamily="2" charset="-122"/>
            </a:endParaRPr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8508A822-1D27-4A13-9F1F-B6D075F3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B7EE4C-B3B6-46F1-BB02-D46BCE9A7D53}" type="slidenum">
              <a:rPr lang="zh-CN" altLang="en-US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zh-CN" sz="10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Query</a:t>
            </a:r>
            <a:r>
              <a:rPr lang="fr-FR" dirty="0"/>
              <a:t> Model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09195"/>
            <a:ext cx="4104456" cy="515610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Java API with methods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Add, update, delete item</a:t>
            </a:r>
          </a:p>
          <a:p>
            <a:pPr lvl="1">
              <a:lnSpc>
                <a:spcPct val="120000"/>
              </a:lnSpc>
            </a:pPr>
            <a:r>
              <a:rPr lang="en-US" i="1" dirty="0" err="1"/>
              <a:t>GetItem</a:t>
            </a:r>
            <a:r>
              <a:rPr lang="en-US" dirty="0"/>
              <a:t>: returns an item by primary key in a table</a:t>
            </a:r>
          </a:p>
          <a:p>
            <a:pPr lvl="1">
              <a:lnSpc>
                <a:spcPct val="120000"/>
              </a:lnSpc>
            </a:pPr>
            <a:r>
              <a:rPr lang="en-US" i="1" dirty="0" err="1"/>
              <a:t>BatchGetItem</a:t>
            </a:r>
            <a:r>
              <a:rPr lang="en-US" dirty="0"/>
              <a:t>: returns the items of same primary key in multiple tables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Scan</a:t>
            </a:r>
            <a:r>
              <a:rPr lang="en-US" dirty="0"/>
              <a:t>: returns all items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Query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Range on hash &amp; range key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Access on indexed attribute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868144" y="501317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Arial"/>
                <a:cs typeface="Arial"/>
              </a:rPr>
              <a:t>GetItem</a:t>
            </a:r>
            <a:r>
              <a:rPr lang="fr-FR" sz="1400" dirty="0">
                <a:latin typeface="Arial"/>
                <a:cs typeface="Arial"/>
              </a:rPr>
              <a:t> (Forum="EC2", </a:t>
            </a:r>
            <a:r>
              <a:rPr lang="fr-FR" sz="1400" dirty="0" err="1">
                <a:latin typeface="Arial"/>
                <a:cs typeface="Arial"/>
              </a:rPr>
              <a:t>Subject</a:t>
            </a:r>
            <a:r>
              <a:rPr lang="fr-FR" sz="1400" dirty="0">
                <a:latin typeface="Arial"/>
                <a:cs typeface="Arial"/>
              </a:rPr>
              <a:t>="</a:t>
            </a:r>
            <a:r>
              <a:rPr lang="fr-FR" sz="1400" dirty="0" err="1">
                <a:latin typeface="Arial"/>
                <a:cs typeface="Arial"/>
              </a:rPr>
              <a:t>xyz</a:t>
            </a:r>
            <a:r>
              <a:rPr lang="fr-FR" sz="1400" dirty="0">
                <a:latin typeface="Arial"/>
                <a:cs typeface="Arial"/>
              </a:rPr>
              <a:t>")</a:t>
            </a:r>
          </a:p>
          <a:p>
            <a:endParaRPr lang="fr-FR" sz="1400" dirty="0">
              <a:latin typeface="Arial"/>
              <a:cs typeface="Arial"/>
            </a:endParaRPr>
          </a:p>
          <a:p>
            <a:r>
              <a:rPr lang="fr-FR" sz="1400" dirty="0" err="1">
                <a:latin typeface="Arial"/>
                <a:cs typeface="Arial"/>
              </a:rPr>
              <a:t>Query</a:t>
            </a:r>
            <a:r>
              <a:rPr lang="fr-FR" sz="1400" dirty="0">
                <a:latin typeface="Arial"/>
                <a:cs typeface="Arial"/>
              </a:rPr>
              <a:t> (Forum="S3", </a:t>
            </a:r>
            <a:r>
              <a:rPr lang="fr-FR" sz="1400" dirty="0" err="1">
                <a:latin typeface="Arial"/>
                <a:cs typeface="Arial"/>
              </a:rPr>
              <a:t>Subject</a:t>
            </a:r>
            <a:r>
              <a:rPr lang="fr-FR" sz="1400" dirty="0">
                <a:latin typeface="Arial"/>
                <a:cs typeface="Arial"/>
              </a:rPr>
              <a:t> &gt; "</a:t>
            </a:r>
            <a:r>
              <a:rPr lang="fr-FR" sz="1400" dirty="0" err="1">
                <a:latin typeface="Arial"/>
                <a:cs typeface="Arial"/>
              </a:rPr>
              <a:t>ac</a:t>
            </a:r>
            <a:r>
              <a:rPr lang="fr-FR" sz="1400" dirty="0">
                <a:latin typeface="Arial"/>
                <a:cs typeface="Arial"/>
              </a:rPr>
              <a:t>") </a:t>
            </a:r>
          </a:p>
          <a:p>
            <a:endParaRPr lang="fr-FR" sz="1400" dirty="0">
              <a:latin typeface="Arial"/>
              <a:cs typeface="Arial"/>
            </a:endParaRPr>
          </a:p>
          <a:p>
            <a:endParaRPr lang="fr-FR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3DA4-3D69-1546-841F-EA029EC99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4D1DDF-1F17-F745-81C1-149820A5E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05" y="2183514"/>
            <a:ext cx="4693069" cy="272231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F32B56-C877-9448-ACE3-D3F27024F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51482"/>
            <a:ext cx="2255168" cy="966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434137-8B65-4484-9B67-2AE35EEBE59C}"/>
              </a:ext>
            </a:extLst>
          </p:cNvPr>
          <p:cNvSpPr txBox="1"/>
          <p:nvPr/>
        </p:nvSpPr>
        <p:spPr>
          <a:xfrm>
            <a:off x="4800356" y="5013176"/>
            <a:ext cx="977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these query return?</a:t>
            </a:r>
          </a:p>
        </p:txBody>
      </p:sp>
    </p:spTree>
    <p:extLst>
      <p:ext uri="{BB962C8B-B14F-4D97-AF65-F5344CB8AC3E}">
        <p14:creationId xmlns:p14="http://schemas.microsoft.com/office/powerpoint/2010/main" val="7194339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020D689-809D-4834-86BC-0FC736968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5000" i="1" dirty="0">
                <a:ea typeface="SimSun" panose="02010600030101010101" pitchFamily="2" charset="-122"/>
              </a:rPr>
              <a:t>System Design: Efficiency!</a:t>
            </a:r>
            <a:endParaRPr lang="zh-CN" altLang="en-US" sz="5000" i="1" dirty="0">
              <a:ea typeface="SimSun" panose="02010600030101010101" pitchFamily="2" charset="-122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1CB388C-3A8A-46DA-A85B-EF5289CE9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SimSun" panose="02010600030101010101" pitchFamily="2" charset="-122"/>
              </a:rPr>
              <a:t>Average performance is not enough</a:t>
            </a:r>
          </a:p>
          <a:p>
            <a:pPr marL="0" indent="0" eaLnBrk="1" hangingPunct="1">
              <a:buNone/>
            </a:pPr>
            <a:endParaRPr lang="en-US" altLang="zh-CN" dirty="0">
              <a:ea typeface="SimSun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dirty="0">
                <a:ea typeface="SimSun" panose="02010600030101010101" pitchFamily="2" charset="-122"/>
              </a:rPr>
              <a:t>A different way of thinking: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Latency requirements which are in general measured at the 99.9th percentile of the distribution</a:t>
            </a:r>
          </a:p>
          <a:p>
            <a:pPr eaLnBrk="1" hangingPunct="1"/>
            <a:r>
              <a:rPr lang="en-US" altLang="zh-CN" dirty="0">
                <a:ea typeface="SimSun" panose="02010600030101010101" pitchFamily="2" charset="-122"/>
              </a:rPr>
              <a:t>Application can deliver its functionality in </a:t>
            </a:r>
            <a:r>
              <a:rPr lang="en-US" altLang="zh-CN" dirty="0">
                <a:solidFill>
                  <a:srgbClr val="0066FF"/>
                </a:solidFill>
                <a:ea typeface="SimSun" panose="02010600030101010101" pitchFamily="2" charset="-122"/>
              </a:rPr>
              <a:t>bounded</a:t>
            </a:r>
            <a:r>
              <a:rPr lang="en-US" altLang="zh-CN" dirty="0">
                <a:ea typeface="SimSun" panose="02010600030101010101" pitchFamily="2" charset="-122"/>
              </a:rPr>
              <a:t> time</a:t>
            </a:r>
          </a:p>
          <a:p>
            <a:pPr lvl="1" eaLnBrk="1" hangingPunct="1"/>
            <a:r>
              <a:rPr lang="en-US" altLang="zh-CN" dirty="0">
                <a:ea typeface="SimSun" panose="02010600030101010101" pitchFamily="2" charset="-122"/>
              </a:rPr>
              <a:t>Every dependency in the platform needs to deliver its functionality with even tighter bounds.</a:t>
            </a:r>
            <a:endParaRPr lang="en-US" altLang="zh-CN" sz="2400" dirty="0">
              <a:ea typeface="SimSun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SimSun" panose="02010600030101010101" pitchFamily="2" charset="-122"/>
              </a:rPr>
              <a:t>Example</a:t>
            </a:r>
          </a:p>
          <a:p>
            <a:pPr lvl="1" eaLnBrk="1" hangingPunct="1"/>
            <a:r>
              <a:rPr lang="en-US" altLang="zh-CN" dirty="0">
                <a:ea typeface="SimSun" panose="02010600030101010101" pitchFamily="2" charset="-122"/>
              </a:rPr>
              <a:t>service guaranteeing that it will provide a response within 300ms for </a:t>
            </a:r>
            <a:r>
              <a:rPr lang="en-US" altLang="zh-CN" dirty="0">
                <a:solidFill>
                  <a:srgbClr val="0066FF"/>
                </a:solidFill>
                <a:ea typeface="SimSun" panose="02010600030101010101" pitchFamily="2" charset="-122"/>
              </a:rPr>
              <a:t>99.9%</a:t>
            </a:r>
            <a:r>
              <a:rPr lang="en-US" altLang="zh-CN" dirty="0">
                <a:ea typeface="SimSun" panose="02010600030101010101" pitchFamily="2" charset="-122"/>
              </a:rPr>
              <a:t> of its requests for a peak client load of 500 requests per second.</a:t>
            </a:r>
          </a:p>
          <a:p>
            <a:endParaRPr lang="en-US" altLang="zh-CN" dirty="0">
              <a:ea typeface="SimSun" panose="02010600030101010101" pitchFamily="2" charset="-122"/>
            </a:endParaRPr>
          </a:p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14340" name="Slide Number Placeholder 1">
            <a:extLst>
              <a:ext uri="{FF2B5EF4-FFF2-40B4-BE49-F238E27FC236}">
                <a16:creationId xmlns:a16="http://schemas.microsoft.com/office/drawing/2014/main" id="{71BB0289-7281-45B8-BFAF-955F67DC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B7EE4C-B3B6-46F1-BB02-D46BCE9A7D53}" type="slidenum">
              <a:rPr lang="zh-CN" altLang="en-US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zh-CN" sz="10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3B5BB39-1264-4873-A5E4-A455648DE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SimSun" panose="02010600030101010101" pitchFamily="2" charset="-122"/>
              </a:rPr>
              <a:t>System architecture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D09D22A-D695-4A42-8F84-C08B82AAD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Ring Partitioning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High Availability for writes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Handling temporary failures</a:t>
            </a:r>
            <a:endParaRPr lang="zh-CN" altLang="en-US">
              <a:ea typeface="SimSun" panose="02010600030101010101" pitchFamily="2" charset="-122"/>
            </a:endParaRP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Recovering from permanent failures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Membership and failure detection</a:t>
            </a: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20484" name="Slide Number Placeholder 1">
            <a:extLst>
              <a:ext uri="{FF2B5EF4-FFF2-40B4-BE49-F238E27FC236}">
                <a16:creationId xmlns:a16="http://schemas.microsoft.com/office/drawing/2014/main" id="{DD9A794C-9B3F-446C-A40B-28A827FC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B7EE4C-B3B6-46F1-BB02-D46BCE9A7D53}" type="slidenum">
              <a:rPr lang="zh-CN" altLang="en-US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zh-CN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Resources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Tutorial by C. Mohan, An In-Depth Look at Modern Database Systems</a:t>
            </a:r>
          </a:p>
          <a:p>
            <a:r>
              <a:rPr lang="en-US" altLang="en-US" sz="2000" dirty="0">
                <a:hlinkClick r:id="rId2"/>
              </a:rPr>
              <a:t>https://docs.google.com/file/d/0B7lNUaak0bK1encwYnBVUWZSWjA/edit</a:t>
            </a:r>
            <a:endParaRPr lang="en-US" altLang="en-US" sz="2000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769567"/>
            <a:ext cx="2367319" cy="28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1143000" y="4373563"/>
            <a:ext cx="457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Seven Databases in Seven Weeks: A Guide to Modern Databases and the NoSQL Movement</a:t>
            </a:r>
          </a:p>
        </p:txBody>
      </p:sp>
    </p:spTree>
    <p:extLst>
      <p:ext uri="{BB962C8B-B14F-4D97-AF65-F5344CB8AC3E}">
        <p14:creationId xmlns:p14="http://schemas.microsoft.com/office/powerpoint/2010/main" val="25327277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ECB3755C-C71C-446E-862C-B9DDC5117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112" y="1793875"/>
            <a:ext cx="4084890" cy="3435889"/>
          </a:xfrm>
          <a:prstGeom prst="rect">
            <a:avLst/>
          </a:prstGeom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AA5C04C3-4A35-4192-BD2D-178BA168E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Partition Algorithm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9CF24D7-2A81-4957-89F1-A1EFCC94B0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93875"/>
            <a:ext cx="4419600" cy="39973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Consistent hashing: </a:t>
            </a:r>
            <a:r>
              <a:rPr lang="en-US" altLang="en-US" sz="2000" dirty="0">
                <a:latin typeface="Times New Roman" panose="02020603050405020304" pitchFamily="18" charset="0"/>
              </a:rPr>
              <a:t>The output range of a hash function is treated as a fixed circular space or “ring”.</a:t>
            </a:r>
          </a:p>
          <a:p>
            <a:pPr eaLnBrk="1" hangingPunct="1"/>
            <a:r>
              <a:rPr lang="en-US" altLang="en-US" sz="2400" dirty="0"/>
              <a:t>Replication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  <a:r>
              <a:rPr lang="en-US" altLang="en-US" sz="2000" dirty="0">
                <a:latin typeface="Times New Roman" panose="02020603050405020304" pitchFamily="18" charset="0"/>
              </a:rPr>
              <a:t>An item can be stored in multiple consecutive nodes depending on the degree of replication (N). </a:t>
            </a:r>
            <a:br>
              <a:rPr lang="en-US" altLang="en-US" sz="2000" dirty="0">
                <a:latin typeface="Times New Roman" panose="02020603050405020304" pitchFamily="18" charset="0"/>
              </a:rPr>
            </a:br>
            <a:r>
              <a:rPr lang="en-US" altLang="en-US" sz="2000" dirty="0">
                <a:latin typeface="Times New Roman" panose="02020603050405020304" pitchFamily="18" charset="0"/>
              </a:rPr>
              <a:t>In this example, N = 3.</a:t>
            </a:r>
          </a:p>
          <a:p>
            <a:pPr eaLnBrk="1" hangingPunct="1"/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1509" name="Slide Number Placeholder 1">
            <a:extLst>
              <a:ext uri="{FF2B5EF4-FFF2-40B4-BE49-F238E27FC236}">
                <a16:creationId xmlns:a16="http://schemas.microsoft.com/office/drawing/2014/main" id="{59391163-7E7F-4219-A7B5-FC2AB2CE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B36DE7C-AC6E-4276-9D32-3541DE437EFC}" type="slidenum">
              <a:rPr lang="zh-CN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zh-CN" sz="1000"/>
          </a:p>
        </p:txBody>
      </p:sp>
      <p:sp>
        <p:nvSpPr>
          <p:cNvPr id="9" name="ZoneTexte 57">
            <a:extLst>
              <a:ext uri="{FF2B5EF4-FFF2-40B4-BE49-F238E27FC236}">
                <a16:creationId xmlns:a16="http://schemas.microsoft.com/office/drawing/2014/main" id="{C15AE810-E855-40B1-94DC-3426B1899FEB}"/>
              </a:ext>
            </a:extLst>
          </p:cNvPr>
          <p:cNvSpPr txBox="1"/>
          <p:nvPr/>
        </p:nvSpPr>
        <p:spPr>
          <a:xfrm>
            <a:off x="5283609" y="5375701"/>
            <a:ext cx="355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Node B is responsible for the hash value interval (A,B]. Thus, item (</a:t>
            </a:r>
            <a:r>
              <a:rPr lang="en-US" sz="1600" dirty="0" err="1">
                <a:latin typeface="Arial"/>
                <a:cs typeface="Arial"/>
              </a:rPr>
              <a:t>c,v</a:t>
            </a:r>
            <a:r>
              <a:rPr lang="en-US" sz="1600" dirty="0">
                <a:latin typeface="Arial"/>
                <a:cs typeface="Arial"/>
              </a:rPr>
              <a:t>) is assigned to node B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C1E76B1-41CD-4B77-AE9D-061C52D3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6DF53-CDDE-4219-993B-265DC3DCCF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2317072"/>
            <a:ext cx="3810000" cy="3813853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Example:</a:t>
            </a:r>
          </a:p>
          <a:p>
            <a:pPr lvl="1">
              <a:defRPr/>
            </a:pPr>
            <a:r>
              <a:rPr lang="en-US" sz="2000" dirty="0">
                <a:latin typeface="+mj-lt"/>
              </a:rPr>
              <a:t>Node X has 3 virtual nodes</a:t>
            </a:r>
          </a:p>
          <a:p>
            <a:pPr lvl="1">
              <a:defRPr/>
            </a:pPr>
            <a:r>
              <a:rPr lang="en-US" sz="2000" dirty="0">
                <a:latin typeface="+mj-lt"/>
              </a:rPr>
              <a:t>If X becomes unavailable,</a:t>
            </a:r>
          </a:p>
          <a:p>
            <a:pPr lvl="2">
              <a:defRPr/>
            </a:pPr>
            <a:r>
              <a:rPr lang="en-US" sz="1700" dirty="0">
                <a:latin typeface="+mj-lt"/>
              </a:rPr>
              <a:t>the load handled by node X is </a:t>
            </a:r>
            <a:r>
              <a:rPr lang="en-US" sz="1700" b="1" dirty="0">
                <a:solidFill>
                  <a:srgbClr val="0066FF"/>
                </a:solidFill>
                <a:latin typeface="+mj-lt"/>
              </a:rPr>
              <a:t>evenly dispersed</a:t>
            </a:r>
            <a:r>
              <a:rPr lang="en-US" sz="1700" dirty="0">
                <a:latin typeface="+mj-lt"/>
              </a:rPr>
              <a:t> across </a:t>
            </a:r>
            <a:r>
              <a:rPr lang="en-US" sz="1700" u="sng" dirty="0">
                <a:latin typeface="+mj-lt"/>
              </a:rPr>
              <a:t>some</a:t>
            </a:r>
            <a:r>
              <a:rPr lang="en-US" sz="1700" dirty="0">
                <a:latin typeface="+mj-lt"/>
              </a:rPr>
              <a:t> of the remaining nodes.</a:t>
            </a:r>
          </a:p>
          <a:p>
            <a:pPr lvl="2">
              <a:defRPr/>
            </a:pPr>
            <a:r>
              <a:rPr lang="en-US" sz="1700" dirty="0">
                <a:latin typeface="+mj-lt"/>
              </a:rPr>
              <a:t>Key a </a:t>
            </a:r>
            <a:r>
              <a:rPr lang="en-US" sz="17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1700" dirty="0">
                <a:latin typeface="+mj-lt"/>
              </a:rPr>
              <a:t> node Z</a:t>
            </a:r>
          </a:p>
          <a:p>
            <a:pPr lvl="2">
              <a:defRPr/>
            </a:pPr>
            <a:r>
              <a:rPr lang="en-US" sz="1700" dirty="0">
                <a:latin typeface="+mj-lt"/>
              </a:rPr>
              <a:t>Key b </a:t>
            </a:r>
            <a:r>
              <a:rPr lang="en-US" sz="1700" dirty="0">
                <a:latin typeface="+mj-lt"/>
                <a:sym typeface="Wingdings" panose="05000000000000000000" pitchFamily="2" charset="2"/>
              </a:rPr>
              <a:t> node Y</a:t>
            </a:r>
          </a:p>
          <a:p>
            <a:pPr lvl="2">
              <a:defRPr/>
            </a:pPr>
            <a:r>
              <a:rPr lang="en-US" sz="1700" dirty="0">
                <a:latin typeface="+mj-lt"/>
                <a:sym typeface="Wingdings" panose="05000000000000000000" pitchFamily="2" charset="2"/>
              </a:rPr>
              <a:t>Key c  node W</a:t>
            </a:r>
            <a:endParaRPr lang="en-US" sz="1700" dirty="0">
              <a:latin typeface="+mj-lt"/>
            </a:endParaRPr>
          </a:p>
          <a:p>
            <a:pPr lvl="2">
              <a:defRPr/>
            </a:pPr>
            <a:endParaRPr lang="en-US" sz="1700" dirty="0">
              <a:latin typeface="+mj-lt"/>
            </a:endParaRPr>
          </a:p>
          <a:p>
            <a:pPr lvl="1">
              <a:defRPr/>
            </a:pPr>
            <a:endParaRPr lang="en-US" dirty="0"/>
          </a:p>
        </p:txBody>
      </p:sp>
      <p:sp>
        <p:nvSpPr>
          <p:cNvPr id="22532" name="Slide Number Placeholder 4">
            <a:extLst>
              <a:ext uri="{FF2B5EF4-FFF2-40B4-BE49-F238E27FC236}">
                <a16:creationId xmlns:a16="http://schemas.microsoft.com/office/drawing/2014/main" id="{22EBD80F-5E5C-461B-BF7A-47E296DD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30D4F8-FE65-4D29-9C39-8B3258A03F50}" type="slidenum">
              <a:rPr lang="zh-CN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zh-CN" sz="10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C6C363-3C2D-4C40-B02D-4302A927295E}"/>
              </a:ext>
            </a:extLst>
          </p:cNvPr>
          <p:cNvSpPr/>
          <p:nvPr/>
        </p:nvSpPr>
        <p:spPr>
          <a:xfrm>
            <a:off x="5181600" y="2138363"/>
            <a:ext cx="28956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AC902A-ECBE-401E-8C26-031B6487D0FE}"/>
              </a:ext>
            </a:extLst>
          </p:cNvPr>
          <p:cNvSpPr/>
          <p:nvPr/>
        </p:nvSpPr>
        <p:spPr>
          <a:xfrm>
            <a:off x="7097713" y="2079625"/>
            <a:ext cx="533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39A12-9219-4B46-9100-D2EF1FA95585}"/>
              </a:ext>
            </a:extLst>
          </p:cNvPr>
          <p:cNvSpPr/>
          <p:nvPr/>
        </p:nvSpPr>
        <p:spPr>
          <a:xfrm>
            <a:off x="7566025" y="4114800"/>
            <a:ext cx="533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770F6D-7969-4B81-A96E-8DAA05850FD6}"/>
              </a:ext>
            </a:extLst>
          </p:cNvPr>
          <p:cNvSpPr/>
          <p:nvPr/>
        </p:nvSpPr>
        <p:spPr>
          <a:xfrm>
            <a:off x="4914900" y="3121025"/>
            <a:ext cx="533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EBA866-4B9C-4855-B41F-EA777C36C70A}"/>
              </a:ext>
            </a:extLst>
          </p:cNvPr>
          <p:cNvSpPr/>
          <p:nvPr/>
        </p:nvSpPr>
        <p:spPr>
          <a:xfrm>
            <a:off x="5181600" y="4165600"/>
            <a:ext cx="533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EDC642-946C-47AD-B483-17164D715319}"/>
              </a:ext>
            </a:extLst>
          </p:cNvPr>
          <p:cNvSpPr/>
          <p:nvPr/>
        </p:nvSpPr>
        <p:spPr>
          <a:xfrm>
            <a:off x="6362700" y="4767263"/>
            <a:ext cx="533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90520C-2AAC-40A2-975E-F34AE8DF11E5}"/>
              </a:ext>
            </a:extLst>
          </p:cNvPr>
          <p:cNvSpPr/>
          <p:nvPr/>
        </p:nvSpPr>
        <p:spPr>
          <a:xfrm>
            <a:off x="7810500" y="2905125"/>
            <a:ext cx="533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900B06-3CB6-4D6D-A0C6-A7F999F5AF9E}"/>
              </a:ext>
            </a:extLst>
          </p:cNvPr>
          <p:cNvSpPr/>
          <p:nvPr/>
        </p:nvSpPr>
        <p:spPr>
          <a:xfrm>
            <a:off x="5649913" y="2079625"/>
            <a:ext cx="5334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23" name="Curved Down Arrow 22">
            <a:extLst>
              <a:ext uri="{FF2B5EF4-FFF2-40B4-BE49-F238E27FC236}">
                <a16:creationId xmlns:a16="http://schemas.microsoft.com/office/drawing/2014/main" id="{929E672A-A0DE-4632-AF0B-EAC4AED0160C}"/>
              </a:ext>
            </a:extLst>
          </p:cNvPr>
          <p:cNvSpPr/>
          <p:nvPr/>
        </p:nvSpPr>
        <p:spPr>
          <a:xfrm>
            <a:off x="5654675" y="2732088"/>
            <a:ext cx="1976438" cy="854075"/>
          </a:xfrm>
          <a:prstGeom prst="curvedDownArrow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>
            <a:extLst>
              <a:ext uri="{FF2B5EF4-FFF2-40B4-BE49-F238E27FC236}">
                <a16:creationId xmlns:a16="http://schemas.microsoft.com/office/drawing/2014/main" id="{6389EF8F-97BC-4954-8818-9DF030A6922E}"/>
              </a:ext>
            </a:extLst>
          </p:cNvPr>
          <p:cNvSpPr/>
          <p:nvPr/>
        </p:nvSpPr>
        <p:spPr>
          <a:xfrm flipH="1" flipV="1">
            <a:off x="5562600" y="3657600"/>
            <a:ext cx="1976438" cy="855663"/>
          </a:xfrm>
          <a:prstGeom prst="curvedDownArrow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543" name="TextBox 24">
            <a:extLst>
              <a:ext uri="{FF2B5EF4-FFF2-40B4-BE49-F238E27FC236}">
                <a16:creationId xmlns:a16="http://schemas.microsoft.com/office/drawing/2014/main" id="{86C3DD78-0A75-437E-8234-763E98DFF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1789113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2544" name="TextBox 25">
            <a:extLst>
              <a:ext uri="{FF2B5EF4-FFF2-40B4-BE49-F238E27FC236}">
                <a16:creationId xmlns:a16="http://schemas.microsoft.com/office/drawing/2014/main" id="{CDD50FF7-8EAC-4A3B-A2E4-1BD1D0F53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263" y="3586163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2545" name="TextBox 26">
            <a:extLst>
              <a:ext uri="{FF2B5EF4-FFF2-40B4-BE49-F238E27FC236}">
                <a16:creationId xmlns:a16="http://schemas.microsoft.com/office/drawing/2014/main" id="{CAF78039-B6FF-4136-923C-39CBFB3BD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738563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28" name="Multiply 27">
            <a:extLst>
              <a:ext uri="{FF2B5EF4-FFF2-40B4-BE49-F238E27FC236}">
                <a16:creationId xmlns:a16="http://schemas.microsoft.com/office/drawing/2014/main" id="{014D2857-1E22-441D-B7CC-6FFF170D27CB}"/>
              </a:ext>
            </a:extLst>
          </p:cNvPr>
          <p:cNvSpPr/>
          <p:nvPr/>
        </p:nvSpPr>
        <p:spPr>
          <a:xfrm>
            <a:off x="6918325" y="1884363"/>
            <a:ext cx="892175" cy="9144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6808D5D4-829E-4AB1-999B-3D427AD3EF26}"/>
              </a:ext>
            </a:extLst>
          </p:cNvPr>
          <p:cNvSpPr/>
          <p:nvPr/>
        </p:nvSpPr>
        <p:spPr>
          <a:xfrm>
            <a:off x="4724400" y="2930525"/>
            <a:ext cx="892175" cy="9144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2FA919A9-F007-44FF-AE21-BB715A18B3A9}"/>
              </a:ext>
            </a:extLst>
          </p:cNvPr>
          <p:cNvSpPr/>
          <p:nvPr/>
        </p:nvSpPr>
        <p:spPr>
          <a:xfrm>
            <a:off x="7386638" y="3924300"/>
            <a:ext cx="892175" cy="914400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1762A8-4E67-4986-879B-D4187E6A885C}"/>
              </a:ext>
            </a:extLst>
          </p:cNvPr>
          <p:cNvSpPr txBox="1"/>
          <p:nvPr/>
        </p:nvSpPr>
        <p:spPr>
          <a:xfrm>
            <a:off x="704850" y="1244799"/>
            <a:ext cx="61674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“</a:t>
            </a:r>
            <a:r>
              <a:rPr lang="en-US" altLang="en-US" sz="1800" dirty="0"/>
              <a:t>Virtual Nodes”:</a:t>
            </a:r>
            <a:r>
              <a:rPr lang="en-US" altLang="en-US" sz="1600" dirty="0">
                <a:latin typeface="Times New Roman" panose="02020603050405020304" pitchFamily="18" charset="0"/>
              </a:rPr>
              <a:t> Each node can be responsible for more than one virtual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D1AA315-4196-4D23-B0E1-C6DD462EF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Partition (Cont’d)</a:t>
            </a: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52B2988-C655-4140-8AF3-98B690E5F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>
                <a:ea typeface="SimSun" panose="02010600030101010101" pitchFamily="2" charset="-122"/>
              </a:rPr>
              <a:t>Advantages of </a:t>
            </a:r>
            <a:r>
              <a:rPr lang="en-US" altLang="zh-CN" sz="2400">
                <a:solidFill>
                  <a:srgbClr val="0066FF"/>
                </a:solidFill>
                <a:ea typeface="SimSun" panose="02010600030101010101" pitchFamily="2" charset="-122"/>
              </a:rPr>
              <a:t>using virtual nodes:</a:t>
            </a:r>
            <a:endParaRPr lang="zh-CN" altLang="en-US" sz="2400">
              <a:solidFill>
                <a:srgbClr val="0066FF"/>
              </a:solidFill>
              <a:ea typeface="SimSun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ea typeface="SimSun" panose="02010600030101010101" pitchFamily="2" charset="-122"/>
              </a:rPr>
              <a:t>If a node becomes unavailable</a:t>
            </a:r>
            <a:r>
              <a:rPr lang="zh-CN" altLang="en-US" sz="2400">
                <a:ea typeface="SimSun" panose="02010600030101010101" pitchFamily="2" charset="-122"/>
              </a:rPr>
              <a:t>，</a:t>
            </a:r>
            <a:r>
              <a:rPr lang="en-US" altLang="zh-CN" sz="2400">
                <a:ea typeface="SimSun" panose="02010600030101010101" pitchFamily="2" charset="-122"/>
              </a:rPr>
              <a:t>the load handled by this node is </a:t>
            </a:r>
            <a:r>
              <a:rPr lang="en-US" altLang="zh-CN" sz="2400">
                <a:solidFill>
                  <a:srgbClr val="0066FF"/>
                </a:solidFill>
                <a:ea typeface="SimSun" panose="02010600030101010101" pitchFamily="2" charset="-122"/>
              </a:rPr>
              <a:t>evenly dispersed</a:t>
            </a:r>
            <a:r>
              <a:rPr lang="en-US" altLang="zh-CN" sz="2400">
                <a:ea typeface="SimSun" panose="02010600030101010101" pitchFamily="2" charset="-122"/>
              </a:rPr>
              <a:t> across the remaining available nodes.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ea typeface="SimSun" panose="02010600030101010101" pitchFamily="2" charset="-122"/>
              </a:rPr>
              <a:t> When a node becomes available again, or a new node is added to the system, the newly available node accepts </a:t>
            </a:r>
            <a:r>
              <a:rPr lang="en-US" altLang="zh-CN" sz="2400">
                <a:solidFill>
                  <a:srgbClr val="0066FF"/>
                </a:solidFill>
                <a:ea typeface="SimSun" panose="02010600030101010101" pitchFamily="2" charset="-122"/>
              </a:rPr>
              <a:t>a roughly equivalent amount</a:t>
            </a:r>
            <a:r>
              <a:rPr lang="en-US" altLang="zh-CN" sz="2400">
                <a:ea typeface="SimSun" panose="02010600030101010101" pitchFamily="2" charset="-122"/>
              </a:rPr>
              <a:t> of load from some of the other available nodes.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ea typeface="SimSun" panose="02010600030101010101" pitchFamily="2" charset="-122"/>
              </a:rPr>
              <a:t>The number of virtual nodes that a node is responsible can be decided based on its </a:t>
            </a:r>
            <a:r>
              <a:rPr lang="en-US" altLang="zh-CN" sz="2400">
                <a:solidFill>
                  <a:srgbClr val="0066FF"/>
                </a:solidFill>
                <a:ea typeface="SimSun" panose="02010600030101010101" pitchFamily="2" charset="-122"/>
              </a:rPr>
              <a:t>capacity</a:t>
            </a:r>
            <a:r>
              <a:rPr lang="en-US" altLang="zh-CN" sz="2400">
                <a:ea typeface="SimSun" panose="02010600030101010101" pitchFamily="2" charset="-122"/>
              </a:rPr>
              <a:t>, accounting for</a:t>
            </a:r>
            <a:r>
              <a:rPr lang="en-US" altLang="zh-CN" sz="2400">
                <a:solidFill>
                  <a:srgbClr val="0066FF"/>
                </a:solidFill>
                <a:ea typeface="SimSun" panose="02010600030101010101" pitchFamily="2" charset="-122"/>
              </a:rPr>
              <a:t> heterogeneity</a:t>
            </a:r>
            <a:r>
              <a:rPr lang="en-US" altLang="zh-CN" sz="2400">
                <a:ea typeface="SimSun" panose="02010600030101010101" pitchFamily="2" charset="-122"/>
              </a:rPr>
              <a:t> in the physical infrastructure.</a:t>
            </a:r>
            <a:endParaRPr lang="zh-CN" altLang="en-US" sz="2400">
              <a:ea typeface="SimSun" panose="02010600030101010101" pitchFamily="2" charset="-122"/>
            </a:endParaRP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5D1331C7-BE8D-4E22-96D4-FEF9BBFD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B7EE4C-B3B6-46F1-BB02-D46BCE9A7D53}" type="slidenum">
              <a:rPr lang="zh-CN" altLang="en-US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zh-CN" sz="10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456"/>
            <a:ext cx="8229600" cy="754144"/>
          </a:xfrm>
        </p:spPr>
        <p:txBody>
          <a:bodyPr/>
          <a:lstStyle/>
          <a:p>
            <a:r>
              <a:rPr lang="en-US" dirty="0"/>
              <a:t>Document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Documents are stored in some standard format or encoding (e.g., XML, JSON, PDF or Office Documents)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These are typically referred to as Binary Large Objects (BLOBs)</a:t>
            </a:r>
          </a:p>
          <a:p>
            <a:pPr lvl="1"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Documents can be indexed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This allows document stores to outperform traditional file systems</a:t>
            </a:r>
          </a:p>
          <a:p>
            <a:pPr lvl="1">
              <a:buFont typeface="Wingdings" pitchFamily="2" charset="2"/>
              <a:buChar char="§"/>
            </a:pPr>
            <a:endParaRPr lang="en-US" sz="26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E.g., MongoDB and CouchDB (both can be queried using </a:t>
            </a:r>
            <a:r>
              <a:rPr lang="en-US" sz="2800" dirty="0" err="1"/>
              <a:t>MapReduce</a:t>
            </a:r>
            <a:r>
              <a:rPr lang="en-US" sz="2800" dirty="0"/>
              <a:t>)</a:t>
            </a:r>
          </a:p>
          <a:p>
            <a:pPr lvl="2">
              <a:buFont typeface="Wingdings" pitchFamily="2" charset="2"/>
              <a:buChar char="§"/>
            </a:pPr>
            <a:endParaRPr lang="en-US" sz="1800" dirty="0"/>
          </a:p>
          <a:p>
            <a:pPr lvl="1">
              <a:buFont typeface="Wingdings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09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 Stores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Main applications</a:t>
            </a:r>
          </a:p>
          <a:p>
            <a:pPr lvl="1"/>
            <a:r>
              <a:rPr lang="en-US" sz="2400" dirty="0"/>
              <a:t>Document systems</a:t>
            </a:r>
          </a:p>
          <a:p>
            <a:pPr lvl="1"/>
            <a:r>
              <a:rPr lang="en-US" sz="2400" dirty="0"/>
              <a:t>Content Management Systems</a:t>
            </a:r>
          </a:p>
          <a:p>
            <a:pPr lvl="1"/>
            <a:r>
              <a:rPr lang="en-US" sz="2400" dirty="0"/>
              <a:t>Catalogs</a:t>
            </a:r>
          </a:p>
          <a:p>
            <a:pPr lvl="1"/>
            <a:r>
              <a:rPr lang="en-US" sz="2400" dirty="0"/>
              <a:t>Personalization</a:t>
            </a:r>
          </a:p>
          <a:p>
            <a:pPr lvl="1"/>
            <a:r>
              <a:rPr lang="en-US" sz="2400" dirty="0"/>
              <a:t>Analysis of messages (tweets, etc.) in real time</a:t>
            </a:r>
          </a:p>
          <a:p>
            <a:pPr lvl="1"/>
            <a:r>
              <a:rPr lang="en-US" sz="2400" dirty="0"/>
              <a:t>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4FCA0-7FDB-3941-87BE-E5EBAC7CD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fld id="{FD96158B-4539-3C43-9DE5-94C54786620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34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Data Models for Documents</a:t>
            </a:r>
          </a:p>
        </p:txBody>
      </p:sp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773084" y="1093788"/>
            <a:ext cx="7702579" cy="541354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Documents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Hierarchical structure, with nesting of elements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Weak structuring, with "similar" elements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Base types: text, but also integer, real, date, etc.</a:t>
            </a:r>
          </a:p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Two main data models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XML (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eXtensible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Markup Language): W3C standard (1998) for exchanging data on the Web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Complex and heavy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JSON (JavaScript Object Notation)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7AEE4-7F79-7B4E-BF77-D3FA705FF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fld id="{FD96158B-4539-3C43-9DE5-94C54786620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0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MongoDB</a:t>
            </a:r>
          </a:p>
        </p:txBody>
      </p:sp>
      <p:sp>
        <p:nvSpPr>
          <p:cNvPr id="62466" name="Espace réservé du contenu 2"/>
          <p:cNvSpPr>
            <a:spLocks noGrp="1"/>
          </p:cNvSpPr>
          <p:nvPr>
            <p:ph idx="1"/>
          </p:nvPr>
        </p:nvSpPr>
        <p:spPr>
          <a:xfrm>
            <a:off x="844106" y="1235830"/>
            <a:ext cx="7702579" cy="490378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charset="0"/>
                <a:ea typeface="ＭＳ Ｐゴシック" charset="0"/>
              </a:rPr>
              <a:t>Objective: performance and scalability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A document is a collection of (key, typed value) with a unique key (generated by MongoDB)</a:t>
            </a:r>
          </a:p>
          <a:p>
            <a:r>
              <a:rPr lang="en-US" sz="2400" dirty="0">
                <a:latin typeface="Tahoma" charset="0"/>
                <a:ea typeface="ＭＳ Ｐゴシック" charset="0"/>
              </a:rPr>
              <a:t>Data model and query language based on JSON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Binary JSON (BSON): more compact</a:t>
            </a:r>
          </a:p>
          <a:p>
            <a:r>
              <a:rPr lang="en-US" sz="2400" dirty="0">
                <a:latin typeface="Tahoma" charset="0"/>
                <a:ea typeface="ＭＳ Ｐゴシック" charset="0"/>
              </a:rPr>
              <a:t>No schema, no join, no complex transaction</a:t>
            </a:r>
          </a:p>
          <a:p>
            <a:r>
              <a:rPr lang="en-US" sz="2400" dirty="0">
                <a:latin typeface="Tahoma" charset="0"/>
                <a:ea typeface="ＭＳ Ｐゴシック" charset="0"/>
              </a:rPr>
              <a:t>Shared-nothing cluster architecture</a:t>
            </a:r>
          </a:p>
          <a:p>
            <a:r>
              <a:rPr lang="en-US" sz="2400" dirty="0">
                <a:latin typeface="Tahoma" charset="0"/>
                <a:ea typeface="ＭＳ Ｐゴシック" charset="0"/>
              </a:rPr>
              <a:t>Secondary indices</a:t>
            </a:r>
          </a:p>
          <a:p>
            <a:r>
              <a:rPr lang="en-US" sz="2400" dirty="0">
                <a:latin typeface="Tahoma" charset="0"/>
                <a:ea typeface="ＭＳ Ｐゴシック" charset="0"/>
              </a:rPr>
              <a:t>Integration with MapReduce &amp; Spark</a:t>
            </a:r>
          </a:p>
          <a:p>
            <a:endParaRPr lang="en-US" sz="2400" dirty="0">
              <a:latin typeface="Tahoma" charset="0"/>
              <a:ea typeface="ＭＳ Ｐゴシック" charset="0"/>
            </a:endParaRPr>
          </a:p>
          <a:p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3E94D-F8A0-D540-B791-5F6685293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fld id="{FD96158B-4539-3C43-9DE5-94C547866200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EBA538-B110-9943-9301-B7648DEA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68051"/>
            <a:ext cx="2195736" cy="5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87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B0ED-F53E-41AB-B6CB-1182A4A3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B1914-9AC0-41CB-BD33-7FCB7B51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 descr="chart-10gen.png">
            <a:extLst>
              <a:ext uri="{FF2B5EF4-FFF2-40B4-BE49-F238E27FC236}">
                <a16:creationId xmlns:a16="http://schemas.microsoft.com/office/drawing/2014/main" id="{8891EA12-0986-41ED-B639-4D31E03CC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31" y="1880337"/>
            <a:ext cx="5873655" cy="319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117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quarter" idx="10"/>
          </p:nvPr>
        </p:nvSpPr>
        <p:spPr bwMode="auto">
          <a:xfrm>
            <a:off x="457200" y="1449388"/>
            <a:ext cx="8229600" cy="497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marL="484188" indent="-457200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MongoDB does not need any pre-defined data schema</a:t>
            </a:r>
          </a:p>
          <a:p>
            <a:pPr marL="484188" indent="-457200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Every document could have different data!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-563563" y="16494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919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509" name="Group 3"/>
          <p:cNvGrpSpPr>
            <a:grpSpLocks/>
          </p:cNvGrpSpPr>
          <p:nvPr/>
        </p:nvGrpSpPr>
        <p:grpSpPr bwMode="auto">
          <a:xfrm>
            <a:off x="685800" y="2609850"/>
            <a:ext cx="7620000" cy="3352800"/>
            <a:chOff x="685800" y="2404533"/>
            <a:chExt cx="7620000" cy="3352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685800" y="2404533"/>
              <a:ext cx="7620000" cy="3352800"/>
            </a:xfrm>
            <a:prstGeom prst="roundRect">
              <a:avLst/>
            </a:prstGeom>
            <a:solidFill>
              <a:schemeClr val="tx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4291" tIns="32146" rIns="64291" bIns="32146"/>
            <a:lstStyle/>
            <a:p>
              <a:pPr marL="0" marR="0" lvl="0" indent="0" algn="ctr" defTabSz="6429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itchFamily="-65" charset="0"/>
                <a:ea typeface="ヒラギノ角ゴ ProN W3" pitchFamily="-65" charset="-128"/>
                <a:cs typeface="ヒラギノ角ゴ ProN W3" pitchFamily="-65" charset="-128"/>
                <a:sym typeface="Gill Sans" pitchFamily="-65" charset="0"/>
              </a:endParaRPr>
            </a:p>
          </p:txBody>
        </p:sp>
        <p:pic>
          <p:nvPicPr>
            <p:cNvPr id="215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2" r="2962"/>
            <a:stretch>
              <a:fillRect/>
            </a:stretch>
          </p:blipFill>
          <p:spPr bwMode="auto">
            <a:xfrm>
              <a:off x="1219200" y="5257800"/>
              <a:ext cx="1107941" cy="39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3" name="Group 47"/>
            <p:cNvGrpSpPr>
              <a:grpSpLocks/>
            </p:cNvGrpSpPr>
            <p:nvPr/>
          </p:nvGrpSpPr>
          <p:grpSpPr bwMode="auto">
            <a:xfrm>
              <a:off x="1004033" y="2657840"/>
              <a:ext cx="5416386" cy="2609124"/>
              <a:chOff x="-1949160" y="1594116"/>
              <a:chExt cx="5051137" cy="1524000"/>
            </a:xfrm>
          </p:grpSpPr>
          <p:sp>
            <p:nvSpPr>
              <p:cNvPr id="61" name="Document 60"/>
              <p:cNvSpPr/>
              <p:nvPr/>
            </p:nvSpPr>
            <p:spPr bwMode="auto">
              <a:xfrm>
                <a:off x="-1949844" y="1594521"/>
                <a:ext cx="1905338" cy="1523497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marL="0" marR="0" lvl="0" indent="0" algn="ctr" defTabSz="6429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58683" y="2743074"/>
                <a:ext cx="1943294" cy="325558"/>
              </a:xfrm>
              <a:prstGeom prst="rect">
                <a:avLst/>
              </a:prstGeom>
              <a:ln>
                <a:noFill/>
              </a:ln>
            </p:spPr>
            <p:txBody>
              <a:bodyPr lIns="64291" tIns="32146" rIns="64291" bIns="32146">
                <a:spAutoFit/>
              </a:bodyPr>
              <a:lstStyle/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solidFill>
                      <a:srgbClr val="0C5FB2">
                        <a:lumMod val="10000"/>
                      </a:srgbClr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514" name="Group 48"/>
            <p:cNvGrpSpPr>
              <a:grpSpLocks/>
            </p:cNvGrpSpPr>
            <p:nvPr/>
          </p:nvGrpSpPr>
          <p:grpSpPr bwMode="auto">
            <a:xfrm>
              <a:off x="3160346" y="2659164"/>
              <a:ext cx="2590800" cy="1561238"/>
              <a:chOff x="3200400" y="2895600"/>
              <a:chExt cx="2011609" cy="1477000"/>
            </a:xfrm>
          </p:grpSpPr>
          <p:sp>
            <p:nvSpPr>
              <p:cNvPr id="59" name="Document 58"/>
              <p:cNvSpPr/>
              <p:nvPr/>
            </p:nvSpPr>
            <p:spPr bwMode="auto">
              <a:xfrm>
                <a:off x="3200685" y="2895003"/>
                <a:ext cx="1905605" cy="1434262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marL="0" marR="0" lvl="0" indent="0" algn="ctr" defTabSz="6429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60" name="Rectangle 59"/>
              <p:cNvSpPr>
                <a:spLocks noChangeAspect="1"/>
              </p:cNvSpPr>
              <p:nvPr/>
            </p:nvSpPr>
            <p:spPr>
              <a:xfrm>
                <a:off x="3276604" y="2971800"/>
                <a:ext cx="1935405" cy="1400800"/>
              </a:xfrm>
              <a:prstGeom prst="rect">
                <a:avLst/>
              </a:prstGeom>
              <a:ln>
                <a:noFill/>
              </a:ln>
            </p:spPr>
            <p:txBody>
              <a:bodyPr lIns="64291" tIns="32146" rIns="64291" bIns="32146">
                <a:spAutoFit/>
              </a:bodyPr>
              <a:lstStyle/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srgbClr val="0C5FB2">
                          <a:lumMod val="10000"/>
                        </a:srgbClr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{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F0F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name: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“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jeff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eyes: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“blue”,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F75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F0F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loc: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1918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[40.7, 73.4],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boss: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“ben”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}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515" name="Group 49"/>
            <p:cNvGrpSpPr>
              <a:grpSpLocks/>
            </p:cNvGrpSpPr>
            <p:nvPr/>
          </p:nvGrpSpPr>
          <p:grpSpPr bwMode="auto">
            <a:xfrm>
              <a:off x="5747089" y="2659167"/>
              <a:ext cx="2406311" cy="1016944"/>
              <a:chOff x="5334000" y="2895600"/>
              <a:chExt cx="1968694" cy="787451"/>
            </a:xfrm>
          </p:grpSpPr>
          <p:sp>
            <p:nvSpPr>
              <p:cNvPr id="57" name="Document 56"/>
              <p:cNvSpPr/>
              <p:nvPr/>
            </p:nvSpPr>
            <p:spPr bwMode="auto">
              <a:xfrm>
                <a:off x="5333723" y="2895109"/>
                <a:ext cx="1905331" cy="787950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marL="0" marR="0" lvl="0" indent="0" algn="ctr" defTabSz="6429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359699" y="2971323"/>
                <a:ext cx="1942995" cy="694527"/>
              </a:xfrm>
              <a:prstGeom prst="rect">
                <a:avLst/>
              </a:prstGeom>
              <a:ln>
                <a:noFill/>
              </a:ln>
            </p:spPr>
            <p:txBody>
              <a:bodyPr lIns="64291" tIns="32146" rIns="64291" bIns="32146">
                <a:spAutoFit/>
              </a:bodyPr>
              <a:lstStyle/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{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name: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“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brendan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aliases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: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[“el diablo”]}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516" name="Group 50"/>
            <p:cNvGrpSpPr>
              <a:grpSpLocks/>
            </p:cNvGrpSpPr>
            <p:nvPr/>
          </p:nvGrpSpPr>
          <p:grpSpPr bwMode="auto">
            <a:xfrm>
              <a:off x="3173814" y="4367714"/>
              <a:ext cx="2541186" cy="1016943"/>
              <a:chOff x="5334001" y="2895601"/>
              <a:chExt cx="1968693" cy="787451"/>
            </a:xfrm>
          </p:grpSpPr>
          <p:sp>
            <p:nvSpPr>
              <p:cNvPr id="55" name="Document 54"/>
              <p:cNvSpPr/>
              <p:nvPr/>
            </p:nvSpPr>
            <p:spPr bwMode="auto">
              <a:xfrm>
                <a:off x="5333690" y="2896032"/>
                <a:ext cx="1905051" cy="786721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marL="0" marR="0" lvl="0" indent="0" algn="ctr" defTabSz="6429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359400" y="2971800"/>
                <a:ext cx="1943294" cy="693737"/>
              </a:xfrm>
              <a:prstGeom prst="rect">
                <a:avLst/>
              </a:prstGeom>
              <a:ln>
                <a:noFill/>
              </a:ln>
            </p:spPr>
            <p:txBody>
              <a:bodyPr lIns="64291" tIns="32146" rIns="64291" bIns="32146">
                <a:spAutoFit/>
              </a:bodyPr>
              <a:lstStyle/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srgbClr val="0C5FB2">
                          <a:lumMod val="10000"/>
                        </a:srgbClr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{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name: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“ben”,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hat: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”yes”}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517" name="Group 51"/>
            <p:cNvGrpSpPr>
              <a:grpSpLocks/>
            </p:cNvGrpSpPr>
            <p:nvPr/>
          </p:nvGrpSpPr>
          <p:grpSpPr bwMode="auto">
            <a:xfrm>
              <a:off x="5747089" y="3869102"/>
              <a:ext cx="2514600" cy="1515555"/>
              <a:chOff x="3200400" y="2971800"/>
              <a:chExt cx="2011609" cy="1433781"/>
            </a:xfrm>
          </p:grpSpPr>
          <p:sp>
            <p:nvSpPr>
              <p:cNvPr id="53" name="Document 52"/>
              <p:cNvSpPr/>
              <p:nvPr/>
            </p:nvSpPr>
            <p:spPr bwMode="auto">
              <a:xfrm>
                <a:off x="3200129" y="2972457"/>
                <a:ext cx="1904933" cy="1432759"/>
              </a:xfrm>
              <a:prstGeom prst="flowChartDocumen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64291" tIns="32146" rIns="64291" bIns="32146"/>
              <a:lstStyle/>
              <a:p>
                <a:pPr marL="0" marR="0" lvl="0" indent="0" algn="ctr" defTabSz="6429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 pitchFamily="-65" charset="0"/>
                  <a:ea typeface="ヒラギノ角ゴ ProN W3" pitchFamily="-65" charset="-128"/>
                  <a:cs typeface="ヒラギノ角ゴ ProN W3" pitchFamily="-65" charset="-128"/>
                  <a:sym typeface="Gill Sans" pitchFamily="-65" charset="0"/>
                </a:endParaRPr>
              </a:p>
            </p:txBody>
          </p:sp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3276326" y="2972457"/>
                <a:ext cx="1935412" cy="1371183"/>
              </a:xfrm>
              <a:prstGeom prst="rect">
                <a:avLst/>
              </a:prstGeom>
              <a:ln>
                <a:noFill/>
              </a:ln>
            </p:spPr>
            <p:txBody>
              <a:bodyPr lIns="64291" tIns="32146" rIns="64291" bIns="32146">
                <a:spAutoFit/>
              </a:bodyPr>
              <a:lstStyle/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{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name: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“matt”,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pizza: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C0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“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DiGiorno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”,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height: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72,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AEAEA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4F0F7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loc: 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91918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[44.6, 71.3]</a:t>
                </a:r>
                <a:r>
                  <a:rPr kumimoji="0" lang="hu-H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}</a:t>
                </a:r>
              </a:p>
              <a:p>
                <a:pPr marL="27905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18" name="Rectangle 15"/>
            <p:cNvSpPr>
              <a:spLocks noChangeArrowheads="1"/>
            </p:cNvSpPr>
            <p:nvPr/>
          </p:nvSpPr>
          <p:spPr bwMode="auto">
            <a:xfrm>
              <a:off x="990600" y="2757575"/>
              <a:ext cx="2494033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{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name: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“will”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</a:t>
              </a:r>
            </a:p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eyes: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“blue”,</a:t>
              </a:r>
            </a:p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birthplace: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“NY”,</a:t>
              </a:r>
            </a:p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hu-H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aliases</a:t>
              </a:r>
              <a:r>
                <a:rPr kumimoji="0" lang="hu-H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[“bill”, “la ciacco”],</a:t>
              </a:r>
            </a:p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hu-H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loc: </a:t>
              </a:r>
              <a:r>
                <a:rPr kumimoji="0" lang="hu-H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[32.7, 63.4],</a:t>
              </a:r>
            </a:p>
            <a:p>
              <a:pPr marL="26988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F7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hu-H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4F0F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boss: </a:t>
              </a:r>
              <a:r>
                <a:rPr kumimoji="0" lang="hu-HU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919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”ben”}</a:t>
              </a:r>
            </a:p>
          </p:txBody>
        </p:sp>
      </p:grpSp>
      <p:sp>
        <p:nvSpPr>
          <p:cNvPr id="21510" name="TextBox 19"/>
          <p:cNvSpPr txBox="1">
            <a:spLocks noChangeArrowheads="1"/>
          </p:cNvSpPr>
          <p:nvPr/>
        </p:nvSpPr>
        <p:spPr bwMode="auto">
          <a:xfrm>
            <a:off x="-525463" y="4700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919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7200" y="405353"/>
            <a:ext cx="8229600" cy="75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Helvetica"/>
                <a:ea typeface="MS PGothic" panose="020B0600070205080204" pitchFamily="34" charset="-128"/>
              </a:rPr>
              <a:t>Document Stores</a:t>
            </a:r>
            <a:endParaRPr kumimoji="1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Helvetica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9734149"/>
      </p:ext>
    </p:extLst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Data Models for Documents</a:t>
            </a:r>
          </a:p>
        </p:txBody>
      </p:sp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773084" y="1093788"/>
            <a:ext cx="7702579" cy="5413544"/>
          </a:xfrm>
        </p:spPr>
        <p:txBody>
          <a:bodyPr>
            <a:noAutofit/>
          </a:bodyPr>
          <a:lstStyle/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altLang="zh-CN" sz="3200" dirty="0">
                <a:solidFill>
                  <a:srgbClr val="000000"/>
                </a:solidFill>
                <a:latin typeface="Constantia" charset="0"/>
              </a:rPr>
              <a:t>BSON format (binary JSON)</a:t>
            </a: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endParaRPr lang="en-US" altLang="zh-CN" sz="3200" dirty="0">
              <a:solidFill>
                <a:srgbClr val="000000"/>
              </a:solidFill>
              <a:latin typeface="Constantia" charset="0"/>
            </a:endParaRP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altLang="zh-CN" sz="3200" dirty="0">
                <a:solidFill>
                  <a:srgbClr val="000000"/>
                </a:solidFill>
                <a:latin typeface="Constantia" charset="0"/>
              </a:rPr>
              <a:t>Developers can easily map to modern object-oriented languages without a complicated Object-Relation Model layer. </a:t>
            </a: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endParaRPr lang="en-US" altLang="zh-CN" sz="3200" dirty="0">
              <a:solidFill>
                <a:srgbClr val="000000"/>
              </a:solidFill>
              <a:latin typeface="Constantia" charset="0"/>
            </a:endParaRPr>
          </a:p>
          <a:p>
            <a:pPr>
              <a:spcBef>
                <a:spcPts val="650"/>
              </a:spcBef>
              <a:buClr>
                <a:srgbClr val="0BD0D9"/>
              </a:buClr>
              <a:buSzPct val="95000"/>
              <a:buFont typeface="Wingdings 2" charset="0"/>
              <a:buChar char=""/>
            </a:pPr>
            <a:r>
              <a:rPr lang="en-US" altLang="zh-CN" sz="3200" dirty="0">
                <a:solidFill>
                  <a:srgbClr val="000000"/>
                </a:solidFill>
                <a:latin typeface="Constantia" charset="0"/>
              </a:rPr>
              <a:t>lightweight,  traversable,  efficient</a:t>
            </a:r>
          </a:p>
          <a:p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7AEE4-7F79-7B4E-BF77-D3FA705FF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fld id="{FD96158B-4539-3C43-9DE5-94C54786620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5722-FF11-43B0-B350-09D76856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5796-E927-41EC-B049-3C0B12ACA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Principles of Distributed Database Systems, Fourth Edition, by M. Tamer </a:t>
            </a:r>
            <a:r>
              <a:rPr lang="en-US" dirty="0" err="1"/>
              <a:t>Özsu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Patrick </a:t>
            </a:r>
            <a:r>
              <a:rPr lang="en-US" dirty="0" err="1"/>
              <a:t>Valduriez</a:t>
            </a:r>
            <a:r>
              <a:rPr lang="en-US" dirty="0"/>
              <a:t> 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https://cs.uwaterloo.ca/~ddbook/</a:t>
            </a:r>
            <a:endParaRPr lang="en-US" dirty="0"/>
          </a:p>
          <a:p>
            <a:r>
              <a:rPr lang="en-US" dirty="0"/>
              <a:t>Chapters 10 and 11.</a:t>
            </a:r>
          </a:p>
          <a:p>
            <a:r>
              <a:rPr lang="en-US" dirty="0"/>
              <a:t>Give a data management perspective.</a:t>
            </a:r>
          </a:p>
          <a:p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88E9749-93F2-4990-A454-B8101C95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58" y="3249227"/>
            <a:ext cx="1905937" cy="32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67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D05B-5162-46B1-A516-E6062051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JSON</a:t>
            </a:r>
          </a:p>
        </p:txBody>
      </p:sp>
      <p:pic>
        <p:nvPicPr>
          <p:cNvPr id="4" name="Picture 3" descr="Screen Shot 2015-03-13 at 10.55.16 AM.png">
            <a:extLst>
              <a:ext uri="{FF2B5EF4-FFF2-40B4-BE49-F238E27FC236}">
                <a16:creationId xmlns:a16="http://schemas.microsoft.com/office/drawing/2014/main" id="{E5F4ED48-DEF2-4268-A34D-07C56B10E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" y="1937004"/>
            <a:ext cx="3686671" cy="369514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B06BDC-91AA-4903-8299-3418A71CB4F7}"/>
              </a:ext>
            </a:extLst>
          </p:cNvPr>
          <p:cNvGrpSpPr/>
          <p:nvPr/>
        </p:nvGrpSpPr>
        <p:grpSpPr>
          <a:xfrm>
            <a:off x="4191000" y="2428293"/>
            <a:ext cx="4054475" cy="1972350"/>
            <a:chOff x="4191000" y="2428293"/>
            <a:chExt cx="4054475" cy="1972350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FA706150-3CA4-4DC0-AE92-D1B4379232BA}"/>
                </a:ext>
              </a:extLst>
            </p:cNvPr>
            <p:cNvSpPr/>
            <p:nvPr/>
          </p:nvSpPr>
          <p:spPr>
            <a:xfrm>
              <a:off x="4191000" y="3331400"/>
              <a:ext cx="762000" cy="89531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3B6FCB-E193-45DB-A81E-936C89B0B6D8}"/>
                </a:ext>
              </a:extLst>
            </p:cNvPr>
            <p:cNvSpPr txBox="1"/>
            <p:nvPr/>
          </p:nvSpPr>
          <p:spPr>
            <a:xfrm>
              <a:off x="5128942" y="2428293"/>
              <a:ext cx="3116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800000"/>
                  </a:solidFill>
                </a:rPr>
                <a:t>Remember it is stored in binary formats (BSON)</a:t>
              </a:r>
            </a:p>
          </p:txBody>
        </p:sp>
        <p:pic>
          <p:nvPicPr>
            <p:cNvPr id="8" name="Picture 7" descr="Screen Shot 2015-03-13 at 10.58.00 AM.png">
              <a:extLst>
                <a:ext uri="{FF2B5EF4-FFF2-40B4-BE49-F238E27FC236}">
                  <a16:creationId xmlns:a16="http://schemas.microsoft.com/office/drawing/2014/main" id="{DED82B73-23A5-4B7B-A30F-86F4C7695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117" y="3093701"/>
              <a:ext cx="2525645" cy="1306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9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33EE-238C-4AFA-A8F8-B4ED2E97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C87B-A4A5-46EE-ACA3-7B04A89ED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7196B-41C3-400C-9C54-E1CF7DF67259}"/>
              </a:ext>
            </a:extLst>
          </p:cNvPr>
          <p:cNvSpPr txBox="1"/>
          <p:nvPr/>
        </p:nvSpPr>
        <p:spPr>
          <a:xfrm>
            <a:off x="294641" y="1673860"/>
            <a:ext cx="437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</a:t>
            </a:r>
            <a:r>
              <a:rPr lang="en-US" b="1" i="1" dirty="0">
                <a:solidFill>
                  <a:srgbClr val="FF0000"/>
                </a:solidFill>
              </a:rPr>
              <a:t>document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(e.g., one </a:t>
            </a:r>
            <a:r>
              <a:rPr lang="en-US" dirty="0">
                <a:solidFill>
                  <a:srgbClr val="800000"/>
                </a:solidFill>
              </a:rPr>
              <a:t>tuple</a:t>
            </a:r>
            <a:r>
              <a:rPr lang="en-US" dirty="0"/>
              <a:t> in RDBMS)</a:t>
            </a:r>
          </a:p>
        </p:txBody>
      </p:sp>
      <p:pic>
        <p:nvPicPr>
          <p:cNvPr id="5" name="Picture 4" descr="Screen Shot 2015-03-13 at 10.37.50 AM.png">
            <a:extLst>
              <a:ext uri="{FF2B5EF4-FFF2-40B4-BE49-F238E27FC236}">
                <a16:creationId xmlns:a16="http://schemas.microsoft.com/office/drawing/2014/main" id="{05D8FFBA-76AA-4D77-B8D9-47288801E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063512"/>
            <a:ext cx="3535680" cy="1353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5-03-13 at 10.39.29 AM.png">
            <a:extLst>
              <a:ext uri="{FF2B5EF4-FFF2-40B4-BE49-F238E27FC236}">
                <a16:creationId xmlns:a16="http://schemas.microsoft.com/office/drawing/2014/main" id="{67C2937A-940B-4BF6-BD0C-B88C3B308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1" y="4069218"/>
            <a:ext cx="4612639" cy="2287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E0E192-5096-493E-9C07-082B0F4AE835}"/>
              </a:ext>
            </a:extLst>
          </p:cNvPr>
          <p:cNvSpPr txBox="1"/>
          <p:nvPr/>
        </p:nvSpPr>
        <p:spPr>
          <a:xfrm>
            <a:off x="294641" y="3805208"/>
            <a:ext cx="445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</a:t>
            </a:r>
            <a:r>
              <a:rPr lang="en-US" b="1" i="1" dirty="0">
                <a:solidFill>
                  <a:srgbClr val="FF0000"/>
                </a:solidFill>
              </a:rPr>
              <a:t>Collection</a:t>
            </a:r>
            <a:r>
              <a:rPr lang="en-US" dirty="0"/>
              <a:t> (e.g., one </a:t>
            </a:r>
            <a:r>
              <a:rPr lang="en-US" dirty="0">
                <a:solidFill>
                  <a:srgbClr val="800000"/>
                </a:solidFill>
              </a:rPr>
              <a:t>Table</a:t>
            </a:r>
            <a:r>
              <a:rPr lang="en-US" dirty="0"/>
              <a:t> in RDBMS)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13664-5D55-41C3-95DC-0AC1B4261411}"/>
              </a:ext>
            </a:extLst>
          </p:cNvPr>
          <p:cNvSpPr txBox="1"/>
          <p:nvPr/>
        </p:nvSpPr>
        <p:spPr>
          <a:xfrm>
            <a:off x="5201921" y="1712761"/>
            <a:ext cx="3413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imes New Roman"/>
                <a:cs typeface="Times New Roman"/>
              </a:rPr>
              <a:t>Collection</a:t>
            </a:r>
            <a:r>
              <a:rPr lang="en-US" sz="1600" dirty="0">
                <a:latin typeface="Times New Roman"/>
                <a:cs typeface="Times New Roman"/>
              </a:rPr>
              <a:t> is a group of similar documents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Within a collection, each document must have a unique Id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2AF2B2-3AD4-4EEB-AE64-C2931981DAAE}"/>
              </a:ext>
            </a:extLst>
          </p:cNvPr>
          <p:cNvSpPr/>
          <p:nvPr/>
        </p:nvSpPr>
        <p:spPr>
          <a:xfrm>
            <a:off x="5334000" y="4028578"/>
            <a:ext cx="3098800" cy="9753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Unlike RDBMS: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No Integrity Constraints in </a:t>
            </a:r>
            <a:r>
              <a:rPr lang="en-US" b="1" dirty="0" err="1">
                <a:solidFill>
                  <a:srgbClr val="FFFF00"/>
                </a:solidFill>
              </a:rPr>
              <a:t>MongoDB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33EE-238C-4AFA-A8F8-B4ED2E97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C87B-A4A5-46EE-ACA3-7B04A89ED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7196B-41C3-400C-9C54-E1CF7DF67259}"/>
              </a:ext>
            </a:extLst>
          </p:cNvPr>
          <p:cNvSpPr txBox="1"/>
          <p:nvPr/>
        </p:nvSpPr>
        <p:spPr>
          <a:xfrm>
            <a:off x="294641" y="1673860"/>
            <a:ext cx="437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</a:t>
            </a:r>
            <a:r>
              <a:rPr lang="en-US" b="1" i="1" dirty="0">
                <a:solidFill>
                  <a:srgbClr val="FF0000"/>
                </a:solidFill>
              </a:rPr>
              <a:t>document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(e.g., one </a:t>
            </a:r>
            <a:r>
              <a:rPr lang="en-US" dirty="0">
                <a:solidFill>
                  <a:srgbClr val="800000"/>
                </a:solidFill>
              </a:rPr>
              <a:t>tuple</a:t>
            </a:r>
            <a:r>
              <a:rPr lang="en-US" dirty="0"/>
              <a:t> in RDBMS)</a:t>
            </a:r>
          </a:p>
        </p:txBody>
      </p:sp>
      <p:pic>
        <p:nvPicPr>
          <p:cNvPr id="5" name="Picture 4" descr="Screen Shot 2015-03-13 at 10.37.50 AM.png">
            <a:extLst>
              <a:ext uri="{FF2B5EF4-FFF2-40B4-BE49-F238E27FC236}">
                <a16:creationId xmlns:a16="http://schemas.microsoft.com/office/drawing/2014/main" id="{05D8FFBA-76AA-4D77-B8D9-47288801E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063512"/>
            <a:ext cx="3535680" cy="1353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5-03-13 at 10.39.29 AM.png">
            <a:extLst>
              <a:ext uri="{FF2B5EF4-FFF2-40B4-BE49-F238E27FC236}">
                <a16:creationId xmlns:a16="http://schemas.microsoft.com/office/drawing/2014/main" id="{67C2937A-940B-4BF6-BD0C-B88C3B308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1" y="4069218"/>
            <a:ext cx="4612639" cy="2287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E0E192-5096-493E-9C07-082B0F4AE835}"/>
              </a:ext>
            </a:extLst>
          </p:cNvPr>
          <p:cNvSpPr txBox="1"/>
          <p:nvPr/>
        </p:nvSpPr>
        <p:spPr>
          <a:xfrm>
            <a:off x="294641" y="3805208"/>
            <a:ext cx="445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</a:t>
            </a:r>
            <a:r>
              <a:rPr lang="en-US" b="1" i="1" dirty="0">
                <a:solidFill>
                  <a:srgbClr val="FF0000"/>
                </a:solidFill>
              </a:rPr>
              <a:t>Collection</a:t>
            </a:r>
            <a:r>
              <a:rPr lang="en-US" dirty="0"/>
              <a:t> (e.g., one </a:t>
            </a:r>
            <a:r>
              <a:rPr lang="en-US" dirty="0">
                <a:solidFill>
                  <a:srgbClr val="800000"/>
                </a:solidFill>
              </a:rPr>
              <a:t>Table</a:t>
            </a:r>
            <a:r>
              <a:rPr lang="en-US" dirty="0"/>
              <a:t> in RDBMS)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90ADC-8528-4968-B631-6461B5E86F19}"/>
              </a:ext>
            </a:extLst>
          </p:cNvPr>
          <p:cNvSpPr txBox="1"/>
          <p:nvPr/>
        </p:nvSpPr>
        <p:spPr>
          <a:xfrm>
            <a:off x="5201921" y="1712761"/>
            <a:ext cx="3413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hu-HU" dirty="0">
                <a:latin typeface="Times New Roman"/>
                <a:cs typeface="Times New Roman"/>
              </a:rPr>
              <a:t>The field names </a:t>
            </a:r>
            <a:r>
              <a:rPr lang="hu-HU" b="1" dirty="0">
                <a:latin typeface="Times New Roman"/>
                <a:cs typeface="Times New Roman"/>
              </a:rPr>
              <a:t>cannot</a:t>
            </a:r>
            <a:r>
              <a:rPr lang="hu-HU" dirty="0">
                <a:latin typeface="Times New Roman"/>
                <a:cs typeface="Times New Roman"/>
              </a:rPr>
              <a:t> start with the </a:t>
            </a:r>
            <a:r>
              <a:rPr lang="hu-HU" b="1" dirty="0">
                <a:solidFill>
                  <a:srgbClr val="FF0000"/>
                </a:solidFill>
                <a:latin typeface="Times New Roman"/>
                <a:cs typeface="Times New Roman"/>
              </a:rPr>
              <a:t>$</a:t>
            </a:r>
            <a:r>
              <a:rPr lang="hu-HU" dirty="0">
                <a:latin typeface="Times New Roman"/>
                <a:cs typeface="Times New Roman"/>
              </a:rPr>
              <a:t> character</a:t>
            </a:r>
          </a:p>
          <a:p>
            <a:pPr marL="285750" indent="-285750">
              <a:buFont typeface="Arial"/>
              <a:buChar char="•"/>
            </a:pPr>
            <a:endParaRPr lang="hu-HU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hu-HU" dirty="0">
                <a:latin typeface="Times New Roman"/>
                <a:cs typeface="Times New Roman"/>
              </a:rPr>
              <a:t>The field names </a:t>
            </a:r>
            <a:r>
              <a:rPr lang="hu-HU" b="1" dirty="0">
                <a:latin typeface="Times New Roman"/>
                <a:cs typeface="Times New Roman"/>
              </a:rPr>
              <a:t>cannot</a:t>
            </a:r>
            <a:r>
              <a:rPr lang="hu-HU" dirty="0">
                <a:latin typeface="Times New Roman"/>
                <a:cs typeface="Times New Roman"/>
              </a:rPr>
              <a:t> contain the </a:t>
            </a:r>
            <a:r>
              <a:rPr lang="hu-HU" b="1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hu-HU" dirty="0">
                <a:latin typeface="Times New Roman"/>
                <a:cs typeface="Times New Roman"/>
              </a:rPr>
              <a:t> character </a:t>
            </a:r>
          </a:p>
          <a:p>
            <a:pPr marL="285750" indent="-285750">
              <a:buFont typeface="Arial"/>
              <a:buChar char="•"/>
            </a:pPr>
            <a:endParaRPr lang="hu-HU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hu-HU" dirty="0">
                <a:latin typeface="Times New Roman"/>
                <a:cs typeface="Times New Roman"/>
              </a:rPr>
              <a:t>Max size of single document 16MB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02909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087B-3386-4B58-863E-CC232F8B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Example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3CF8-FE6D-48F7-AB33-CEBEE7BF7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3-13 at 8.33.16 AM.png">
            <a:extLst>
              <a:ext uri="{FF2B5EF4-FFF2-40B4-BE49-F238E27FC236}">
                <a16:creationId xmlns:a16="http://schemas.microsoft.com/office/drawing/2014/main" id="{05D7E56E-3238-4EC1-BE94-A5C8070C3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2" y="141522"/>
            <a:ext cx="4199089" cy="6383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EBA01-63C6-4CD1-A06B-865818F29AD7}"/>
              </a:ext>
            </a:extLst>
          </p:cNvPr>
          <p:cNvSpPr txBox="1"/>
          <p:nvPr/>
        </p:nvSpPr>
        <p:spPr>
          <a:xfrm>
            <a:off x="4561471" y="1917779"/>
            <a:ext cx="43022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_id is a special column in each document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Unique within each collection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_id </a:t>
            </a:r>
            <a:r>
              <a:rPr lang="en-US" dirty="0">
                <a:sym typeface="Wingdings"/>
              </a:rPr>
              <a:t> Primary Key in RDBMS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_id is 12 Bytes, you can set it yourself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Or: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4 bytes </a:t>
            </a:r>
            <a:r>
              <a:rPr lang="en-US" dirty="0">
                <a:sym typeface="Wingdings"/>
              </a:rPr>
              <a:t> timestamp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Wingdings"/>
              </a:rPr>
              <a:t>Next 3 bytes  machine id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Wingdings"/>
              </a:rPr>
              <a:t>Next 2 bytes  Process id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Wingdings"/>
              </a:rPr>
              <a:t>Last 3 bytes  incremental values</a:t>
            </a:r>
            <a:endParaRPr lang="en-US" dirty="0"/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132554-3BA7-4C91-97F9-E3E97B2BAC9D}"/>
              </a:ext>
            </a:extLst>
          </p:cNvPr>
          <p:cNvSpPr/>
          <p:nvPr/>
        </p:nvSpPr>
        <p:spPr>
          <a:xfrm>
            <a:off x="375920" y="457200"/>
            <a:ext cx="2651760" cy="48768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MongoDB</a:t>
            </a:r>
            <a:r>
              <a:rPr lang="en-US" dirty="0"/>
              <a:t> – query language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0725"/>
          </a:xfrm>
        </p:spPr>
        <p:txBody>
          <a:bodyPr>
            <a:normAutofit/>
          </a:bodyPr>
          <a:lstStyle/>
          <a:p>
            <a:r>
              <a:rPr lang="en-US"/>
              <a:t>Expression of the form</a:t>
            </a:r>
          </a:p>
          <a:p>
            <a:pPr lvl="1"/>
            <a:r>
              <a:rPr lang="en-US"/>
              <a:t>db.nomBD.function (JSON expression)</a:t>
            </a:r>
          </a:p>
          <a:p>
            <a:r>
              <a:rPr lang="en-US"/>
              <a:t>Update examples</a:t>
            </a:r>
          </a:p>
          <a:p>
            <a:pPr lvl="1"/>
            <a:r>
              <a:rPr lang="en-US"/>
              <a:t>db.posts.insert({author:’alex’, title:’No Free Lunch’</a:t>
            </a:r>
            <a:r>
              <a:rPr lang="en-US">
                <a:solidFill>
                  <a:srgbClr val="000000"/>
                </a:solidFill>
              </a:rPr>
              <a:t>})</a:t>
            </a:r>
          </a:p>
          <a:p>
            <a:pPr lvl="1"/>
            <a:r>
              <a:rPr lang="en-US"/>
              <a:t>db.posts.update({author:’alex’, </a:t>
            </a:r>
            <a:r>
              <a:rPr lang="en-US">
                <a:solidFill>
                  <a:srgbClr val="E46C0A"/>
                </a:solidFill>
              </a:rPr>
              <a:t>{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$set:{age:30}</a:t>
            </a:r>
            <a:r>
              <a:rPr lang="en-US">
                <a:solidFill>
                  <a:srgbClr val="000000"/>
                </a:solidFill>
              </a:rPr>
              <a:t>})</a:t>
            </a:r>
          </a:p>
          <a:p>
            <a:pPr lvl="1"/>
            <a:r>
              <a:rPr lang="en-US"/>
              <a:t>db.posts.update({author:’alex’, </a:t>
            </a:r>
            <a:r>
              <a:rPr lang="en-US">
                <a:solidFill>
                  <a:srgbClr val="E46C0A"/>
                </a:solidFill>
              </a:rPr>
              <a:t>{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$push:{tags:’music’}</a:t>
            </a:r>
            <a:r>
              <a:rPr lang="en-US">
                <a:solidFill>
                  <a:srgbClr val="000000"/>
                </a:solidFill>
              </a:rPr>
              <a:t>})</a:t>
            </a:r>
            <a:endParaRPr lang="en-US"/>
          </a:p>
          <a:p>
            <a:r>
              <a:rPr lang="en-US"/>
              <a:t>Select examples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db.posts.find({author:"alex"})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All posts from Alex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db.posts.find({comments.who:"jane"})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All posts commented by Jane 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A2533-805D-D14C-B941-34AF2CE76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© 2020, M.T. Özsu &amp; P. Valduriez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0AEC9-E1A8-774E-A89B-716AACA47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96158B-4539-3C43-9DE5-94C547866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FC10B-13C6-224C-84B3-20D9B9CE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68051"/>
            <a:ext cx="2195736" cy="5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618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EA41-E7BE-413A-A23C-2A15AC70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Query Language: CRUD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ACCC9-554E-47A5-9617-76FB84F56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C</a:t>
            </a:r>
            <a:r>
              <a:rPr lang="hu-HU" dirty="0">
                <a:latin typeface="Calibri" charset="0"/>
              </a:rPr>
              <a:t>reate</a:t>
            </a:r>
          </a:p>
          <a:p>
            <a:pPr lvl="1"/>
            <a:r>
              <a:rPr lang="hu-HU" dirty="0">
                <a:latin typeface="Calibri" charset="0"/>
              </a:rPr>
              <a:t>db.collection.insert( &lt;document&gt; ) </a:t>
            </a:r>
          </a:p>
          <a:p>
            <a:pPr lvl="1"/>
            <a:r>
              <a:rPr lang="hu-HU" dirty="0">
                <a:latin typeface="Calibri" charset="0"/>
              </a:rPr>
              <a:t>db.collection.save( &lt;document&gt; ) </a:t>
            </a:r>
          </a:p>
          <a:p>
            <a:pPr lvl="1"/>
            <a:r>
              <a:rPr lang="hu-HU" dirty="0">
                <a:latin typeface="Calibri" charset="0"/>
              </a:rPr>
              <a:t>db.collection.update( &lt;query&gt;, &lt;update&gt;, { upsert: true } ) </a:t>
            </a:r>
          </a:p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R</a:t>
            </a:r>
            <a:r>
              <a:rPr lang="hu-HU" dirty="0">
                <a:latin typeface="Calibri" charset="0"/>
              </a:rPr>
              <a:t>ead</a:t>
            </a:r>
          </a:p>
          <a:p>
            <a:pPr lvl="1"/>
            <a:r>
              <a:rPr lang="hu-HU" dirty="0">
                <a:latin typeface="Calibri" charset="0"/>
              </a:rPr>
              <a:t>db.collection.find( &lt;query&gt;, &lt;projection&gt; )</a:t>
            </a:r>
          </a:p>
          <a:p>
            <a:pPr lvl="1"/>
            <a:r>
              <a:rPr lang="hu-HU" dirty="0">
                <a:latin typeface="Calibri" charset="0"/>
              </a:rPr>
              <a:t>db.collection.findOne( &lt;query&gt;, &lt;projection&gt; ) </a:t>
            </a:r>
          </a:p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U</a:t>
            </a:r>
            <a:r>
              <a:rPr lang="hu-HU" dirty="0">
                <a:latin typeface="Calibri" charset="0"/>
              </a:rPr>
              <a:t>pdate</a:t>
            </a:r>
          </a:p>
          <a:p>
            <a:pPr lvl="1"/>
            <a:r>
              <a:rPr lang="hu-HU" dirty="0">
                <a:latin typeface="Calibri" charset="0"/>
              </a:rPr>
              <a:t>db.collection.update( &lt;query&gt;, &lt;update&gt;, &lt;options&gt; ) </a:t>
            </a:r>
          </a:p>
          <a:p>
            <a:r>
              <a:rPr lang="hu-HU" b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hu-HU" dirty="0">
                <a:latin typeface="Calibri" charset="0"/>
              </a:rPr>
              <a:t>elete</a:t>
            </a:r>
          </a:p>
          <a:p>
            <a:pPr lvl="1"/>
            <a:r>
              <a:rPr lang="hu-HU" dirty="0">
                <a:latin typeface="Calibri" charset="0"/>
              </a:rPr>
              <a:t>db.collection.remove( &lt;query&gt;, &lt;justOne&gt; 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C351A-4295-4E13-88A1-29391A91F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459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D2D5-F6F1-495D-8A8F-FD64C5BC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8BEE-610C-428D-8414-87AA9404B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2E18C-4241-4FCA-A929-E7F1105B3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86</a:t>
            </a:fld>
            <a:endParaRPr lang="en-US"/>
          </a:p>
        </p:txBody>
      </p:sp>
      <p:pic>
        <p:nvPicPr>
          <p:cNvPr id="6" name="Picture 5" descr="Screen Shot 2015-03-13 at 8.44.15 AM.png">
            <a:extLst>
              <a:ext uri="{FF2B5EF4-FFF2-40B4-BE49-F238E27FC236}">
                <a16:creationId xmlns:a16="http://schemas.microsoft.com/office/drawing/2014/main" id="{09890716-FC58-4F5D-8234-E6067134B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90" y="1760990"/>
            <a:ext cx="6491547" cy="44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78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8A55-BE93-491B-849B-D668CC56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ECAA5-D6F0-487F-80D3-B19B6040A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87</a:t>
            </a:fld>
            <a:endParaRPr lang="en-US"/>
          </a:p>
        </p:txBody>
      </p:sp>
      <p:pic>
        <p:nvPicPr>
          <p:cNvPr id="6" name="Picture 5" descr="Screen Shot 2015-03-13 at 11.22.08 AM.png">
            <a:extLst>
              <a:ext uri="{FF2B5EF4-FFF2-40B4-BE49-F238E27FC236}">
                <a16:creationId xmlns:a16="http://schemas.microsoft.com/office/drawing/2014/main" id="{5EDB1AE2-18B9-408F-ABD2-250A3160F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317971"/>
            <a:ext cx="2616200" cy="1054100"/>
          </a:xfrm>
          <a:prstGeom prst="rect">
            <a:avLst/>
          </a:prstGeom>
        </p:spPr>
      </p:pic>
      <p:pic>
        <p:nvPicPr>
          <p:cNvPr id="7" name="Picture 6" descr="Screen Shot 2015-03-13 at 11.22.16 AM.png">
            <a:extLst>
              <a:ext uri="{FF2B5EF4-FFF2-40B4-BE49-F238E27FC236}">
                <a16:creationId xmlns:a16="http://schemas.microsoft.com/office/drawing/2014/main" id="{00A2871A-D229-4ABA-A2D3-2319A4414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3" y="2973950"/>
            <a:ext cx="3136900" cy="393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7F75A1-523F-4C64-8943-09962DCE3808}"/>
              </a:ext>
            </a:extLst>
          </p:cNvPr>
          <p:cNvSpPr txBox="1"/>
          <p:nvPr/>
        </p:nvSpPr>
        <p:spPr>
          <a:xfrm>
            <a:off x="457200" y="902733"/>
            <a:ext cx="3078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Either insert the 1</a:t>
            </a:r>
            <a:r>
              <a:rPr lang="en-US" sz="1600" b="1" baseline="30000" dirty="0"/>
              <a:t>st</a:t>
            </a:r>
            <a:r>
              <a:rPr lang="en-US" sz="1600" b="1" dirty="0"/>
              <a:t> document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BD012-45E8-4B46-B931-E2E5A1633083}"/>
              </a:ext>
            </a:extLst>
          </p:cNvPr>
          <p:cNvSpPr txBox="1"/>
          <p:nvPr/>
        </p:nvSpPr>
        <p:spPr>
          <a:xfrm>
            <a:off x="245545" y="2541115"/>
            <a:ext cx="3608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Create “Users” collection explicitly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93CF0-9A75-4265-9D7F-2ED07BA83EC4}"/>
              </a:ext>
            </a:extLst>
          </p:cNvPr>
          <p:cNvSpPr txBox="1"/>
          <p:nvPr/>
        </p:nvSpPr>
        <p:spPr>
          <a:xfrm>
            <a:off x="425336" y="3594147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Drop an entire collection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A803B3-4E38-4730-8AC6-B09E8B6A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180" y="4082128"/>
            <a:ext cx="1762125" cy="3524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B24198-D352-43E7-944B-9E17DB692948}"/>
              </a:ext>
            </a:extLst>
          </p:cNvPr>
          <p:cNvSpPr txBox="1"/>
          <p:nvPr/>
        </p:nvSpPr>
        <p:spPr>
          <a:xfrm>
            <a:off x="1499150" y="4518051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Deletion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F1D62E-FF9A-4681-8582-6205AFAAC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89" y="4997915"/>
            <a:ext cx="4656708" cy="7819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4AF6A9-C3AA-49D0-9E03-12BC8DDF5027}"/>
              </a:ext>
            </a:extLst>
          </p:cNvPr>
          <p:cNvSpPr txBox="1"/>
          <p:nvPr/>
        </p:nvSpPr>
        <p:spPr>
          <a:xfrm>
            <a:off x="316412" y="5892554"/>
            <a:ext cx="20118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db.users.remove</a:t>
            </a:r>
            <a:r>
              <a:rPr lang="en-US" dirty="0"/>
              <a:t> ( 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33BDE3-9796-4DA4-90E6-445E5F9847FC}"/>
              </a:ext>
            </a:extLst>
          </p:cNvPr>
          <p:cNvSpPr txBox="1"/>
          <p:nvPr/>
        </p:nvSpPr>
        <p:spPr>
          <a:xfrm>
            <a:off x="2493333" y="5902703"/>
            <a:ext cx="2176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Removes all documents from </a:t>
            </a:r>
            <a:r>
              <a:rPr lang="en-US" i="1" dirty="0"/>
              <a:t>users </a:t>
            </a:r>
            <a:r>
              <a:rPr lang="en-US" dirty="0"/>
              <a:t>collection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67FFC-0315-407B-9A06-FE6C46D4020D}"/>
              </a:ext>
            </a:extLst>
          </p:cNvPr>
          <p:cNvSpPr txBox="1"/>
          <p:nvPr/>
        </p:nvSpPr>
        <p:spPr>
          <a:xfrm>
            <a:off x="5853473" y="756698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Update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8C128D-8360-49E1-B4BE-055D5ACEA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001" y="1213320"/>
            <a:ext cx="4732712" cy="11831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F1B5E3F-1DD9-4100-9101-B6EEFF9AE9FE}"/>
              </a:ext>
            </a:extLst>
          </p:cNvPr>
          <p:cNvSpPr txBox="1"/>
          <p:nvPr/>
        </p:nvSpPr>
        <p:spPr>
          <a:xfrm>
            <a:off x="5179481" y="2408286"/>
            <a:ext cx="3309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Otherwise, it will update only the 1</a:t>
            </a:r>
            <a:r>
              <a:rPr lang="en-US" sz="1600" baseline="30000" dirty="0">
                <a:solidFill>
                  <a:srgbClr val="FF6600"/>
                </a:solidFill>
              </a:rPr>
              <a:t>st</a:t>
            </a:r>
            <a:r>
              <a:rPr lang="en-US" sz="1600" dirty="0">
                <a:solidFill>
                  <a:srgbClr val="FF6600"/>
                </a:solidFill>
              </a:rPr>
              <a:t> matching document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E11AA3-DD8B-4406-B240-8484A4DE2DC2}"/>
              </a:ext>
            </a:extLst>
          </p:cNvPr>
          <p:cNvSpPr txBox="1"/>
          <p:nvPr/>
        </p:nvSpPr>
        <p:spPr>
          <a:xfrm>
            <a:off x="6103527" y="3113798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Insert or Replace</a:t>
            </a:r>
          </a:p>
        </p:txBody>
      </p:sp>
      <p:pic>
        <p:nvPicPr>
          <p:cNvPr id="27" name="Picture 26" descr="Screen Shot 2015-03-13 at 3.20.21 PM.png">
            <a:extLst>
              <a:ext uri="{FF2B5EF4-FFF2-40B4-BE49-F238E27FC236}">
                <a16:creationId xmlns:a16="http://schemas.microsoft.com/office/drawing/2014/main" id="{2EE6CA7A-E4A6-47BB-A272-077E7E7F7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63" y="3433557"/>
            <a:ext cx="4746737" cy="150398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35E7D8-F748-49EB-8991-5CB882512018}"/>
              </a:ext>
            </a:extLst>
          </p:cNvPr>
          <p:cNvCxnSpPr>
            <a:stCxn id="29" idx="0"/>
          </p:cNvCxnSpPr>
          <p:nvPr/>
        </p:nvCxnSpPr>
        <p:spPr>
          <a:xfrm flipH="1" flipV="1">
            <a:off x="5551887" y="4768046"/>
            <a:ext cx="1823221" cy="45973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199F51C-F336-4FF1-A917-95391FC33923}"/>
              </a:ext>
            </a:extLst>
          </p:cNvPr>
          <p:cNvSpPr txBox="1"/>
          <p:nvPr/>
        </p:nvSpPr>
        <p:spPr>
          <a:xfrm>
            <a:off x="6506921" y="5227784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The </a:t>
            </a:r>
            <a:r>
              <a:rPr lang="en-US" sz="1600" b="1" i="1" dirty="0" err="1">
                <a:solidFill>
                  <a:srgbClr val="FF0000"/>
                </a:solidFill>
              </a:rPr>
              <a:t>upsert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6600"/>
                </a:solidFill>
              </a:rPr>
              <a:t>option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F3AA98-3CA9-452C-B533-DA897A5BB020}"/>
              </a:ext>
            </a:extLst>
          </p:cNvPr>
          <p:cNvSpPr txBox="1"/>
          <p:nvPr/>
        </p:nvSpPr>
        <p:spPr>
          <a:xfrm>
            <a:off x="4976792" y="5638178"/>
            <a:ext cx="414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document having item = “TBD1” is in the DB, it will be replaced</a:t>
            </a:r>
          </a:p>
          <a:p>
            <a:r>
              <a:rPr lang="en-US" dirty="0"/>
              <a:t>Otherwise, it will be inserted.</a:t>
            </a:r>
          </a:p>
        </p:txBody>
      </p:sp>
    </p:spTree>
    <p:extLst>
      <p:ext uri="{BB962C8B-B14F-4D97-AF65-F5344CB8AC3E}">
        <p14:creationId xmlns:p14="http://schemas.microsoft.com/office/powerpoint/2010/main" val="3421679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MongoDB</a:t>
            </a:r>
            <a:r>
              <a:rPr lang="fr-FR" dirty="0"/>
              <a:t> - architecture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8EDCE-D135-224C-8E13-86077595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t>© 2020, M.T. Özsu &amp; P. Valduriez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04BF4-20A8-3843-AD4D-8851BBA16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96158B-4539-3C43-9DE5-94C547866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itchFamily="-108" charset="0"/>
                <a:ea typeface="ＭＳ Ｐゴシック" pitchFamily="-108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</a:endParaRPr>
          </a:p>
        </p:txBody>
      </p:sp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35775C-8CF9-764A-AABE-5D2DF4EC0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68051"/>
            <a:ext cx="2195736" cy="579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7B1BDF-5D16-454A-86DB-A44DA42D0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2816"/>
            <a:ext cx="6192688" cy="38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265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C591-611B-4D2F-A5FA-5C22D939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</a:t>
            </a:r>
            <a:r>
              <a:rPr lang="en-US" dirty="0" err="1"/>
              <a:t>Databeses</a:t>
            </a:r>
            <a:r>
              <a:rPr lang="en-US" dirty="0"/>
              <a:t>: Neo4J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BDE6-6B3F-4206-B468-D8C4B2A73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8434E-7866-4BE5-B16E-0D435F7D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1FEE1-298E-41C8-A91F-2EA0C8766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2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Data Models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092200"/>
            <a:ext cx="7435850" cy="5584825"/>
          </a:xfrm>
        </p:spPr>
        <p:txBody>
          <a:bodyPr/>
          <a:lstStyle/>
          <a:p>
            <a:r>
              <a:rPr lang="en-US" altLang="en-US" sz="2400" dirty="0"/>
              <a:t>A collection of tools for describing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Data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Data relationships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Data semantics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Data constraints</a:t>
            </a:r>
          </a:p>
          <a:p>
            <a:r>
              <a:rPr lang="en-US" altLang="en-US" sz="2400" b="1" dirty="0"/>
              <a:t>Relational model</a:t>
            </a:r>
          </a:p>
          <a:p>
            <a:r>
              <a:rPr lang="en-US" altLang="en-US" sz="2400" dirty="0"/>
              <a:t>Key-Value store</a:t>
            </a:r>
          </a:p>
          <a:p>
            <a:r>
              <a:rPr lang="en-US" altLang="en-US" sz="2400" dirty="0"/>
              <a:t>Object-based data models (Object-oriented and Object-relational)</a:t>
            </a:r>
          </a:p>
          <a:p>
            <a:r>
              <a:rPr lang="en-US" altLang="en-US" sz="2400" dirty="0" err="1"/>
              <a:t>Semistructured</a:t>
            </a:r>
            <a:r>
              <a:rPr lang="en-US" altLang="en-US" sz="2400" dirty="0"/>
              <a:t> data model  (XML, JSON)</a:t>
            </a:r>
          </a:p>
          <a:p>
            <a:r>
              <a:rPr lang="en-US" altLang="en-US" sz="2400" dirty="0"/>
              <a:t>Graph Databases</a:t>
            </a:r>
          </a:p>
          <a:p>
            <a:pPr lvl="1"/>
            <a:r>
              <a:rPr lang="en-US" dirty="0"/>
              <a:t>based on the mathematical principle of </a:t>
            </a:r>
            <a:r>
              <a:rPr lang="en-US" dirty="0">
                <a:hlinkClick r:id="rId3"/>
              </a:rPr>
              <a:t>graph theory</a:t>
            </a:r>
            <a:r>
              <a:rPr lang="en-US" dirty="0"/>
              <a:t>.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4271752"/>
      </p:ext>
    </p:extLst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gen corporate">
  <a:themeElements>
    <a:clrScheme name="10Gen">
      <a:dk1>
        <a:srgbClr val="191918"/>
      </a:dk1>
      <a:lt1>
        <a:srgbClr val="EAEAEA"/>
      </a:lt1>
      <a:dk2>
        <a:srgbClr val="0C5FB2"/>
      </a:dk2>
      <a:lt2>
        <a:srgbClr val="E4F0F7"/>
      </a:lt2>
      <a:accent1>
        <a:srgbClr val="032381"/>
      </a:accent1>
      <a:accent2>
        <a:srgbClr val="D23803"/>
      </a:accent2>
      <a:accent3>
        <a:srgbClr val="5CA930"/>
      </a:accent3>
      <a:accent4>
        <a:srgbClr val="826BA7"/>
      </a:accent4>
      <a:accent5>
        <a:srgbClr val="2A87BF"/>
      </a:accent5>
      <a:accent6>
        <a:srgbClr val="E88C0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AA6435C-28F2-C941-8311-EE08610FCB39}" vid="{FD4022B5-BADD-D345-B79C-9EAFC5BFF52E}"/>
    </a:ext>
  </a:extLst>
</a:theme>
</file>

<file path=ppt/theme/theme4.xml><?xml version="1.0" encoding="utf-8"?>
<a:theme xmlns:a="http://schemas.openxmlformats.org/drawingml/2006/main" name="4_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AA6435C-28F2-C941-8311-EE08610FCB39}" vid="{FD4022B5-BADD-D345-B79C-9EAFC5BFF52E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94645</TotalTime>
  <Words>4531</Words>
  <Application>Microsoft Office PowerPoint</Application>
  <PresentationFormat>On-screen Show (4:3)</PresentationFormat>
  <Paragraphs>799</Paragraphs>
  <Slides>89</Slides>
  <Notes>40</Notes>
  <HiddenSlides>1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89</vt:i4>
      </vt:variant>
      <vt:variant>
        <vt:lpstr>Custom Shows</vt:lpstr>
      </vt:variant>
      <vt:variant>
        <vt:i4>1</vt:i4>
      </vt:variant>
    </vt:vector>
  </HeadingPairs>
  <TitlesOfParts>
    <vt:vector size="115" baseType="lpstr">
      <vt:lpstr>MS PGothic</vt:lpstr>
      <vt:lpstr>MS PGothic</vt:lpstr>
      <vt:lpstr>宋体</vt:lpstr>
      <vt:lpstr>宋体</vt:lpstr>
      <vt:lpstr>Arial</vt:lpstr>
      <vt:lpstr>Arial Black</vt:lpstr>
      <vt:lpstr>Arial Unicode MS</vt:lpstr>
      <vt:lpstr>Calibri</vt:lpstr>
      <vt:lpstr>Constantia</vt:lpstr>
      <vt:lpstr>Courier New</vt:lpstr>
      <vt:lpstr>Gill Sans</vt:lpstr>
      <vt:lpstr>Helvetica</vt:lpstr>
      <vt:lpstr>Monotype Sorts</vt:lpstr>
      <vt:lpstr>Tahoma</vt:lpstr>
      <vt:lpstr>Times New Roman</vt:lpstr>
      <vt:lpstr>verdana</vt:lpstr>
      <vt:lpstr>verdana</vt:lpstr>
      <vt:lpstr>Webdings</vt:lpstr>
      <vt:lpstr>Wingdings</vt:lpstr>
      <vt:lpstr>Wingdings 2</vt:lpstr>
      <vt:lpstr>ヒラギノ角ゴ ProN W3</vt:lpstr>
      <vt:lpstr>2_db-5-grey</vt:lpstr>
      <vt:lpstr>10gen corporate</vt:lpstr>
      <vt:lpstr>3_Office Theme</vt:lpstr>
      <vt:lpstr>4_Office Theme</vt:lpstr>
      <vt:lpstr>The Many Shades of Data Representation </vt:lpstr>
      <vt:lpstr>PowerPoint Presentation</vt:lpstr>
      <vt:lpstr>Types of Data</vt:lpstr>
      <vt:lpstr>Types of Data</vt:lpstr>
      <vt:lpstr>Not all data is structured</vt:lpstr>
      <vt:lpstr>PowerPoint Presentation</vt:lpstr>
      <vt:lpstr>Additional Resources</vt:lpstr>
      <vt:lpstr>Additional Resources</vt:lpstr>
      <vt:lpstr>Data Models</vt:lpstr>
      <vt:lpstr>Introduction to XML</vt:lpstr>
      <vt:lpstr>XML Introduction (Cont.)</vt:lpstr>
      <vt:lpstr>XML: Motivation</vt:lpstr>
      <vt:lpstr>XML Motivation (Cont.)</vt:lpstr>
      <vt:lpstr>Comparison with Relational Data</vt:lpstr>
      <vt:lpstr>Structure of XML Data</vt:lpstr>
      <vt:lpstr>Example of Nested Elements</vt:lpstr>
      <vt:lpstr>Motivation for Nesting</vt:lpstr>
      <vt:lpstr>Structure of XML Data (Cont.)</vt:lpstr>
      <vt:lpstr>Attributes</vt:lpstr>
      <vt:lpstr>Attributes vs. Subelements</vt:lpstr>
      <vt:lpstr>More on XML Syntax</vt:lpstr>
      <vt:lpstr>XML Document Schema</vt:lpstr>
      <vt:lpstr>Document Type Definition (DTD)</vt:lpstr>
      <vt:lpstr>Element Specification in DTD</vt:lpstr>
      <vt:lpstr>University DTD</vt:lpstr>
      <vt:lpstr>Attribute Specification in DTD</vt:lpstr>
      <vt:lpstr>IDs and IDREFs</vt:lpstr>
      <vt:lpstr>University DTD with Attributes</vt:lpstr>
      <vt:lpstr>XML data with ID and IDREF attributes</vt:lpstr>
      <vt:lpstr>Limitations of DTDs</vt:lpstr>
      <vt:lpstr>XML Schema</vt:lpstr>
      <vt:lpstr>Querying and Transforming XML Data</vt:lpstr>
      <vt:lpstr>Tree Model of XML Data</vt:lpstr>
      <vt:lpstr>XQuery</vt:lpstr>
      <vt:lpstr>FLWOR Syntax in XQuery </vt:lpstr>
      <vt:lpstr>Joins</vt:lpstr>
      <vt:lpstr>Application Program Interface</vt:lpstr>
      <vt:lpstr>Storage of XML in Relational Databases</vt:lpstr>
      <vt:lpstr>PowerPoint Presentation</vt:lpstr>
      <vt:lpstr>Example</vt:lpstr>
      <vt:lpstr>Data Interchange</vt:lpstr>
      <vt:lpstr>JSON: Goals</vt:lpstr>
      <vt:lpstr>JSON Is Not...</vt:lpstr>
      <vt:lpstr>Its Key Ingredients</vt:lpstr>
      <vt:lpstr>Strings</vt:lpstr>
      <vt:lpstr>Numbers</vt:lpstr>
      <vt:lpstr>Booleans</vt:lpstr>
      <vt:lpstr>null</vt:lpstr>
      <vt:lpstr>Object</vt:lpstr>
      <vt:lpstr>Object</vt:lpstr>
      <vt:lpstr>Object</vt:lpstr>
      <vt:lpstr>Array</vt:lpstr>
      <vt:lpstr>Array</vt:lpstr>
      <vt:lpstr>Arrays vs Objects</vt:lpstr>
      <vt:lpstr>Arguments against JSON</vt:lpstr>
      <vt:lpstr>JSON Is Not XML</vt:lpstr>
      <vt:lpstr>&lt;XML/&gt; vs. {JSON}</vt:lpstr>
      <vt:lpstr>Data Interchange</vt:lpstr>
      <vt:lpstr>Working with Data at Scale</vt:lpstr>
      <vt:lpstr>Amazon DynamoDB Key-Value Store</vt:lpstr>
      <vt:lpstr>DynamoDB – data model</vt:lpstr>
      <vt:lpstr>Data Model</vt:lpstr>
      <vt:lpstr>Data Model</vt:lpstr>
      <vt:lpstr>Example</vt:lpstr>
      <vt:lpstr>Data Model</vt:lpstr>
      <vt:lpstr>Query Model</vt:lpstr>
      <vt:lpstr>Query Model</vt:lpstr>
      <vt:lpstr>System Design: Efficiency!</vt:lpstr>
      <vt:lpstr>System architecture</vt:lpstr>
      <vt:lpstr>Partition Algorithm</vt:lpstr>
      <vt:lpstr>Partition Algorithm</vt:lpstr>
      <vt:lpstr>Partition (Cont’d)</vt:lpstr>
      <vt:lpstr>Document Stores</vt:lpstr>
      <vt:lpstr>Document Stores</vt:lpstr>
      <vt:lpstr>Data Models for Documents</vt:lpstr>
      <vt:lpstr>MongoDB</vt:lpstr>
      <vt:lpstr>Goal</vt:lpstr>
      <vt:lpstr>PowerPoint Presentation</vt:lpstr>
      <vt:lpstr>Data Models for Documents</vt:lpstr>
      <vt:lpstr>Recall: JSON</vt:lpstr>
      <vt:lpstr>MongoDB Model</vt:lpstr>
      <vt:lpstr>MongoDB Model</vt:lpstr>
      <vt:lpstr>Example Document</vt:lpstr>
      <vt:lpstr>MongoDB – query language</vt:lpstr>
      <vt:lpstr>Query Language: CRUD</vt:lpstr>
      <vt:lpstr>CRUD Examples</vt:lpstr>
      <vt:lpstr>Examples</vt:lpstr>
      <vt:lpstr>MongoDB - architecture</vt:lpstr>
      <vt:lpstr>Graph Databeses: Neo4J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Eduard C. Dragut</cp:lastModifiedBy>
  <cp:revision>524</cp:revision>
  <cp:lastPrinted>1999-06-28T19:27:31Z</cp:lastPrinted>
  <dcterms:created xsi:type="dcterms:W3CDTF">2009-12-21T15:40:22Z</dcterms:created>
  <dcterms:modified xsi:type="dcterms:W3CDTF">2021-11-29T22:08:13Z</dcterms:modified>
</cp:coreProperties>
</file>