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0"/>
  </p:notesMasterIdLst>
  <p:sldIdLst>
    <p:sldId id="369" r:id="rId2"/>
    <p:sldId id="550" r:id="rId3"/>
    <p:sldId id="420" r:id="rId4"/>
    <p:sldId id="551" r:id="rId5"/>
    <p:sldId id="552" r:id="rId6"/>
    <p:sldId id="421" r:id="rId7"/>
    <p:sldId id="553" r:id="rId8"/>
    <p:sldId id="423" r:id="rId9"/>
    <p:sldId id="554" r:id="rId10"/>
    <p:sldId id="575" r:id="rId11"/>
    <p:sldId id="576" r:id="rId12"/>
    <p:sldId id="555" r:id="rId13"/>
    <p:sldId id="556" r:id="rId14"/>
    <p:sldId id="581" r:id="rId15"/>
    <p:sldId id="582" r:id="rId16"/>
    <p:sldId id="577" r:id="rId17"/>
    <p:sldId id="557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66" r:id="rId26"/>
    <p:sldId id="567" r:id="rId27"/>
    <p:sldId id="510" r:id="rId28"/>
    <p:sldId id="511" r:id="rId29"/>
    <p:sldId id="512" r:id="rId30"/>
    <p:sldId id="513" r:id="rId31"/>
    <p:sldId id="514" r:id="rId32"/>
    <p:sldId id="580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22" r:id="rId41"/>
    <p:sldId id="549" r:id="rId42"/>
    <p:sldId id="523" r:id="rId43"/>
    <p:sldId id="569" r:id="rId44"/>
    <p:sldId id="548" r:id="rId45"/>
    <p:sldId id="524" r:id="rId46"/>
    <p:sldId id="583" r:id="rId47"/>
    <p:sldId id="449" r:id="rId48"/>
    <p:sldId id="568" r:id="rId49"/>
    <p:sldId id="570" r:id="rId50"/>
    <p:sldId id="571" r:id="rId51"/>
    <p:sldId id="572" r:id="rId52"/>
    <p:sldId id="525" r:id="rId53"/>
    <p:sldId id="526" r:id="rId54"/>
    <p:sldId id="538" r:id="rId55"/>
    <p:sldId id="528" r:id="rId56"/>
    <p:sldId id="527" r:id="rId57"/>
    <p:sldId id="539" r:id="rId58"/>
    <p:sldId id="529" r:id="rId59"/>
    <p:sldId id="540" r:id="rId60"/>
    <p:sldId id="542" r:id="rId61"/>
    <p:sldId id="543" r:id="rId62"/>
    <p:sldId id="544" r:id="rId63"/>
    <p:sldId id="545" r:id="rId64"/>
    <p:sldId id="530" r:id="rId65"/>
    <p:sldId id="573" r:id="rId66"/>
    <p:sldId id="547" r:id="rId67"/>
    <p:sldId id="537" r:id="rId68"/>
    <p:sldId id="574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EE3"/>
    <a:srgbClr val="FFCC00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1" d="100"/>
          <a:sy n="81" d="100"/>
        </p:scale>
        <p:origin x="150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MIN-HASHING AND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LOCALITY SENSITIVE HASHING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05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Slides are mashup of</a:t>
            </a:r>
            <a:endParaRPr lang="en-US" dirty="0"/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/>
              <a:t>Evimaria</a:t>
            </a:r>
            <a:r>
              <a:rPr lang="en-US" dirty="0"/>
              <a:t> </a:t>
            </a:r>
            <a:r>
              <a:rPr lang="en-US" dirty="0" smtClean="0"/>
              <a:t>Terzi at BU</a:t>
            </a:r>
          </a:p>
          <a:p>
            <a:r>
              <a:rPr lang="en-US" dirty="0" smtClean="0"/>
              <a:t>Reading Chapter 3 </a:t>
            </a:r>
            <a:r>
              <a:rPr lang="en-US" dirty="0"/>
              <a:t>from “Mining Massive Datasets”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is a rose is a rose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2493C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is a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ose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rose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a rose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 a rose i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a rose is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is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5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is a rose is a rose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2493C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is a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ose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rose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a rose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 a rose i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a rose is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	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rose is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72200" y="266700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2493C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2493C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rose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a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rose is a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ose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e is a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ros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urierPS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is a rose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is a rose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s a rose i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ourierPS" pitchFamily="49" charset="0"/>
                <a:ea typeface="+mn-ea"/>
                <a:cs typeface="+mn-cs"/>
              </a:rPr>
              <a:t> a rose is</a:t>
            </a:r>
          </a:p>
        </p:txBody>
      </p:sp>
    </p:spTree>
    <p:extLst>
      <p:ext uri="{BB962C8B-B14F-4D97-AF65-F5344CB8AC3E}">
        <p14:creationId xmlns:p14="http://schemas.microsoft.com/office/powerpoint/2010/main" val="30809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-shingle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-gram</a:t>
            </a:r>
            <a:r>
              <a:rPr lang="en-US" dirty="0" smtClean="0"/>
              <a:t>) for a document is a sequence of </a:t>
            </a:r>
            <a:r>
              <a:rPr lang="en-US" i="1" dirty="0" smtClean="0"/>
              <a:t>k </a:t>
            </a:r>
            <a:r>
              <a:rPr lang="en-US" dirty="0" smtClean="0"/>
              <a:t>tokens that appears in the doc</a:t>
            </a:r>
          </a:p>
          <a:p>
            <a:pPr lvl="1"/>
            <a:r>
              <a:rPr lang="en-US" dirty="0" smtClean="0"/>
              <a:t>Tokens can be </a:t>
            </a:r>
            <a:r>
              <a:rPr lang="en-US" dirty="0" smtClean="0">
                <a:solidFill>
                  <a:srgbClr val="FF0066"/>
                </a:solidFill>
              </a:rPr>
              <a:t>characters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66"/>
                </a:solidFill>
              </a:rPr>
              <a:t>words </a:t>
            </a:r>
            <a:r>
              <a:rPr lang="en-US" dirty="0" smtClean="0"/>
              <a:t>or something else, depending on the application</a:t>
            </a:r>
          </a:p>
          <a:p>
            <a:pPr lvl="1"/>
            <a:r>
              <a:rPr lang="en-US" dirty="0" smtClean="0"/>
              <a:t>Assume tokens = characters for examples</a:t>
            </a:r>
          </a:p>
          <a:p>
            <a:pPr lvl="8"/>
            <a:endParaRPr lang="en-US" dirty="0" smtClean="0">
              <a:solidFill>
                <a:srgbClr val="33CC33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k=2</a:t>
            </a:r>
            <a:r>
              <a:rPr lang="en-US" dirty="0" smtClean="0"/>
              <a:t>; 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 of 2-shingles: </a:t>
            </a:r>
            <a:r>
              <a:rPr lang="en-US" b="1" dirty="0" smtClean="0"/>
              <a:t>S(D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Option:</a:t>
            </a:r>
            <a:r>
              <a:rPr lang="en-US" dirty="0" smtClean="0"/>
              <a:t> Shingles as a bag (</a:t>
            </a:r>
            <a:r>
              <a:rPr lang="en-US" dirty="0" err="1" smtClean="0"/>
              <a:t>multiset</a:t>
            </a:r>
            <a:r>
              <a:rPr lang="en-US" dirty="0" smtClean="0"/>
              <a:t>), count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 twice: </a:t>
            </a:r>
            <a:r>
              <a:rPr lang="en-US" b="1" dirty="0" smtClean="0"/>
              <a:t>S’(D</a:t>
            </a:r>
            <a:r>
              <a:rPr lang="en-US" b="1" baseline="-25000" dirty="0" smtClean="0"/>
              <a:t>1</a:t>
            </a:r>
            <a:r>
              <a:rPr lang="en-US" b="1" dirty="0" smtClean="0"/>
              <a:t>) = </a:t>
            </a:r>
            <a:r>
              <a:rPr lang="en-US" dirty="0" smtClean="0"/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 Shingles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compress long shingles</a:t>
            </a:r>
            <a:r>
              <a:rPr lang="en-US" dirty="0" smtClean="0"/>
              <a:t>, we can </a:t>
            </a:r>
            <a:r>
              <a:rPr lang="en-US" b="1" dirty="0" smtClean="0">
                <a:solidFill>
                  <a:srgbClr val="0000FF"/>
                </a:solidFill>
              </a:rPr>
              <a:t>hash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them to (say) 4 </a:t>
            </a:r>
            <a:r>
              <a:rPr lang="en-US" dirty="0" smtClean="0"/>
              <a:t>bytes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-shingle needs k bytes.</a:t>
            </a:r>
            <a:endParaRPr lang="en-US" dirty="0" smtClean="0"/>
          </a:p>
          <a:p>
            <a:r>
              <a:rPr lang="en-US" b="1" dirty="0" smtClean="0">
                <a:solidFill>
                  <a:srgbClr val="D60093"/>
                </a:solidFill>
              </a:rPr>
              <a:t>Represent a document by the set of hash values of its </a:t>
            </a:r>
            <a:r>
              <a:rPr lang="en-US" b="1" i="1" dirty="0" smtClean="0">
                <a:solidFill>
                  <a:srgbClr val="D60093"/>
                </a:solidFill>
              </a:rPr>
              <a:t>k</a:t>
            </a:r>
            <a:r>
              <a:rPr lang="en-US" b="1" dirty="0" smtClean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Idea:</a:t>
            </a:r>
            <a:r>
              <a:rPr lang="en-US" dirty="0" smtClean="0"/>
              <a:t> Two documents could (rarely) appear to have shingles in common, when in fact only the hash-values were shared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Example: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</a:t>
            </a:r>
            <a:r>
              <a:rPr lang="en-US" dirty="0" smtClean="0"/>
              <a:t>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Hash the singles: </a:t>
            </a:r>
            <a:r>
              <a:rPr lang="en-US" b="1" dirty="0" smtClean="0"/>
              <a:t>h(D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07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8486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To compress long shingles, we can </a:t>
                </a:r>
                <a:r>
                  <a:rPr lang="en-US" dirty="0">
                    <a:solidFill>
                      <a:srgbClr val="0070C0"/>
                    </a:solidFill>
                  </a:rPr>
                  <a:t>hash</a:t>
                </a:r>
                <a:r>
                  <a:rPr lang="en-US" dirty="0"/>
                  <a:t> them to (say) 4 bytes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Represent a doc by the set of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hash values </a:t>
                </a:r>
                <a:r>
                  <a:rPr lang="en-US" dirty="0"/>
                  <a:t>of its </a:t>
                </a:r>
                <a:r>
                  <a:rPr lang="en-US" i="1" dirty="0"/>
                  <a:t>k</a:t>
                </a:r>
                <a:r>
                  <a:rPr lang="en-US" dirty="0"/>
                  <a:t>-shingles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Shingle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will be represented by the </a:t>
                </a:r>
                <a:r>
                  <a:rPr lang="en-US" dirty="0" smtClean="0"/>
                  <a:t>32-bit </a:t>
                </a:r>
                <a:r>
                  <a:rPr lang="en-US" dirty="0" smtClean="0"/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𝑠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From now on we will assume that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shingles are integers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Collisions are possible, but very rare</a:t>
                </a:r>
                <a:endParaRPr lang="en-US" dirty="0"/>
              </a:p>
            </p:txBody>
          </p:sp>
        </mc:Choice>
        <mc:Fallback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848600" cy="4800600"/>
              </a:xfrm>
              <a:blipFill>
                <a:blip r:embed="rId2"/>
                <a:stretch>
                  <a:fillRect l="-1088" t="-1269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8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Hash shingles to 64-bit integers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1234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2345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3456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4567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5678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6789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7890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8901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9012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0123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</a:t>
            </a:r>
            <a:r>
              <a:rPr lang="en-US" sz="2000" b="1" dirty="0" smtClean="0"/>
              <a:t>32</a:t>
            </a:r>
            <a:r>
              <a:rPr lang="en-US" sz="2000" b="1" dirty="0" smtClean="0"/>
              <a:t>-bit </a:t>
            </a:r>
            <a:r>
              <a:rPr lang="en-US" sz="2000" b="1" dirty="0" smtClean="0"/>
              <a:t>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45279" y="2400469"/>
            <a:ext cx="1895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0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/>
              <a:t>you must pick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/>
              <a:t>  large enough, or most documents will have most shingles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Extreme case </a:t>
            </a:r>
            <a:r>
              <a:rPr lang="en-US" i="1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: all documents are the same</a:t>
            </a:r>
            <a:endParaRPr lang="en-US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k </a:t>
            </a:r>
            <a:r>
              <a:rPr lang="en-US" dirty="0">
                <a:solidFill>
                  <a:srgbClr val="00B050"/>
                </a:solidFill>
              </a:rPr>
              <a:t>= 5 </a:t>
            </a:r>
            <a:r>
              <a:rPr lang="en-US" dirty="0"/>
              <a:t>is OK for short documents;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10 </a:t>
            </a:r>
            <a:r>
              <a:rPr lang="en-US" dirty="0"/>
              <a:t>is better for long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ways to define shingles:</a:t>
            </a:r>
          </a:p>
          <a:p>
            <a:pPr lvl="1"/>
            <a:r>
              <a:rPr lang="en-US" dirty="0" smtClean="0"/>
              <a:t>Use words instead of characters</a:t>
            </a:r>
          </a:p>
          <a:p>
            <a:pPr lvl="1"/>
            <a:r>
              <a:rPr lang="en-US" dirty="0" smtClean="0"/>
              <a:t>Anchor on stop words (to avoid templates)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Document D</a:t>
            </a:r>
            <a:r>
              <a:rPr lang="en-US" b="1" baseline="-25000" dirty="0" smtClean="0">
                <a:solidFill>
                  <a:srgbClr val="0000FF"/>
                </a:solidFill>
              </a:rPr>
              <a:t>1 </a:t>
            </a:r>
            <a:r>
              <a:rPr lang="en-US" b="1" dirty="0" smtClean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=S(D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/>
              <a:t>Equivalently, each document is a 0/1 vector in the space of </a:t>
            </a:r>
            <a:r>
              <a:rPr lang="en-US" i="1" dirty="0" smtClean="0"/>
              <a:t>k</a:t>
            </a:r>
            <a:r>
              <a:rPr lang="en-US" dirty="0" smtClean="0"/>
              <a:t>-shingles</a:t>
            </a:r>
          </a:p>
          <a:p>
            <a:pPr lvl="1"/>
            <a:r>
              <a:rPr lang="en-US" dirty="0" smtClean="0"/>
              <a:t>Each unique shingle is a dimension</a:t>
            </a:r>
          </a:p>
          <a:p>
            <a:pPr lvl="1"/>
            <a:r>
              <a:rPr lang="en-US" dirty="0" smtClean="0"/>
              <a:t>Vectors are very sparse</a:t>
            </a:r>
          </a:p>
          <a:p>
            <a:r>
              <a:rPr lang="en-US" b="1" dirty="0" smtClean="0"/>
              <a:t>A natural similarity measure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D60093"/>
                </a:solidFill>
              </a:rPr>
              <a:t>Jaccard</a:t>
            </a:r>
            <a:r>
              <a:rPr lang="en-US" b="1" dirty="0" smtClean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/>
              <a:t>s</a:t>
            </a:r>
            <a:r>
              <a:rPr lang="en-US" i="1" dirty="0" err="1" smtClean="0"/>
              <a:t>im</a:t>
            </a:r>
            <a:r>
              <a:rPr lang="en-US" dirty="0" smtClean="0"/>
              <a:t>(D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) = |C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C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|/|C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C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9342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2484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3914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6294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2390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76200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6962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84582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580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9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Minhash</a:t>
            </a:r>
            <a:r>
              <a:rPr lang="en-US" dirty="0" smtClean="0"/>
              <a:t>/LSH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Suppose we need to find near-duplicate documents among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 smtClean="0">
                  <a:solidFill>
                    <a:srgbClr val="0000FF"/>
                  </a:solidFill>
                </a:endParaRPr>
              </a:p>
              <a:p>
                <a:r>
                  <a:rPr lang="en-US" dirty="0" smtClean="0"/>
                  <a:t>Naïvely, we would have to compute 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 smtClean="0">
                    <a:solidFill>
                      <a:srgbClr val="FF0066"/>
                    </a:solidFill>
                  </a:rPr>
                </a:br>
                <a:r>
                  <a:rPr lang="en-US" b="1" dirty="0" err="1" smtClean="0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 smtClean="0"/>
                  <a:t>for </a:t>
                </a:r>
                <a:r>
                  <a:rPr lang="en-US" b="1" dirty="0" smtClean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b="1" dirty="0" smtClean="0">
                    <a:cs typeface="Arial" pitchFamily="34" charset="0"/>
                  </a:rPr>
                  <a:t>≈ 5*10</a:t>
                </a:r>
                <a:r>
                  <a:rPr lang="en-US" b="1" baseline="30000" dirty="0" smtClean="0">
                    <a:cs typeface="Arial" pitchFamily="34" charset="0"/>
                  </a:rPr>
                  <a:t>11</a:t>
                </a:r>
                <a:r>
                  <a:rPr lang="en-US" b="1" dirty="0" smtClean="0">
                    <a:cs typeface="Arial" pitchFamily="34" charset="0"/>
                  </a:rPr>
                  <a:t> </a:t>
                </a:r>
                <a:r>
                  <a:rPr lang="en-US" dirty="0" smtClean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 smtClean="0">
                    <a:cs typeface="Arial" pitchFamily="34" charset="0"/>
                  </a:rPr>
                  <a:t>At 10</a:t>
                </a:r>
                <a:r>
                  <a:rPr lang="en-US" baseline="30000" dirty="0" smtClean="0">
                    <a:cs typeface="Arial" pitchFamily="34" charset="0"/>
                  </a:rPr>
                  <a:t>5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:r>
                  <a:rPr lang="en-US" dirty="0" err="1" smtClean="0">
                    <a:cs typeface="Arial" pitchFamily="34" charset="0"/>
                  </a:rPr>
                  <a:t>secs</a:t>
                </a:r>
                <a:r>
                  <a:rPr lang="en-US" dirty="0" smtClean="0">
                    <a:cs typeface="Arial" pitchFamily="34" charset="0"/>
                  </a:rPr>
                  <a:t>/day and 10</a:t>
                </a:r>
                <a:r>
                  <a:rPr lang="en-US" baseline="30000" dirty="0" smtClean="0">
                    <a:cs typeface="Arial" pitchFamily="34" charset="0"/>
                  </a:rPr>
                  <a:t>6</a:t>
                </a:r>
                <a:r>
                  <a:rPr lang="en-US" dirty="0" smtClean="0">
                    <a:cs typeface="Arial" pitchFamily="34" charset="0"/>
                  </a:rPr>
                  <a:t> comparisons/sec, </a:t>
                </a:r>
                <a:br>
                  <a:rPr lang="en-US" dirty="0" smtClean="0">
                    <a:cs typeface="Arial" pitchFamily="34" charset="0"/>
                  </a:rPr>
                </a:br>
                <a:r>
                  <a:rPr lang="en-US" dirty="0" smtClean="0">
                    <a:cs typeface="Arial" pitchFamily="34" charset="0"/>
                  </a:rPr>
                  <a:t>it would take </a:t>
                </a:r>
                <a:r>
                  <a:rPr lang="en-US" b="1" dirty="0" smtClean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 smtClean="0">
                  <a:cs typeface="Arial" pitchFamily="34" charset="0"/>
                </a:endParaRPr>
              </a:p>
              <a:p>
                <a:r>
                  <a:rPr lang="en-US" dirty="0" smtClean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 smtClean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 xmlns=""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  <a:blipFill rotWithShape="1">
                <a:blip r:embed="rId2"/>
                <a:stretch>
                  <a:fillRect t="-696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 smtClean="0"/>
              <a:t>Step 2:</a:t>
            </a:r>
            <a:r>
              <a:rPr lang="en-US" sz="3200" dirty="0" smtClean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sets</a:t>
            </a:r>
            <a:r>
              <a:rPr lang="en-US" sz="3200" dirty="0"/>
              <a:t> to </a:t>
            </a:r>
            <a:r>
              <a:rPr lang="en-US" sz="3200" b="1" dirty="0"/>
              <a:t>short 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362201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 smtClean="0"/>
                <a:t>Min-Hash-</a:t>
              </a:r>
              <a:endParaRPr lang="en-US" sz="1800" dirty="0"/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 smtClean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913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848-54FC-4FE3-959D-68920ECF14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Many Web-mining problems can be expressed as finding “similar” sets: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Pages with similar words, e.g., for classification by topic.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 err="1"/>
              <a:t>NetFlix</a:t>
            </a:r>
            <a:r>
              <a:rPr lang="en-US" altLang="en-US" dirty="0"/>
              <a:t> users with similar tastes in movies, for recommendation systems.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33CC33"/>
                </a:solidFill>
              </a:rPr>
              <a:t>Dual</a:t>
            </a:r>
            <a:r>
              <a:rPr lang="en-US" altLang="en-US" dirty="0"/>
              <a:t>: movies with similar sets of fans.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Images of related things.</a:t>
            </a:r>
          </a:p>
        </p:txBody>
      </p:sp>
    </p:spTree>
    <p:extLst>
      <p:ext uri="{BB962C8B-B14F-4D97-AF65-F5344CB8AC3E}">
        <p14:creationId xmlns:p14="http://schemas.microsoft.com/office/powerpoint/2010/main" val="37821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formalized as </a:t>
            </a:r>
            <a:r>
              <a:rPr lang="en-US" sz="2800" b="1" dirty="0" smtClean="0">
                <a:solidFill>
                  <a:srgbClr val="0000FF"/>
                </a:solidFill>
              </a:rPr>
              <a:t>finding subsets that 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 smtClean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 smtClean="0">
                <a:solidFill>
                  <a:srgbClr val="FF0066"/>
                </a:solidFill>
              </a:rPr>
              <a:t>boolean</a:t>
            </a:r>
            <a:r>
              <a:rPr lang="en-US" sz="2800" b="1" dirty="0" smtClean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 smtClean="0"/>
              <a:t>One dimension per element in the universal set</a:t>
            </a:r>
          </a:p>
          <a:p>
            <a:r>
              <a:rPr lang="en-US" sz="2800" dirty="0" smtClean="0"/>
              <a:t>Interpret </a:t>
            </a:r>
            <a:r>
              <a:rPr lang="en-US" sz="2800" dirty="0" smtClean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 smtClean="0">
                <a:solidFill>
                  <a:srgbClr val="FF0066"/>
                </a:solidFill>
              </a:rPr>
              <a:t>AND</a:t>
            </a:r>
            <a:r>
              <a:rPr lang="en-US" sz="2800" dirty="0" smtClean="0"/>
              <a:t>, and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set union as bitwise </a:t>
            </a:r>
            <a:r>
              <a:rPr lang="en-US" sz="2800" b="1" dirty="0" smtClean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 smtClean="0"/>
          </a:p>
          <a:p>
            <a:r>
              <a:rPr lang="en-US" sz="2800" b="1" dirty="0" smtClean="0">
                <a:solidFill>
                  <a:srgbClr val="008000"/>
                </a:solidFill>
              </a:rPr>
              <a:t>Example:</a:t>
            </a:r>
            <a:r>
              <a:rPr lang="en-US" sz="2800" dirty="0" smtClean="0"/>
              <a:t> 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1</a:t>
            </a:r>
            <a:r>
              <a:rPr lang="en-US" sz="2800" dirty="0" smtClean="0"/>
              <a:t> = 10111; 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 = 10011</a:t>
            </a:r>
          </a:p>
          <a:p>
            <a:pPr lvl="1"/>
            <a:r>
              <a:rPr lang="en-US" sz="2400" dirty="0" smtClean="0"/>
              <a:t>Size of intersection </a:t>
            </a:r>
            <a:r>
              <a:rPr lang="en-US" sz="2400" b="1" dirty="0" smtClean="0"/>
              <a:t>= 3</a:t>
            </a:r>
            <a:r>
              <a:rPr lang="en-US" sz="2400" dirty="0" smtClean="0"/>
              <a:t>; size of union </a:t>
            </a:r>
            <a:r>
              <a:rPr lang="en-US" sz="2400" b="1" dirty="0" smtClean="0"/>
              <a:t>= 4</a:t>
            </a:r>
            <a:r>
              <a:rPr lang="en-US" sz="2400" dirty="0" smtClean="0"/>
              <a:t>, </a:t>
            </a:r>
          </a:p>
          <a:p>
            <a:pPr lvl="1"/>
            <a:r>
              <a:rPr lang="en-US" sz="2400" b="1" dirty="0" err="1" smtClean="0"/>
              <a:t>Jaccard</a:t>
            </a:r>
            <a:r>
              <a:rPr lang="en-US" sz="2400" b="1" dirty="0" smtClean="0"/>
              <a:t> similarity</a:t>
            </a:r>
            <a:r>
              <a:rPr lang="en-US" sz="2400" dirty="0" smtClean="0"/>
              <a:t> (not distance) </a:t>
            </a:r>
            <a:r>
              <a:rPr lang="en-US" sz="2400" b="1" dirty="0" smtClean="0"/>
              <a:t>= 3/4</a:t>
            </a:r>
          </a:p>
          <a:p>
            <a:pPr lvl="1"/>
            <a:r>
              <a:rPr lang="en-US" sz="2400" b="1" dirty="0" smtClean="0"/>
              <a:t>Distance: d(C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,C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 = 1 – (</a:t>
            </a:r>
            <a:r>
              <a:rPr lang="en-US" sz="2400" b="1" dirty="0" err="1" smtClean="0"/>
              <a:t>Jaccard</a:t>
            </a:r>
            <a:r>
              <a:rPr lang="en-US" sz="2400" b="1" dirty="0" smtClean="0"/>
              <a:t> similarity) = 1/4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781800" y="12954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0641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elements (shingles)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sets (documents)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 row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column </a:t>
            </a:r>
            <a:r>
              <a:rPr lang="en-US" b="1" i="1" dirty="0" smtClean="0"/>
              <a:t>s</a:t>
            </a:r>
            <a:r>
              <a:rPr lang="en-US" dirty="0" smtClean="0"/>
              <a:t> if </a:t>
            </a:r>
            <a:r>
              <a:rPr lang="en-US" dirty="0"/>
              <a:t>and only </a:t>
            </a:r>
            <a:r>
              <a:rPr lang="en-US" dirty="0" smtClean="0"/>
              <a:t>if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member of </a:t>
            </a:r>
            <a:r>
              <a:rPr lang="en-US" b="1" i="1" dirty="0" smtClean="0"/>
              <a:t>s</a:t>
            </a:r>
          </a:p>
          <a:p>
            <a:pPr lvl="1"/>
            <a:r>
              <a:rPr lang="en-US" dirty="0" smtClean="0"/>
              <a:t>Column </a:t>
            </a:r>
            <a:r>
              <a:rPr lang="en-US" dirty="0"/>
              <a:t>similarity is the </a:t>
            </a:r>
            <a:r>
              <a:rPr lang="en-US" dirty="0" err="1"/>
              <a:t>Jaccard</a:t>
            </a:r>
            <a:r>
              <a:rPr lang="en-US" dirty="0"/>
              <a:t> similarity of the </a:t>
            </a:r>
            <a:r>
              <a:rPr lang="en-US" dirty="0" smtClean="0"/>
              <a:t>corresponding sets (rows with value </a:t>
            </a:r>
            <a:r>
              <a:rPr lang="en-US" i="1" dirty="0" smtClean="0"/>
              <a:t>1)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Typical </a:t>
            </a:r>
            <a:r>
              <a:rPr lang="en-US" b="1" dirty="0">
                <a:solidFill>
                  <a:srgbClr val="FF0066"/>
                </a:solidFill>
              </a:rPr>
              <a:t>matrix is </a:t>
            </a:r>
            <a:r>
              <a:rPr lang="en-US" b="1" dirty="0" smtClean="0">
                <a:solidFill>
                  <a:srgbClr val="FF0066"/>
                </a:solidFill>
              </a:rPr>
              <a:t>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 smtClean="0"/>
              <a:t>sim</a:t>
            </a:r>
            <a:r>
              <a:rPr lang="en-US" sz="2400" b="1" dirty="0" smtClean="0"/>
              <a:t>(C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,C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 = ?</a:t>
            </a:r>
            <a:endParaRPr lang="en-US" sz="2400" b="1" dirty="0"/>
          </a:p>
          <a:p>
            <a:pPr lvl="2"/>
            <a:r>
              <a:rPr lang="en-US" sz="2000" dirty="0"/>
              <a:t>Size of intersection = </a:t>
            </a:r>
            <a:r>
              <a:rPr lang="en-US" sz="2000" dirty="0" smtClean="0"/>
              <a:t>3; </a:t>
            </a:r>
            <a:r>
              <a:rPr lang="en-US" sz="2000" dirty="0"/>
              <a:t>size of union = </a:t>
            </a:r>
            <a:r>
              <a:rPr lang="en-US" sz="2000" dirty="0" smtClean="0"/>
              <a:t>6,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</a:t>
            </a:r>
            <a:r>
              <a:rPr lang="en-US" sz="2000" dirty="0" smtClean="0"/>
              <a:t>3/6</a:t>
            </a:r>
            <a:endParaRPr lang="en-US" sz="2000" dirty="0"/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</a:t>
            </a:r>
            <a:r>
              <a:rPr lang="en-US" sz="2000" b="1" dirty="0" smtClean="0"/>
              <a:t>3/6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85DA-005C-4DB8-9484-C88A810E3590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TextBox 2"/>
          <p:cNvSpPr txBox="1"/>
          <p:nvPr/>
        </p:nvSpPr>
        <p:spPr>
          <a:xfrm rot="2316836">
            <a:off x="6501951" y="3903124"/>
            <a:ext cx="2819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Characteristic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 smtClean="0"/>
              <a:t>Documents </a:t>
            </a:r>
            <a:r>
              <a:rPr lang="en-US" dirty="0" smtClean="0">
                <a:sym typeface="Symbol"/>
              </a:rPr>
              <a:t> Sets of shingles</a:t>
            </a:r>
          </a:p>
          <a:p>
            <a:pPr lvl="1"/>
            <a:r>
              <a:rPr lang="en-US" dirty="0" smtClean="0">
                <a:sym typeface="Symbol"/>
              </a:rPr>
              <a:t>Represent sets as </a:t>
            </a:r>
            <a:r>
              <a:rPr lang="en-US" dirty="0" err="1" smtClean="0">
                <a:sym typeface="Symbol"/>
              </a:rPr>
              <a:t>boolean</a:t>
            </a:r>
            <a:r>
              <a:rPr lang="en-US" dirty="0" smtClean="0">
                <a:sym typeface="Symbol"/>
              </a:rPr>
              <a:t> vectors in a matrix</a:t>
            </a:r>
          </a:p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 smtClean="0">
                <a:sym typeface="Symbol"/>
              </a:rPr>
              <a:t>Similarity of columns == similarity of signatures</a:t>
            </a:r>
            <a:endParaRPr lang="en-US" b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columns, Small signatures</a:t>
            </a:r>
            <a:endParaRPr lang="en-US" b="1" dirty="0" smtClean="0">
              <a:solidFill>
                <a:srgbClr val="FF0066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1) Signatures of columns:</a:t>
            </a:r>
            <a:r>
              <a:rPr lang="en-US" dirty="0" smtClean="0"/>
              <a:t> small summaries of columns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2) Examine pairs of signatures</a:t>
            </a:r>
            <a:r>
              <a:rPr lang="en-US" dirty="0" smtClean="0"/>
              <a:t> to find similar columns</a:t>
            </a:r>
          </a:p>
          <a:p>
            <a:pPr lvl="2"/>
            <a:r>
              <a:rPr lang="en-US" b="1" dirty="0" smtClean="0"/>
              <a:t>Essential:</a:t>
            </a:r>
            <a:r>
              <a:rPr lang="en-US" dirty="0" smtClean="0"/>
              <a:t> Similarities of signatures and columns are related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3) Optional:</a:t>
            </a:r>
            <a:r>
              <a:rPr lang="en-US" dirty="0" smtClean="0"/>
              <a:t> Check that columns with similar signatures are really similar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Warnings:</a:t>
            </a:r>
          </a:p>
          <a:p>
            <a:pPr lvl="1"/>
            <a:r>
              <a:rPr lang="en-US" dirty="0" smtClean="0"/>
              <a:t>Comparing all pairs may take too much time: </a:t>
            </a:r>
            <a:r>
              <a:rPr lang="en-US" b="1" dirty="0"/>
              <a:t>J</a:t>
            </a:r>
            <a:r>
              <a:rPr lang="en-US" b="1" dirty="0" smtClean="0"/>
              <a:t>ob for LSH</a:t>
            </a:r>
            <a:endParaRPr lang="en-US" dirty="0" smtClean="0"/>
          </a:p>
          <a:p>
            <a:pPr lvl="2"/>
            <a:r>
              <a:rPr lang="en-US" dirty="0" smtClean="0"/>
              <a:t>These methods can produce false negatives, and even false positives (if the optional check is not made)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Columns (Signatures)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Key idea: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“hash” each column </a:t>
            </a:r>
            <a:r>
              <a:rPr lang="en-US" b="1" i="1" dirty="0" smtClean="0"/>
              <a:t>C</a:t>
            </a:r>
            <a:r>
              <a:rPr lang="en-US" dirty="0" smtClean="0"/>
              <a:t> to a small </a:t>
            </a:r>
            <a:r>
              <a:rPr lang="en-US" b="1" i="1" dirty="0" smtClean="0">
                <a:solidFill>
                  <a:srgbClr val="D60093"/>
                </a:solidFill>
              </a:rPr>
              <a:t>signature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, such that:</a:t>
            </a:r>
          </a:p>
          <a:p>
            <a:pPr lvl="1"/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 is small enough that the signature fits in RAM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the same as the “similarity” of signatures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</a:t>
            </a:r>
            <a:r>
              <a:rPr lang="en-US" dirty="0" smtClean="0"/>
              <a:t>and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i="1" dirty="0" smtClean="0"/>
          </a:p>
          <a:p>
            <a:r>
              <a:rPr lang="en-US" b="1" dirty="0"/>
              <a:t>Goal: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Find a hash function </a:t>
            </a:r>
            <a:r>
              <a:rPr lang="en-US" b="1" i="1" dirty="0" smtClean="0">
                <a:solidFill>
                  <a:srgbClr val="008000"/>
                </a:solidFill>
              </a:rPr>
              <a:t>h(·)</a:t>
            </a:r>
            <a:r>
              <a:rPr lang="en-US" b="1" dirty="0" smtClean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 smtClean="0"/>
              <a:t>If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high,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=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low,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≠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Hash docs into buckets. Expect that “most” pairs of near duplicate docs hash into the same bucket!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8250-8319-48A7-B295-578641B1A23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81000" y="3733800"/>
            <a:ext cx="8610600" cy="1524000"/>
          </a:xfrm>
          <a:prstGeom prst="roundRect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</a:t>
            </a:r>
            <a:r>
              <a:rPr lang="en-US" b="1" i="1" dirty="0" smtClean="0">
                <a:solidFill>
                  <a:srgbClr val="FF0066"/>
                </a:solidFill>
              </a:rPr>
              <a:t>(·)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 smtClean="0"/>
              <a:t>Not all similarity metrics have a suitable </a:t>
            </a:r>
            <a:br>
              <a:rPr lang="en-US" dirty="0" smtClean="0"/>
            </a:br>
            <a:r>
              <a:rPr lang="en-US" dirty="0" smtClean="0"/>
              <a:t>hash function</a:t>
            </a:r>
          </a:p>
          <a:p>
            <a:r>
              <a:rPr lang="en-US" b="1" dirty="0"/>
              <a:t>There is a suitable hash function for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err="1" smtClean="0"/>
              <a:t>Jaccard</a:t>
            </a:r>
            <a:r>
              <a:rPr lang="en-US" b="1" dirty="0" smtClean="0"/>
              <a:t> </a:t>
            </a:r>
            <a:r>
              <a:rPr lang="en-US" b="1" dirty="0"/>
              <a:t>similarity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It is called </a:t>
            </a:r>
            <a:r>
              <a:rPr lang="en-US" b="1" dirty="0" smtClean="0">
                <a:solidFill>
                  <a:srgbClr val="D60093"/>
                </a:solidFill>
              </a:rPr>
              <a:t>Min-Hashing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01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DEC-E51D-40AD-8624-2F07CB8C5484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</a:t>
            </a:r>
            <a:r>
              <a:rPr lang="en-US" dirty="0" smtClean="0"/>
              <a:t>of the </a:t>
            </a:r>
            <a:r>
              <a:rPr lang="en-US" dirty="0" err="1" smtClean="0"/>
              <a:t>boolean</a:t>
            </a:r>
            <a:r>
              <a:rPr lang="en-US" dirty="0" smtClean="0"/>
              <a:t> matrix permuted under </a:t>
            </a:r>
            <a:r>
              <a:rPr lang="en-US" b="1" dirty="0" smtClean="0">
                <a:solidFill>
                  <a:srgbClr val="FF0066"/>
                </a:solidFill>
              </a:rPr>
              <a:t>random permutation </a:t>
            </a:r>
            <a:r>
              <a:rPr lang="en-US" b="1" i="1" dirty="0" smtClean="0">
                <a:sym typeface="Symbol"/>
              </a:rPr>
              <a:t></a:t>
            </a:r>
            <a:endParaRPr lang="en-US" b="1" i="1" dirty="0" smtClean="0"/>
          </a:p>
          <a:p>
            <a:pPr lvl="8"/>
            <a:endParaRPr lang="en-US" dirty="0"/>
          </a:p>
          <a:p>
            <a:r>
              <a:rPr lang="en-US" dirty="0"/>
              <a:t>Define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D60093"/>
                </a:solidFill>
              </a:rPr>
              <a:t>“hash</a:t>
            </a:r>
            <a:r>
              <a:rPr lang="en-US" b="1" dirty="0">
                <a:solidFill>
                  <a:srgbClr val="D60093"/>
                </a:solidFill>
              </a:rPr>
              <a:t>” function 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i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 smtClean="0">
                <a:solidFill>
                  <a:srgbClr val="D60093"/>
                </a:solidFill>
              </a:rPr>
              <a:t>(C)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dirty="0"/>
              <a:t>= the </a:t>
            </a:r>
            <a:r>
              <a:rPr lang="en-US" dirty="0" smtClean="0"/>
              <a:t>index of </a:t>
            </a:r>
            <a:r>
              <a:rPr lang="en-US" dirty="0"/>
              <a:t>the </a:t>
            </a:r>
            <a:r>
              <a:rPr lang="en-US" b="1" dirty="0"/>
              <a:t>first</a:t>
            </a:r>
            <a:r>
              <a:rPr lang="en-US" dirty="0"/>
              <a:t> (in the permuted </a:t>
            </a:r>
            <a:r>
              <a:rPr lang="en-US" dirty="0" smtClean="0"/>
              <a:t>order </a:t>
            </a:r>
            <a:r>
              <a:rPr lang="en-US" b="1" dirty="0" smtClean="0">
                <a:sym typeface="Symbol"/>
              </a:rPr>
              <a:t></a:t>
            </a:r>
            <a:r>
              <a:rPr lang="en-US" dirty="0" smtClean="0"/>
              <a:t>) </a:t>
            </a:r>
            <a:r>
              <a:rPr lang="en-US" dirty="0"/>
              <a:t>row in which column </a:t>
            </a:r>
            <a:r>
              <a:rPr lang="en-US" b="1" i="1" dirty="0"/>
              <a:t>C</a:t>
            </a:r>
            <a:r>
              <a:rPr lang="en-US" dirty="0"/>
              <a:t> </a:t>
            </a:r>
            <a:r>
              <a:rPr lang="en-US" dirty="0" smtClean="0"/>
              <a:t>has value </a:t>
            </a:r>
            <a:r>
              <a:rPr lang="en-US" b="1" dirty="0" smtClean="0"/>
              <a:t>1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		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27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33105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0920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08115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811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562600" y="2895600"/>
            <a:ext cx="7620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2600" y="3276600"/>
            <a:ext cx="1219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2895600"/>
            <a:ext cx="16764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2600" y="3276600"/>
            <a:ext cx="21336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33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9269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62554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04357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32427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wanted exact duplicates we could do this by hashing</a:t>
            </a:r>
          </a:p>
          <a:p>
            <a:pPr lvl="1"/>
            <a:r>
              <a:rPr lang="en-US" dirty="0" smtClean="0"/>
              <a:t>We will see how to adapt this technique for </a:t>
            </a:r>
            <a:r>
              <a:rPr lang="en-US" dirty="0" smtClean="0">
                <a:solidFill>
                  <a:srgbClr val="0070C0"/>
                </a:solidFill>
              </a:rPr>
              <a:t>near duplicate </a:t>
            </a:r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4103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311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86783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060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42018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Sig(S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[2,1,1]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,3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1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</a:t>
            </a:r>
            <a:r>
              <a:rPr lang="en-US" dirty="0" err="1" smtClean="0"/>
              <a:t>minhash</a:t>
            </a:r>
            <a:r>
              <a:rPr lang="en-US" dirty="0" smtClean="0"/>
              <a:t> value </a:t>
            </a:r>
            <a:r>
              <a:rPr lang="en-US" dirty="0" smtClean="0"/>
              <a:t>be </a:t>
            </a:r>
            <a:r>
              <a:rPr lang="en-US" dirty="0" smtClean="0"/>
              <a:t>the original number of the row, or the number in the permuted </a:t>
            </a:r>
            <a:r>
              <a:rPr lang="en-US" dirty="0" smtClean="0"/>
              <a:t>order?</a:t>
            </a:r>
            <a:endParaRPr lang="en-US" dirty="0" smtClean="0"/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Answer</a:t>
            </a:r>
            <a:r>
              <a:rPr lang="en-US" sz="2800" dirty="0" smtClean="0"/>
              <a:t>: it doesn’t matter</a:t>
            </a:r>
            <a:r>
              <a:rPr lang="en-US" sz="28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to be </a:t>
            </a:r>
            <a:r>
              <a:rPr lang="en-US" dirty="0" smtClean="0"/>
              <a:t>consistent:</a:t>
            </a:r>
          </a:p>
          <a:p>
            <a:pPr lvl="1"/>
            <a:r>
              <a:rPr lang="en-US" sz="2800" dirty="0" smtClean="0"/>
              <a:t>assure </a:t>
            </a:r>
            <a:r>
              <a:rPr lang="en-US" sz="2800" dirty="0" smtClean="0"/>
              <a:t>that two columns get the same value if and only if their first 1’s in the permuted order are in the same row.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33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39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fraction of the hash functions </a:t>
            </a:r>
            <a:r>
              <a:rPr lang="en-US" dirty="0" smtClean="0"/>
              <a:t>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2114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 smtClean="0">
                <a:solidFill>
                  <a:srgbClr val="D60093"/>
                </a:solidFill>
              </a:rPr>
              <a:t>Goal:</a:t>
            </a:r>
            <a:r>
              <a:rPr lang="en-US" sz="3200" b="1" dirty="0" smtClean="0">
                <a:solidFill>
                  <a:srgbClr val="0000FF"/>
                </a:solidFill>
              </a:rPr>
              <a:t> Find </a:t>
            </a:r>
            <a:r>
              <a:rPr lang="en-US" sz="3200" b="1" dirty="0">
                <a:solidFill>
                  <a:srgbClr val="0000FF"/>
                </a:solidFill>
              </a:rPr>
              <a:t>near-neighbors in </a:t>
            </a:r>
            <a:r>
              <a:rPr lang="en-US" sz="3200" b="1" dirty="0" smtClean="0">
                <a:solidFill>
                  <a:srgbClr val="0000FF"/>
                </a:solidFill>
              </a:rPr>
              <a:t>high-dim. </a:t>
            </a:r>
            <a:r>
              <a:rPr lang="en-US" sz="3200" b="1" dirty="0">
                <a:solidFill>
                  <a:srgbClr val="0000FF"/>
                </a:solidFill>
              </a:rPr>
              <a:t>space</a:t>
            </a:r>
          </a:p>
          <a:p>
            <a:pPr lvl="1"/>
            <a:r>
              <a:rPr lang="en-US" dirty="0" smtClean="0"/>
              <a:t>We formally define “near neighbors” as points that are a “small distance” apart</a:t>
            </a:r>
          </a:p>
          <a:p>
            <a:r>
              <a:rPr lang="en-US" dirty="0" smtClean="0"/>
              <a:t>For each application, we first need to define what “</a:t>
            </a:r>
            <a:r>
              <a:rPr lang="en-US" b="1" dirty="0" smtClean="0"/>
              <a:t>distance</a:t>
            </a:r>
            <a:r>
              <a:rPr lang="en-US" dirty="0" smtClean="0"/>
              <a:t>” means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Today: </a:t>
            </a:r>
            <a:r>
              <a:rPr lang="en-US" b="1" dirty="0" err="1" smtClean="0">
                <a:solidFill>
                  <a:srgbClr val="0000FF"/>
                </a:solidFill>
              </a:rPr>
              <a:t>Jaccard</a:t>
            </a:r>
            <a:r>
              <a:rPr lang="en-US" b="1" dirty="0" smtClean="0">
                <a:solidFill>
                  <a:srgbClr val="0000FF"/>
                </a:solidFill>
              </a:rPr>
              <a:t> distance/similarity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s</a:t>
            </a:r>
            <a:r>
              <a:rPr lang="en-US" b="1" dirty="0" smtClean="0">
                <a:solidFill>
                  <a:srgbClr val="FF0066"/>
                </a:solidFill>
              </a:rPr>
              <a:t>imilarity</a:t>
            </a:r>
            <a:r>
              <a:rPr lang="en-US" i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two </a:t>
            </a:r>
            <a:r>
              <a:rPr lang="en-US" b="1" dirty="0">
                <a:solidFill>
                  <a:srgbClr val="FF0066"/>
                </a:solidFill>
              </a:rPr>
              <a:t>sets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is the size of their intersection </a:t>
            </a:r>
            <a:r>
              <a:rPr lang="en-US" dirty="0" smtClean="0"/>
              <a:t>divided by </a:t>
            </a:r>
            <a:r>
              <a:rPr lang="en-US" dirty="0"/>
              <a:t>the size of their </a:t>
            </a:r>
            <a:r>
              <a:rPr lang="en-US" dirty="0" smtClean="0"/>
              <a:t>union:</a:t>
            </a:r>
            <a:br>
              <a:rPr lang="en-US" dirty="0" smtClean="0"/>
            </a:br>
            <a:r>
              <a:rPr lang="en-US" b="1" i="1" dirty="0" err="1" smtClean="0"/>
              <a:t>sim</a:t>
            </a:r>
            <a:r>
              <a:rPr lang="en-US" b="1" dirty="0" smtClean="0"/>
              <a:t>(C</a:t>
            </a:r>
            <a:r>
              <a:rPr lang="en-US" b="1" baseline="-25000" dirty="0" smtClean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 smtClean="0">
                <a:sym typeface="Symbol" pitchFamily="18" charset="2"/>
              </a:rPr>
              <a:t>|</a:t>
            </a:r>
          </a:p>
          <a:p>
            <a:pPr lvl="1"/>
            <a:r>
              <a:rPr lang="en-US" b="1" dirty="0" err="1" smtClean="0">
                <a:solidFill>
                  <a:srgbClr val="FF0066"/>
                </a:solidFill>
              </a:rPr>
              <a:t>Jaccard</a:t>
            </a:r>
            <a:r>
              <a:rPr lang="en-US" b="1" dirty="0" smtClean="0">
                <a:solidFill>
                  <a:srgbClr val="FF0066"/>
                </a:solidFill>
              </a:rPr>
              <a:t> distance:</a:t>
            </a:r>
            <a:r>
              <a:rPr lang="en-US" b="1" i="1" dirty="0" smtClean="0"/>
              <a:t> d</a:t>
            </a:r>
            <a:r>
              <a:rPr lang="en-US" b="1" dirty="0" smtClean="0"/>
              <a:t>(C</a:t>
            </a:r>
            <a:r>
              <a:rPr lang="en-US" b="1" baseline="-25000" dirty="0" smtClean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1 -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958798" y="5505271"/>
            <a:ext cx="2499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in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intersection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 in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union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similarity= 3/8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 = 5/8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05200" y="5638800"/>
            <a:ext cx="2286000" cy="990600"/>
            <a:chOff x="3124200" y="1371600"/>
            <a:chExt cx="2667000" cy="16002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95451" y="6411847"/>
            <a:ext cx="91440" cy="9144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0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more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Instead of permuting the rows we will apply a </a:t>
            </a:r>
            <a:r>
              <a:rPr lang="en-US" dirty="0" smtClean="0">
                <a:solidFill>
                  <a:srgbClr val="0070C0"/>
                </a:solidFill>
              </a:rPr>
              <a:t>hash function</a:t>
            </a:r>
            <a:r>
              <a:rPr lang="en-US" dirty="0" smtClean="0"/>
              <a:t> that maps the rows to a new (possibly larger) space</a:t>
            </a:r>
          </a:p>
          <a:p>
            <a:pPr lvl="1"/>
            <a:r>
              <a:rPr lang="en-US" dirty="0" smtClean="0"/>
              <a:t>The value of the hash function is the position of the row in the new order (permutation).</a:t>
            </a:r>
          </a:p>
          <a:p>
            <a:pPr lvl="1"/>
            <a:r>
              <a:rPr lang="en-US" dirty="0" smtClean="0"/>
              <a:t>Each set is represented by the smallest hash value among the elements in the set</a:t>
            </a:r>
          </a:p>
          <a:p>
            <a:pPr lvl="1"/>
            <a:endParaRPr lang="en-US" dirty="0"/>
          </a:p>
          <a:p>
            <a:r>
              <a:rPr lang="en-US" dirty="0" smtClean="0"/>
              <a:t>The space of the hash functions should be such that if we select one at random each element (row) has equal probability to have the smallest value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Min-wise independent </a:t>
            </a:r>
            <a:r>
              <a:rPr lang="en-US" dirty="0" smtClean="0"/>
              <a:t>hash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Algorithm – One set, one hash function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Computing </a:t>
            </a:r>
            <a:r>
              <a:rPr lang="en-US" b="1" dirty="0" smtClean="0">
                <a:solidFill>
                  <a:srgbClr val="FF0000"/>
                </a:solidFill>
              </a:rPr>
              <a:t>Sig(</a:t>
            </a:r>
            <a:r>
              <a:rPr lang="en-US" b="1" dirty="0" err="1" smtClean="0">
                <a:solidFill>
                  <a:srgbClr val="FF0000"/>
                </a:solidFill>
              </a:rPr>
              <a:t>S,i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for a single column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/>
              <a:t> and single hash function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 eaLnBrk="1" hangingPunct="1"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if </a:t>
            </a:r>
            <a:r>
              <a:rPr lang="en-US" dirty="0" smtClean="0"/>
              <a:t>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&lt;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? 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685365"/>
            <a:ext cx="38861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1857" y="3569732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</a:t>
            </a:r>
            <a:r>
              <a:rPr lang="en-US" dirty="0" smtClean="0"/>
              <a:t>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8757" y="4138068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1857" y="5105400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row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random hash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function h(x)?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2400" i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(x)=((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a·x+b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) mod p)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mod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N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p … prime number (p &gt; N)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14800"/>
            <a:ext cx="6858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5007429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Algorithm – All sets,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 smtClean="0"/>
              <a:t> hash functions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  <a:endParaRPr lang="en-US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= 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&lt; 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? 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): 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hash function 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745468"/>
            <a:ext cx="391885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smtClean="0"/>
              <a:t>only once for all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3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45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x+1</a:t>
            </a:r>
            <a:r>
              <a:rPr lang="en-US" dirty="0" smtClean="0"/>
              <a:t> </a:t>
            </a:r>
            <a:r>
              <a:rPr lang="en-US" dirty="0"/>
              <a:t>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+3 </a:t>
            </a:r>
            <a:r>
              <a:rPr lang="en-US" dirty="0"/>
              <a:t>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57850" y="1287463"/>
            <a:ext cx="3183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∞</a:t>
            </a:r>
            <a:endParaRPr lang="en-US" dirty="0"/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</a:t>
            </a:r>
            <a:r>
              <a:rPr lang="en-US" dirty="0" smtClean="0"/>
              <a:t>∞</a:t>
            </a:r>
            <a:endParaRPr lang="en-US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6578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578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6578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578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224435" y="46101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3476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41688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29476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534573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76200" y="4951544"/>
            <a:ext cx="97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6210" y="4970463"/>
            <a:ext cx="104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g(Row)</a:t>
            </a:r>
          </a:p>
          <a:p>
            <a:pPr algn="ctr"/>
            <a:r>
              <a:rPr lang="en-US" dirty="0" smtClean="0"/>
              <a:t>0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161062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600200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638800" y="515940"/>
            <a:ext cx="3183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∞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∞</a:t>
            </a:r>
            <a:endParaRPr lang="en-US" dirty="0"/>
          </a:p>
          <a:p>
            <a:r>
              <a:rPr lang="en-US" i="1" dirty="0" smtClean="0"/>
              <a:t>g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∞ </a:t>
            </a:r>
            <a:r>
              <a:rPr lang="en-US" dirty="0"/>
              <a:t>	</a:t>
            </a:r>
            <a:r>
              <a:rPr lang="en-US" dirty="0"/>
              <a:t> 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46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x+1</a:t>
            </a:r>
            <a:r>
              <a:rPr lang="en-US" dirty="0" smtClean="0"/>
              <a:t> </a:t>
            </a:r>
            <a:r>
              <a:rPr lang="en-US" dirty="0"/>
              <a:t>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+3 </a:t>
            </a:r>
            <a:r>
              <a:rPr lang="en-US" dirty="0"/>
              <a:t>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57850" y="1287463"/>
            <a:ext cx="3183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∞</a:t>
            </a:r>
            <a:endParaRPr lang="en-US" dirty="0"/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</a:t>
            </a:r>
            <a:r>
              <a:rPr lang="en-US" dirty="0" smtClean="0"/>
              <a:t>∞</a:t>
            </a:r>
            <a:endParaRPr lang="en-US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6578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578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6578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578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224435" y="46101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3476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41688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29476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534573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76200" y="4951544"/>
            <a:ext cx="97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6210" y="4970463"/>
            <a:ext cx="104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g(Row)</a:t>
            </a:r>
          </a:p>
          <a:p>
            <a:pPr algn="ctr"/>
            <a:r>
              <a:rPr lang="en-US" dirty="0" smtClean="0"/>
              <a:t>0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161062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600200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638800" y="515940"/>
            <a:ext cx="3183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∞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∞</a:t>
            </a:r>
            <a:endParaRPr lang="en-US" dirty="0"/>
          </a:p>
          <a:p>
            <a:r>
              <a:rPr lang="en-US" i="1" dirty="0" smtClean="0"/>
              <a:t>g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∞ </a:t>
            </a:r>
            <a:r>
              <a:rPr lang="en-US" dirty="0"/>
              <a:t>	</a:t>
            </a:r>
            <a:r>
              <a:rPr lang="en-US" dirty="0"/>
              <a:t> 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7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47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8077200" cy="1499616"/>
          </a:xfrm>
        </p:spPr>
        <p:txBody>
          <a:bodyPr>
            <a:noAutofit/>
          </a:bodyPr>
          <a:lstStyle/>
          <a:p>
            <a:pPr marL="2401824" lvl="8" indent="-609600">
              <a:buFont typeface="Monotype Sorts" pitchFamily="2" charset="2"/>
              <a:buAutoNum type="arabicPeriod"/>
            </a:pPr>
            <a:endParaRPr lang="en-US" sz="2800" dirty="0"/>
          </a:p>
          <a:p>
            <a:r>
              <a:rPr lang="en-US" sz="3200" b="1" dirty="0"/>
              <a:t>Step 3: </a:t>
            </a:r>
            <a:r>
              <a:rPr lang="en-US" sz="3200" b="1" i="1" dirty="0" smtClean="0">
                <a:solidFill>
                  <a:srgbClr val="FF0066"/>
                </a:solidFill>
              </a:rPr>
              <a:t>Locality-Sensitive 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en-US" sz="3200" dirty="0" smtClean="0"/>
              <a:t>Focus </a:t>
            </a:r>
            <a:r>
              <a:rPr lang="en-US" sz="3200" dirty="0"/>
              <a:t>on </a:t>
            </a:r>
            <a:r>
              <a:rPr lang="en-US" sz="3200" dirty="0" smtClean="0"/>
              <a:t>pairs </a:t>
            </a:r>
            <a:r>
              <a:rPr lang="en-US" sz="3200" dirty="0"/>
              <a:t>of signatures likely to be from </a:t>
            </a:r>
            <a:r>
              <a:rPr lang="en-US" sz="3200" dirty="0" smtClean="0"/>
              <a:t>similar documents</a:t>
            </a:r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1338262"/>
            <a:ext cx="1354138" cy="2578100"/>
            <a:chOff x="1488" y="1920"/>
            <a:chExt cx="853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 smtClean="0"/>
                <a:t>Min-Hash-</a:t>
              </a:r>
              <a:endParaRPr lang="en-US" sz="1800" dirty="0"/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 smtClean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714999" y="455613"/>
            <a:ext cx="3321050" cy="2032001"/>
            <a:chOff x="3600" y="1364"/>
            <a:chExt cx="2092" cy="1280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Locality-</a:t>
              </a:r>
            </a:p>
            <a:p>
              <a:pPr algn="ctr"/>
              <a:r>
                <a:rPr lang="en-US" sz="1800" dirty="0" smtClean="0"/>
                <a:t>Sensitive</a:t>
              </a:r>
              <a:endParaRPr lang="en-US" sz="1800" dirty="0"/>
            </a:p>
            <a:p>
              <a:pPr algn="ctr"/>
              <a:r>
                <a:rPr lang="en-US" sz="1800" dirty="0"/>
                <a:t>Hashing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02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Candidate</a:t>
              </a:r>
            </a:p>
            <a:p>
              <a:r>
                <a:rPr lang="en-US" sz="1800" b="1" i="1" dirty="0" smtClean="0">
                  <a:solidFill>
                    <a:srgbClr val="FF0066"/>
                  </a:solidFill>
                </a:rPr>
                <a:t>pairs:</a:t>
              </a:r>
              <a:endParaRPr lang="en-US" sz="1800" b="1" dirty="0"/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 smtClean="0"/>
                <a:t>similarity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39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LSH: First Cut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81601"/>
          </a:xfrm>
        </p:spPr>
        <p:txBody>
          <a:bodyPr>
            <a:normAutofit/>
          </a:bodyPr>
          <a:lstStyle/>
          <a:p>
            <a:r>
              <a:rPr lang="en-US" b="1" dirty="0"/>
              <a:t>Goal: </a:t>
            </a:r>
            <a:r>
              <a:rPr lang="en-US" dirty="0" smtClean="0">
                <a:solidFill>
                  <a:srgbClr val="0000FF"/>
                </a:solidFill>
              </a:rPr>
              <a:t>Find documents with </a:t>
            </a:r>
            <a:r>
              <a:rPr lang="en-US" dirty="0" err="1" smtClean="0">
                <a:solidFill>
                  <a:srgbClr val="0000FF"/>
                </a:solidFill>
              </a:rPr>
              <a:t>Jaccard</a:t>
            </a:r>
            <a:r>
              <a:rPr lang="en-US" dirty="0" smtClean="0">
                <a:solidFill>
                  <a:srgbClr val="0000FF"/>
                </a:solidFill>
              </a:rPr>
              <a:t> similarity at least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(for some similarity threshold, e.g.,</a:t>
            </a:r>
            <a:r>
              <a:rPr lang="en-US" i="1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=0.8)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8"/>
            <a:endParaRPr lang="en-US" b="1" dirty="0" smtClean="0"/>
          </a:p>
          <a:p>
            <a:r>
              <a:rPr lang="en-US" b="1" dirty="0" smtClean="0"/>
              <a:t>LSH – </a:t>
            </a:r>
            <a:r>
              <a:rPr lang="en-US" b="1" dirty="0" smtClean="0">
                <a:solidFill>
                  <a:srgbClr val="0000FF"/>
                </a:solidFill>
              </a:rPr>
              <a:t>General idea:</a:t>
            </a:r>
            <a:r>
              <a:rPr lang="en-US" dirty="0" smtClean="0"/>
              <a:t> Use a function </a:t>
            </a:r>
            <a:r>
              <a:rPr lang="en-US" b="1" i="1" dirty="0" smtClean="0"/>
              <a:t>f(</a:t>
            </a:r>
            <a:r>
              <a:rPr lang="en-US" b="1" i="1" dirty="0" err="1" smtClean="0"/>
              <a:t>x,y</a:t>
            </a:r>
            <a:r>
              <a:rPr lang="en-US" b="1" i="1" dirty="0" smtClean="0"/>
              <a:t>)</a:t>
            </a:r>
            <a:r>
              <a:rPr lang="en-US" dirty="0" smtClean="0"/>
              <a:t> that tells whether </a:t>
            </a:r>
            <a:r>
              <a:rPr lang="en-US" b="1" i="1" dirty="0" smtClean="0"/>
              <a:t>x</a:t>
            </a:r>
            <a:r>
              <a:rPr lang="en-US" dirty="0" smtClean="0"/>
              <a:t> and </a:t>
            </a:r>
            <a:r>
              <a:rPr lang="en-US" b="1" i="1" dirty="0" smtClean="0"/>
              <a:t>y</a:t>
            </a:r>
            <a:r>
              <a:rPr lang="en-US" dirty="0" smtClean="0"/>
              <a:t> is a </a:t>
            </a:r>
            <a:r>
              <a:rPr lang="en-US" b="1" i="1" dirty="0" smtClean="0">
                <a:solidFill>
                  <a:srgbClr val="FF0066"/>
                </a:solidFill>
              </a:rPr>
              <a:t>candidate pair</a:t>
            </a:r>
            <a:r>
              <a:rPr lang="en-US" i="1" dirty="0" smtClean="0">
                <a:solidFill>
                  <a:srgbClr val="FF0066"/>
                </a:solidFill>
              </a:rPr>
              <a:t>:</a:t>
            </a:r>
            <a:r>
              <a:rPr lang="en-US" dirty="0" smtClean="0"/>
              <a:t> a pair of elements whose similarity must be evaluated</a:t>
            </a:r>
          </a:p>
          <a:p>
            <a:pPr lvl="8"/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For Min-Hash matrices: </a:t>
            </a:r>
          </a:p>
          <a:p>
            <a:pPr lvl="1"/>
            <a:r>
              <a:rPr lang="en-US" dirty="0" smtClean="0"/>
              <a:t>Hash columns of </a:t>
            </a:r>
            <a:r>
              <a:rPr lang="en-US" dirty="0">
                <a:solidFill>
                  <a:srgbClr val="FF0066"/>
                </a:solidFill>
              </a:rPr>
              <a:t>signature matrix </a:t>
            </a:r>
            <a:r>
              <a:rPr lang="en-US" b="1" i="1" dirty="0">
                <a:solidFill>
                  <a:srgbClr val="FF0066"/>
                </a:solidFill>
              </a:rPr>
              <a:t>M</a:t>
            </a:r>
            <a:r>
              <a:rPr lang="en-US" dirty="0" smtClean="0"/>
              <a:t> to many buckets</a:t>
            </a:r>
          </a:p>
          <a:p>
            <a:pPr lvl="1"/>
            <a:r>
              <a:rPr lang="en-US" dirty="0" smtClean="0"/>
              <a:t>Each pair of documents that hashes into the </a:t>
            </a:r>
            <a:br>
              <a:rPr lang="en-US" dirty="0" smtClean="0"/>
            </a:br>
            <a:r>
              <a:rPr lang="en-US" dirty="0" smtClean="0"/>
              <a:t>same bucket is a </a:t>
            </a:r>
            <a:r>
              <a:rPr lang="en-US" b="1" dirty="0" smtClean="0">
                <a:solidFill>
                  <a:srgbClr val="FF0066"/>
                </a:solidFill>
              </a:rPr>
              <a:t>candidate pair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62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Finding </a:t>
            </a:r>
            <a:r>
              <a:rPr lang="en-US" dirty="0"/>
              <a:t>Similar Documents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 smtClean="0">
                    <a:solidFill>
                      <a:srgbClr val="CC0000"/>
                    </a:solidFill>
                  </a:rPr>
                  <a:t> </a:t>
                </a:r>
                <a:r>
                  <a:rPr lang="en-US" b="1" dirty="0" smtClean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 smtClean="0"/>
                  <a:t> in the millions or billions) of documents, find “near duplicate” pairs</a:t>
                </a:r>
              </a:p>
              <a:p>
                <a:r>
                  <a:rPr lang="en-US" b="1" dirty="0" smtClean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 smtClean="0"/>
                  <a:t>Mirror websites, or approximate mirrors</a:t>
                </a:r>
              </a:p>
              <a:p>
                <a:pPr lvl="2"/>
                <a:r>
                  <a:rPr lang="en-US" dirty="0" smtClean="0"/>
                  <a:t>Don’t want to show both in search results</a:t>
                </a:r>
              </a:p>
              <a:p>
                <a:pPr lvl="1"/>
                <a:r>
                  <a:rPr lang="en-US" dirty="0" smtClean="0"/>
                  <a:t>Similar news articles at many news sites</a:t>
                </a:r>
              </a:p>
              <a:p>
                <a:pPr lvl="2"/>
                <a:r>
                  <a:rPr lang="en-US" dirty="0" smtClean="0"/>
                  <a:t>Cluster articles by “same story</a:t>
                </a:r>
                <a:r>
                  <a:rPr lang="en-US" dirty="0" smtClean="0"/>
                  <a:t>”</a:t>
                </a:r>
              </a:p>
              <a:p>
                <a:pPr lvl="1"/>
                <a:r>
                  <a:rPr lang="en-US" dirty="0" smtClean="0"/>
                  <a:t>Tweets with similar content</a:t>
                </a:r>
                <a:endParaRPr lang="en-US" dirty="0"/>
              </a:p>
              <a:p>
                <a:pPr lvl="2"/>
                <a:r>
                  <a:rPr lang="en-US" dirty="0" smtClean="0"/>
                  <a:t>Anyone </a:t>
                </a:r>
                <a:r>
                  <a:rPr lang="en-US" dirty="0"/>
                  <a:t>interested</a:t>
                </a:r>
                <a:r>
                  <a:rPr lang="en-US" dirty="0" smtClean="0"/>
                  <a:t>?</a:t>
                </a:r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  <a:blipFill>
                <a:blip r:embed="rId2"/>
                <a:stretch>
                  <a:fillRect l="-929" t="-1303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8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Candidates from Min-Hash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Pick a similarity threshold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 (0 &lt; s &lt; 1)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Columns </a:t>
            </a:r>
            <a:r>
              <a:rPr lang="en-US" b="1" i="1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b="1" i="1" dirty="0" smtClean="0"/>
              <a:t>y</a:t>
            </a:r>
            <a:r>
              <a:rPr lang="en-US" dirty="0" smtClean="0"/>
              <a:t> of </a:t>
            </a:r>
            <a:r>
              <a:rPr lang="en-US" b="1" i="1" dirty="0" smtClean="0"/>
              <a:t>M</a:t>
            </a:r>
            <a:r>
              <a:rPr lang="en-US" dirty="0" smtClean="0"/>
              <a:t> are a </a:t>
            </a:r>
            <a:r>
              <a:rPr lang="en-US" b="1" dirty="0" smtClean="0">
                <a:solidFill>
                  <a:srgbClr val="FF0066"/>
                </a:solidFill>
              </a:rPr>
              <a:t>candidate pair</a:t>
            </a:r>
            <a:r>
              <a:rPr lang="en-US" dirty="0" smtClean="0"/>
              <a:t> if their signatures agree on at least fraction </a:t>
            </a:r>
            <a:r>
              <a:rPr lang="en-US" b="1" i="1" dirty="0" smtClean="0"/>
              <a:t>s</a:t>
            </a:r>
            <a:r>
              <a:rPr lang="en-US" dirty="0" smtClean="0"/>
              <a:t> of their rows: </a:t>
            </a:r>
            <a:br>
              <a:rPr lang="en-US" dirty="0" smtClean="0"/>
            </a:br>
            <a:r>
              <a:rPr lang="en-US" b="1" i="1" dirty="0" smtClean="0"/>
              <a:t>M</a:t>
            </a:r>
            <a:r>
              <a:rPr lang="en-US" b="1" dirty="0" smtClean="0"/>
              <a:t> (</a:t>
            </a:r>
            <a:r>
              <a:rPr lang="en-US" b="1" i="1" dirty="0" err="1" smtClean="0"/>
              <a:t>i</a:t>
            </a:r>
            <a:r>
              <a:rPr lang="en-US" b="1" i="1" dirty="0" smtClean="0"/>
              <a:t>, x</a:t>
            </a:r>
            <a:r>
              <a:rPr lang="en-US" b="1" dirty="0" smtClean="0"/>
              <a:t>) = </a:t>
            </a:r>
            <a:r>
              <a:rPr lang="en-US" b="1" i="1" dirty="0" smtClean="0"/>
              <a:t>M</a:t>
            </a:r>
            <a:r>
              <a:rPr lang="en-US" b="1" dirty="0" smtClean="0"/>
              <a:t> (</a:t>
            </a:r>
            <a:r>
              <a:rPr lang="en-US" b="1" i="1" dirty="0" err="1" smtClean="0"/>
              <a:t>i</a:t>
            </a:r>
            <a:r>
              <a:rPr lang="en-US" b="1" i="1" dirty="0" smtClean="0"/>
              <a:t>, y</a:t>
            </a:r>
            <a:r>
              <a:rPr lang="en-US" b="1" dirty="0" smtClean="0"/>
              <a:t>)</a:t>
            </a:r>
            <a:r>
              <a:rPr lang="en-US" dirty="0" smtClean="0"/>
              <a:t> for at least </a:t>
            </a:r>
            <a:r>
              <a:rPr lang="en-US" dirty="0" err="1" smtClean="0"/>
              <a:t>frac</a:t>
            </a:r>
            <a:r>
              <a:rPr lang="en-US" dirty="0" smtClean="0"/>
              <a:t>. </a:t>
            </a:r>
            <a:r>
              <a:rPr lang="en-US" b="1" i="1" dirty="0" smtClean="0"/>
              <a:t>s</a:t>
            </a:r>
            <a:r>
              <a:rPr lang="en-US" dirty="0" smtClean="0"/>
              <a:t> values of </a:t>
            </a:r>
            <a:r>
              <a:rPr lang="en-US" b="1" i="1" dirty="0" err="1" smtClean="0"/>
              <a:t>i</a:t>
            </a:r>
            <a:endParaRPr lang="en-US" b="1" dirty="0" smtClean="0"/>
          </a:p>
          <a:p>
            <a:pPr lvl="1"/>
            <a:r>
              <a:rPr lang="en-US" dirty="0" smtClean="0"/>
              <a:t>We expect documents </a:t>
            </a:r>
            <a:r>
              <a:rPr lang="en-US" b="1" i="1" dirty="0" smtClean="0"/>
              <a:t>x</a:t>
            </a:r>
            <a:r>
              <a:rPr lang="en-US" dirty="0" smtClean="0"/>
              <a:t> and </a:t>
            </a:r>
            <a:r>
              <a:rPr lang="en-US" b="1" i="1" dirty="0" smtClean="0"/>
              <a:t>y</a:t>
            </a:r>
            <a:r>
              <a:rPr lang="en-US" dirty="0" smtClean="0"/>
              <a:t> to have the same (</a:t>
            </a:r>
            <a:r>
              <a:rPr lang="en-US" dirty="0" err="1" smtClean="0"/>
              <a:t>Jaccard</a:t>
            </a:r>
            <a:r>
              <a:rPr lang="en-US" dirty="0" smtClean="0"/>
              <a:t>) similarity as their signatures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/>
          <a:lstStyle/>
          <a:p>
            <a:r>
              <a:rPr lang="en-US" dirty="0" smtClean="0"/>
              <a:t>LSH for Min-Hash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7391400" cy="5257801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Big idea:</a:t>
            </a:r>
            <a:r>
              <a:rPr lang="en-US" b="1" dirty="0" smtClean="0">
                <a:solidFill>
                  <a:srgbClr val="D60093"/>
                </a:solidFill>
              </a:rPr>
              <a:t> Hash columns of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signature matrix </a:t>
            </a:r>
            <a:r>
              <a:rPr lang="en-US" b="1" i="1" dirty="0" smtClean="0">
                <a:solidFill>
                  <a:srgbClr val="D60093"/>
                </a:solidFill>
              </a:rPr>
              <a:t>M</a:t>
            </a:r>
            <a:r>
              <a:rPr lang="en-US" b="1" dirty="0" smtClean="0">
                <a:solidFill>
                  <a:srgbClr val="D60093"/>
                </a:solidFill>
              </a:rPr>
              <a:t> several times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Arrange that (only) </a:t>
            </a:r>
            <a:r>
              <a:rPr lang="en-US" b="1" dirty="0" smtClean="0"/>
              <a:t>similar columns</a:t>
            </a:r>
            <a:r>
              <a:rPr lang="en-US" dirty="0" smtClean="0"/>
              <a:t> are likely to </a:t>
            </a:r>
            <a:r>
              <a:rPr lang="en-US" b="1" dirty="0" smtClean="0"/>
              <a:t>hash to the same bucket</a:t>
            </a:r>
            <a:r>
              <a:rPr lang="en-US" dirty="0" smtClean="0"/>
              <a:t>, with high probability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Candidate pairs are those that hash to the same bucket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52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7066"/>
            <a:ext cx="8229600" cy="990600"/>
          </a:xfrm>
        </p:spPr>
        <p:txBody>
          <a:bodyPr/>
          <a:lstStyle/>
          <a:p>
            <a:r>
              <a:rPr lang="en-US" dirty="0" smtClean="0"/>
              <a:t>Finding similar pairs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Find all pairs of documents with similarity at least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 smtClean="0"/>
              <a:t>While </a:t>
            </a:r>
            <a:r>
              <a:rPr lang="en-US" dirty="0"/>
              <a:t>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235645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53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 smtClean="0"/>
              <a:t>: a </a:t>
            </a:r>
            <a:r>
              <a:rPr lang="en-US" dirty="0"/>
              <a:t>function </a:t>
            </a:r>
            <a:r>
              <a:rPr lang="en-US" dirty="0" smtClean="0">
                <a:solidFill>
                  <a:srgbClr val="0070C0"/>
                </a:solidFill>
              </a:rPr>
              <a:t>f(X,Y)</a:t>
            </a:r>
            <a:r>
              <a:rPr lang="en-US" dirty="0" smtClean="0"/>
              <a:t> </a:t>
            </a:r>
            <a:r>
              <a:rPr lang="en-US" dirty="0"/>
              <a:t>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are a candidate pair if they have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same min-hash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Easy to test by </a:t>
            </a:r>
            <a:r>
              <a:rPr lang="en-US" dirty="0" smtClean="0">
                <a:solidFill>
                  <a:srgbClr val="0070C0"/>
                </a:solidFill>
              </a:rPr>
              <a:t>hashing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 sets </a:t>
            </a:r>
            <a:r>
              <a:rPr lang="en-US" dirty="0" smtClean="0"/>
              <a:t>are more </a:t>
            </a:r>
            <a:r>
              <a:rPr lang="en-US" dirty="0" smtClean="0">
                <a:solidFill>
                  <a:srgbClr val="00B0F0"/>
                </a:solidFill>
              </a:rPr>
              <a:t>likely</a:t>
            </a:r>
            <a:r>
              <a:rPr lang="en-US" dirty="0" smtClean="0"/>
              <a:t> to have the </a:t>
            </a:r>
            <a:r>
              <a:rPr lang="en-US" dirty="0" smtClean="0">
                <a:solidFill>
                  <a:srgbClr val="00B0F0"/>
                </a:solidFill>
              </a:rPr>
              <a:t>same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Likely to produce many </a:t>
            </a:r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Requiring full match of signature is strict, some similar sets will be lost.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 smtClean="0"/>
              <a:t>: Compute multiple signatures; candidate pairs should have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common signature. </a:t>
            </a:r>
          </a:p>
          <a:p>
            <a:pPr lvl="1"/>
            <a:r>
              <a:rPr lang="en-US" dirty="0" smtClean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225170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54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matrix reminder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Sig(S):</a:t>
            </a:r>
          </a:p>
          <a:p>
            <a:r>
              <a:rPr lang="en-US" sz="1800" dirty="0" smtClean="0"/>
              <a:t>signature</a:t>
            </a:r>
            <a:r>
              <a:rPr lang="en-US" dirty="0" smtClean="0"/>
              <a:t> for set S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S,i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signature</a:t>
            </a:r>
            <a:r>
              <a:rPr lang="en-US" dirty="0" smtClean="0"/>
              <a:t> for set S’</a:t>
            </a:r>
            <a:endParaRPr lang="en-US" sz="1800" dirty="0" smtClean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 smtClean="0"/>
              <a:t>,i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55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hash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56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into bands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959562" y="6173788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 smtClean="0"/>
              <a:t>Sig</a:t>
            </a:r>
            <a:endParaRPr lang="en-US" i="1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   One</a:t>
            </a:r>
          </a:p>
          <a:p>
            <a:r>
              <a:rPr lang="en-US" sz="180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n = b*r </a:t>
            </a:r>
            <a:r>
              <a:rPr lang="en-US" dirty="0" smtClean="0"/>
              <a:t>  hash functions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mini-signatures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57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58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/>
              <a:t>Hash Table</a:t>
            </a:r>
            <a:endParaRPr lang="en-US" sz="1800" dirty="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</a:t>
              </a:r>
              <a:r>
                <a:rPr lang="en-US" sz="1800" dirty="0" smtClean="0"/>
                <a:t>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59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at least </a:t>
            </a:r>
            <a:r>
              <a:rPr lang="en-US" dirty="0"/>
              <a:t>1 band.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</a:t>
            </a:r>
            <a:r>
              <a:rPr lang="en-US" dirty="0" smtClean="0">
                <a:solidFill>
                  <a:srgbClr val="0070C0"/>
                </a:solidFill>
              </a:rPr>
              <a:t>non-similar </a:t>
            </a:r>
            <a:r>
              <a:rPr lang="en-US" dirty="0">
                <a:solidFill>
                  <a:srgbClr val="0070C0"/>
                </a:solidFill>
              </a:rPr>
              <a:t>pairs.</a:t>
            </a:r>
          </a:p>
        </p:txBody>
      </p:sp>
    </p:spTree>
    <p:extLst>
      <p:ext uri="{BB962C8B-B14F-4D97-AF65-F5344CB8AC3E}">
        <p14:creationId xmlns:p14="http://schemas.microsoft.com/office/powerpoint/2010/main" val="6001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</a:t>
            </a:r>
            <a:r>
              <a:rPr lang="en-US" dirty="0" smtClean="0"/>
              <a:t>billions </a:t>
            </a:r>
            <a:r>
              <a:rPr lang="en-US" dirty="0" smtClean="0"/>
              <a:t>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60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3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61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hash signature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62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146175" cy="2438400"/>
            <a:chOff x="4838" y="2133"/>
            <a:chExt cx="722" cy="1536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838" y="3092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rows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63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412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64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</a:t>
            </a:r>
            <a:r>
              <a:rPr lang="en-US" dirty="0"/>
              <a:t>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</a:t>
            </a:r>
            <a:r>
              <a:rPr lang="en-US" dirty="0" smtClean="0"/>
              <a:t>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 smtClean="0"/>
              <a:t>(0.8)</a:t>
            </a:r>
            <a:r>
              <a:rPr lang="en-US" baseline="30000" dirty="0" smtClean="0"/>
              <a:t>5</a:t>
            </a:r>
            <a:r>
              <a:rPr lang="en-US" dirty="0" smtClean="0"/>
              <a:t> = 0.328.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1-0.328)</a:t>
            </a:r>
            <a:r>
              <a:rPr lang="en-US" baseline="30000" dirty="0"/>
              <a:t>20</a:t>
            </a:r>
            <a:r>
              <a:rPr lang="en-US" dirty="0"/>
              <a:t> = </a:t>
            </a:r>
            <a:r>
              <a:rPr lang="en-US" dirty="0" smtClean="0"/>
              <a:t>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 smtClean="0"/>
          </a:p>
          <a:p>
            <a:pPr marL="617220" lvl="2" indent="-342900"/>
            <a:r>
              <a:rPr lang="en-US" dirty="0" smtClean="0"/>
              <a:t>i.e</a:t>
            </a:r>
            <a:r>
              <a:rPr lang="en-US" dirty="0"/>
              <a:t>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similar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of </a:t>
            </a:r>
            <a:r>
              <a:rPr lang="en-US" dirty="0"/>
              <a:t>the 20 bands: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1-0.00035 = 0.999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9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760"/>
            <a:ext cx="8229600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are 30% Similar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6088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0.3</a:t>
            </a:r>
            <a:endParaRPr lang="en-US" dirty="0"/>
          </a:p>
          <a:p>
            <a:pPr lvl="1"/>
            <a:r>
              <a:rPr lang="en-US" dirty="0"/>
              <a:t>Since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>
                <a:sym typeface="Symbol"/>
              </a:rPr>
              <a:t>&lt; </a:t>
            </a:r>
            <a:r>
              <a:rPr lang="en-US" b="1" dirty="0" smtClean="0">
                <a:sym typeface="Symbol"/>
              </a:rPr>
              <a:t>s</a:t>
            </a:r>
            <a:r>
              <a:rPr lang="en-US" dirty="0" smtClean="0"/>
              <a:t> </a:t>
            </a:r>
            <a:r>
              <a:rPr lang="en-US" dirty="0"/>
              <a:t>we 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hash to </a:t>
            </a:r>
            <a:r>
              <a:rPr lang="en-US" b="1" dirty="0" smtClean="0">
                <a:solidFill>
                  <a:srgbClr val="D60093"/>
                </a:solidFill>
              </a:rPr>
              <a:t>NO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common buckets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(all bands should be different)</a:t>
            </a: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Probability C</a:t>
            </a:r>
            <a:r>
              <a:rPr lang="en-US" b="1" baseline="-25000" dirty="0" smtClean="0">
                <a:solidFill>
                  <a:srgbClr val="00800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, C</a:t>
            </a:r>
            <a:r>
              <a:rPr lang="en-US" b="1" baseline="-25000" dirty="0" smtClean="0">
                <a:solidFill>
                  <a:srgbClr val="008000"/>
                </a:solidFill>
              </a:rPr>
              <a:t>2</a:t>
            </a:r>
            <a:r>
              <a:rPr lang="en-US" b="1" dirty="0" smtClean="0">
                <a:solidFill>
                  <a:srgbClr val="008000"/>
                </a:solidFill>
              </a:rPr>
              <a:t> identical in one particular band: </a:t>
            </a:r>
            <a:r>
              <a:rPr lang="en-US" dirty="0" smtClean="0"/>
              <a:t>(0.3)</a:t>
            </a:r>
            <a:r>
              <a:rPr lang="en-US" baseline="30000" dirty="0" smtClean="0"/>
              <a:t>5</a:t>
            </a:r>
            <a:r>
              <a:rPr lang="en-US" dirty="0" smtClean="0"/>
              <a:t>  = 0.00243</a:t>
            </a:r>
          </a:p>
          <a:p>
            <a:r>
              <a:rPr lang="en-US" dirty="0" smtClean="0"/>
              <a:t>Probability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identical in at least 1 of 20 bands: 1 - (1 - </a:t>
            </a:r>
            <a:r>
              <a:rPr lang="en-US" dirty="0"/>
              <a:t>0.00243</a:t>
            </a:r>
            <a:r>
              <a:rPr lang="en-US" dirty="0" smtClean="0"/>
              <a:t>)</a:t>
            </a:r>
            <a:r>
              <a:rPr lang="en-US" baseline="30000" dirty="0" smtClean="0"/>
              <a:t>20</a:t>
            </a:r>
            <a:r>
              <a:rPr lang="en-US" dirty="0" smtClean="0"/>
              <a:t> = 0.0474</a:t>
            </a:r>
          </a:p>
          <a:p>
            <a:pPr lvl="1"/>
            <a:r>
              <a:rPr lang="en-US" dirty="0" smtClean="0"/>
              <a:t>In other words, approximately 4.74% pairs of docs with similarity 0.3% end up becoming </a:t>
            </a:r>
            <a:r>
              <a:rPr lang="en-US" b="1" dirty="0" smtClean="0">
                <a:solidFill>
                  <a:srgbClr val="D60093"/>
                </a:solidFill>
              </a:rPr>
              <a:t>candidate pairs</a:t>
            </a:r>
            <a:endParaRPr lang="en-US" dirty="0" smtClean="0"/>
          </a:p>
          <a:p>
            <a:pPr lvl="2"/>
            <a:r>
              <a:rPr lang="en-US" dirty="0" smtClean="0"/>
              <a:t>They are </a:t>
            </a:r>
            <a:r>
              <a:rPr lang="en-US" b="1" dirty="0" smtClean="0">
                <a:solidFill>
                  <a:srgbClr val="FF0066"/>
                </a:solidFill>
              </a:rPr>
              <a:t>false positives </a:t>
            </a:r>
            <a:r>
              <a:rPr lang="en-US" dirty="0"/>
              <a:t>since </a:t>
            </a:r>
            <a:r>
              <a:rPr lang="en-US" dirty="0" smtClean="0"/>
              <a:t>we will have to examine them (they are candidate pairs) but then it will turn out their similarity is below threshold </a:t>
            </a:r>
            <a:r>
              <a:rPr lang="en-US" b="1" dirty="0" smtClean="0"/>
              <a:t>s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0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66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976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rgbClr val="0070C0"/>
                </a:solidFill>
              </a:rPr>
              <a:t>h: R</a:t>
            </a:r>
            <a:r>
              <a:rPr lang="en-US" b="1" baseline="30000" dirty="0" smtClean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p, 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≥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≤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framework: for a given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 smtClean="0">
                <a:sym typeface="Wingdings" pitchFamily="2" charset="2"/>
              </a:rPr>
              <a:t> function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is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r,cr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)-</a:t>
            </a:r>
            <a:r>
              <a:rPr lang="en-US" dirty="0">
                <a:sym typeface="Wingdings" pitchFamily="2" charset="2"/>
              </a:rPr>
              <a:t>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Entity </a:t>
            </a:r>
            <a:r>
              <a:rPr lang="en-US" sz="3200" smtClean="0"/>
              <a:t>Matching/Record Linkage</a:t>
            </a:r>
            <a:endParaRPr lang="en-US" sz="3200" dirty="0" smtClean="0"/>
          </a:p>
          <a:p>
            <a:r>
              <a:rPr lang="en-US" sz="3200" dirty="0" smtClean="0"/>
              <a:t>Advertising Matching</a:t>
            </a:r>
          </a:p>
          <a:p>
            <a:r>
              <a:rPr lang="en-US" sz="3200" dirty="0" smtClean="0"/>
              <a:t>Image Search</a:t>
            </a:r>
          </a:p>
          <a:p>
            <a:r>
              <a:rPr lang="en-US" sz="3200" dirty="0" smtClean="0"/>
              <a:t>News Article</a:t>
            </a:r>
          </a:p>
          <a:p>
            <a:r>
              <a:rPr lang="en-US" sz="3200" dirty="0" smtClean="0"/>
              <a:t>Fingerprints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81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3 Essential Steps for Similar Docs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Shingling: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onvert documents </a:t>
            </a:r>
            <a:r>
              <a:rPr lang="en-US" dirty="0"/>
              <a:t>to </a:t>
            </a:r>
            <a:r>
              <a:rPr lang="en-US" dirty="0" smtClean="0"/>
              <a:t>sets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Min-Hashing:</a:t>
            </a:r>
            <a:r>
              <a:rPr lang="en-US" dirty="0" smtClean="0"/>
              <a:t> Convert </a:t>
            </a:r>
            <a:r>
              <a:rPr lang="en-US" dirty="0"/>
              <a:t>large sets to short signatures, while preserving </a:t>
            </a:r>
            <a:r>
              <a:rPr lang="en-US" dirty="0" smtClean="0"/>
              <a:t>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Locality-Sensitive </a:t>
            </a:r>
            <a:r>
              <a:rPr lang="en-US" b="1" i="1" dirty="0">
                <a:solidFill>
                  <a:srgbClr val="FF0066"/>
                </a:solidFill>
              </a:rPr>
              <a:t>H</a:t>
            </a:r>
            <a:r>
              <a:rPr lang="en-US" b="1" i="1" dirty="0" smtClean="0">
                <a:solidFill>
                  <a:srgbClr val="FF0066"/>
                </a:solidFill>
              </a:rPr>
              <a:t>ashing:</a:t>
            </a:r>
            <a:r>
              <a:rPr lang="en-US" dirty="0" smtClean="0"/>
              <a:t> Focus </a:t>
            </a:r>
            <a:r>
              <a:rPr lang="en-US" dirty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pairs </a:t>
            </a:r>
            <a:r>
              <a:rPr lang="en-US" dirty="0"/>
              <a:t>of signatures likely to be from </a:t>
            </a:r>
            <a:r>
              <a:rPr lang="en-US" dirty="0" smtClean="0"/>
              <a:t>similar documents</a:t>
            </a:r>
          </a:p>
          <a:p>
            <a:pPr marL="902208" lvl="1" indent="-609600">
              <a:buClr>
                <a:srgbClr val="0000FF"/>
              </a:buClr>
            </a:pPr>
            <a:r>
              <a:rPr lang="en-US" b="1" dirty="0" smtClean="0">
                <a:solidFill>
                  <a:srgbClr val="0000FF"/>
                </a:solidFill>
              </a:rPr>
              <a:t>Candidate pairs!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C00-7883-447F-993D-93A8BDF0ACB6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</a:t>
            </a:r>
            <a:r>
              <a:rPr lang="en-US" b="1" dirty="0" smtClean="0"/>
              <a:t>documents to sets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 smtClean="0"/>
              <a:t>Document = set of words appearing in document</a:t>
            </a:r>
          </a:p>
          <a:p>
            <a:pPr lvl="1"/>
            <a:r>
              <a:rPr lang="en-US" dirty="0" smtClean="0"/>
              <a:t>Document = set of “important” words</a:t>
            </a:r>
          </a:p>
          <a:p>
            <a:pPr lvl="1"/>
            <a:r>
              <a:rPr lang="en-US" dirty="0" smtClean="0"/>
              <a:t>Don’t work well for this application. </a:t>
            </a:r>
            <a:r>
              <a:rPr lang="en-US" dirty="0" smtClean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 smtClean="0"/>
              <a:t>A different way: </a:t>
            </a:r>
            <a:r>
              <a:rPr lang="en-US" b="1" dirty="0" smtClean="0">
                <a:solidFill>
                  <a:srgbClr val="FF0066"/>
                </a:solidFill>
              </a:rPr>
              <a:t>Shingles!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9578</TotalTime>
  <Words>4361</Words>
  <Application>Microsoft Office PowerPoint</Application>
  <PresentationFormat>On-screen Show (4:3)</PresentationFormat>
  <Paragraphs>1473</Paragraphs>
  <Slides>68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0" baseType="lpstr">
      <vt:lpstr>Arial</vt:lpstr>
      <vt:lpstr>Calibri</vt:lpstr>
      <vt:lpstr>Cambria Math</vt:lpstr>
      <vt:lpstr>CourierPS</vt:lpstr>
      <vt:lpstr>DejaVu LGC Sans</vt:lpstr>
      <vt:lpstr>Monotype Sorts</vt:lpstr>
      <vt:lpstr>Symbol</vt:lpstr>
      <vt:lpstr>Tahoma</vt:lpstr>
      <vt:lpstr>Times New Roman</vt:lpstr>
      <vt:lpstr>Wingdings</vt:lpstr>
      <vt:lpstr>Wingdings 2</vt:lpstr>
      <vt:lpstr>Clarity</vt:lpstr>
      <vt:lpstr>MIN-HASHING AND  LOCALITY SENSITIVE HASHING </vt:lpstr>
      <vt:lpstr>Goals</vt:lpstr>
      <vt:lpstr>Motivating problem</vt:lpstr>
      <vt:lpstr>Distance Measures</vt:lpstr>
      <vt:lpstr>Task: Finding Similar Documents</vt:lpstr>
      <vt:lpstr>Main issues</vt:lpstr>
      <vt:lpstr>3 Essential Steps for Similar Docs</vt:lpstr>
      <vt:lpstr>The Big Picture</vt:lpstr>
      <vt:lpstr>Documents as High-Dim Data</vt:lpstr>
      <vt:lpstr>Shingling</vt:lpstr>
      <vt:lpstr>Shingling</vt:lpstr>
      <vt:lpstr>Define: Shingles</vt:lpstr>
      <vt:lpstr>Compressing Shingles</vt:lpstr>
      <vt:lpstr>Shingles: Compression Option</vt:lpstr>
      <vt:lpstr>Fingerprinting</vt:lpstr>
      <vt:lpstr>Working Assumption</vt:lpstr>
      <vt:lpstr>Similarity Metric for Shingles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</vt:lpstr>
      <vt:lpstr>Min-Hashing</vt:lpstr>
      <vt:lpstr>Min-Hashing</vt:lpstr>
      <vt:lpstr>Min-Hashing</vt:lpstr>
      <vt:lpstr>Example of minhash signatures</vt:lpstr>
      <vt:lpstr>Example of minhash signatures</vt:lpstr>
      <vt:lpstr>Example of minhash signatures</vt:lpstr>
      <vt:lpstr>Example of minhash signatures</vt:lpstr>
      <vt:lpstr>Remember!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Algorithm – One set, one hash function</vt:lpstr>
      <vt:lpstr>How to pick a random hash function h(x)?</vt:lpstr>
      <vt:lpstr>Algorithm – All sets, k hash functions</vt:lpstr>
      <vt:lpstr>Example</vt:lpstr>
      <vt:lpstr>Example</vt:lpstr>
      <vt:lpstr>Implementation</vt:lpstr>
      <vt:lpstr>PowerPoint Presentation</vt:lpstr>
      <vt:lpstr>LSH: First Cut</vt:lpstr>
      <vt:lpstr>Candidates from Min-Hash</vt:lpstr>
      <vt:lpstr>LSH for Min-Hash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(3)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C1, C2 are 30% Similar</vt:lpstr>
      <vt:lpstr>LSH Summary</vt:lpstr>
      <vt:lpstr>Locality-sensitive hashing (LSH)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Eduard</cp:lastModifiedBy>
  <cp:revision>360</cp:revision>
  <dcterms:created xsi:type="dcterms:W3CDTF">2011-10-17T19:46:53Z</dcterms:created>
  <dcterms:modified xsi:type="dcterms:W3CDTF">2020-02-24T20:38:52Z</dcterms:modified>
</cp:coreProperties>
</file>