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bookmarkIdSeed="2">
  <p:sldMasterIdLst>
    <p:sldMasterId id="2147483660" r:id="rId1"/>
    <p:sldMasterId id="2147483680" r:id="rId2"/>
  </p:sldMasterIdLst>
  <p:notesMasterIdLst>
    <p:notesMasterId r:id="rId52"/>
  </p:notesMasterIdLst>
  <p:handoutMasterIdLst>
    <p:handoutMasterId r:id="rId53"/>
  </p:handoutMasterIdLst>
  <p:sldIdLst>
    <p:sldId id="1058" r:id="rId3"/>
    <p:sldId id="939" r:id="rId4"/>
    <p:sldId id="989" r:id="rId5"/>
    <p:sldId id="943" r:id="rId6"/>
    <p:sldId id="1059" r:id="rId7"/>
    <p:sldId id="990" r:id="rId8"/>
    <p:sldId id="940" r:id="rId9"/>
    <p:sldId id="992" r:id="rId10"/>
    <p:sldId id="1044" r:id="rId11"/>
    <p:sldId id="941" r:id="rId12"/>
    <p:sldId id="1045" r:id="rId13"/>
    <p:sldId id="1060" r:id="rId14"/>
    <p:sldId id="996" r:id="rId15"/>
    <p:sldId id="1046" r:id="rId16"/>
    <p:sldId id="1061" r:id="rId17"/>
    <p:sldId id="1064" r:id="rId18"/>
    <p:sldId id="1065" r:id="rId19"/>
    <p:sldId id="1066" r:id="rId20"/>
    <p:sldId id="1067" r:id="rId21"/>
    <p:sldId id="1062" r:id="rId22"/>
    <p:sldId id="1063" r:id="rId23"/>
    <p:sldId id="1047" r:id="rId24"/>
    <p:sldId id="1048" r:id="rId25"/>
    <p:sldId id="1049" r:id="rId26"/>
    <p:sldId id="946" r:id="rId27"/>
    <p:sldId id="945" r:id="rId28"/>
    <p:sldId id="974" r:id="rId29"/>
    <p:sldId id="947" r:id="rId30"/>
    <p:sldId id="959" r:id="rId31"/>
    <p:sldId id="1050" r:id="rId32"/>
    <p:sldId id="958" r:id="rId33"/>
    <p:sldId id="956" r:id="rId34"/>
    <p:sldId id="960" r:id="rId35"/>
    <p:sldId id="950" r:id="rId36"/>
    <p:sldId id="948" r:id="rId37"/>
    <p:sldId id="949" r:id="rId38"/>
    <p:sldId id="951" r:id="rId39"/>
    <p:sldId id="953" r:id="rId40"/>
    <p:sldId id="962" r:id="rId41"/>
    <p:sldId id="961" r:id="rId42"/>
    <p:sldId id="993" r:id="rId43"/>
    <p:sldId id="952" r:id="rId44"/>
    <p:sldId id="1051" r:id="rId45"/>
    <p:sldId id="963" r:id="rId46"/>
    <p:sldId id="1052" r:id="rId47"/>
    <p:sldId id="954" r:id="rId48"/>
    <p:sldId id="955" r:id="rId49"/>
    <p:sldId id="980" r:id="rId50"/>
    <p:sldId id="1054" r:id="rId51"/>
  </p:sldIdLst>
  <p:sldSz cx="9144000" cy="5715000" type="screen16x10"/>
  <p:notesSz cx="6881813" cy="92964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lr>
        <a:schemeClr val="hlink"/>
      </a:buClr>
      <a:buSzPct val="55000"/>
      <a:buFont typeface="Wingdings" pitchFamily="2" charset="2"/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 userDrawn="1">
          <p15:clr>
            <a:srgbClr val="A4A3A4"/>
          </p15:clr>
        </p15:guide>
        <p15:guide id="2" pos="55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as Haeberle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2017"/>
    <a:srgbClr val="A93023"/>
    <a:srgbClr val="D5FED6"/>
    <a:srgbClr val="FF9900"/>
    <a:srgbClr val="EA8B00"/>
    <a:srgbClr val="00CC00"/>
    <a:srgbClr val="33CC33"/>
    <a:srgbClr val="FF3399"/>
    <a:srgbClr val="66FF33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86058" autoAdjust="0"/>
  </p:normalViewPr>
  <p:slideViewPr>
    <p:cSldViewPr snapToGrid="0">
      <p:cViewPr varScale="1">
        <p:scale>
          <a:sx n="294" d="100"/>
          <a:sy n="294" d="100"/>
        </p:scale>
        <p:origin x="1716" y="222"/>
      </p:cViewPr>
      <p:guideLst>
        <p:guide orient="horz" pos="3240"/>
        <p:guide pos="5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-3492" y="-10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heme" Target="theme/theme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444" cy="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4" tIns="43722" rIns="87444" bIns="43722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100"/>
            </a:lvl1pPr>
          </a:lstStyle>
          <a:p>
            <a:endParaRPr lang="de-DE"/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9371" y="1"/>
            <a:ext cx="2982443" cy="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4" tIns="43722" rIns="87444" bIns="4372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100"/>
            </a:lvl1pPr>
          </a:lstStyle>
          <a:p>
            <a:endParaRPr lang="de-DE"/>
          </a:p>
        </p:txBody>
      </p:sp>
      <p:sp>
        <p:nvSpPr>
          <p:cNvPr id="541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476"/>
            <a:ext cx="2982444" cy="46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4" tIns="43722" rIns="87444" bIns="43722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100"/>
            </a:lvl1pPr>
          </a:lstStyle>
          <a:p>
            <a:endParaRPr lang="de-DE"/>
          </a:p>
        </p:txBody>
      </p:sp>
      <p:sp>
        <p:nvSpPr>
          <p:cNvPr id="541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9371" y="8832476"/>
            <a:ext cx="2982443" cy="46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4" tIns="43722" rIns="87444" bIns="43722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100"/>
            </a:lvl1pPr>
          </a:lstStyle>
          <a:p>
            <a:fld id="{66017A74-8498-4425-B905-56B59BE89ABC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315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82444" cy="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4" tIns="43722" rIns="87444" bIns="43722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1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9371" y="1"/>
            <a:ext cx="2982443" cy="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4" tIns="43722" rIns="87444" bIns="43722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1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3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52463" y="698500"/>
            <a:ext cx="5576887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6927" y="4416985"/>
            <a:ext cx="5047959" cy="4181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4" tIns="43722" rIns="87444" bIns="437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476"/>
            <a:ext cx="2982444" cy="46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4" tIns="43722" rIns="87444" bIns="43722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buClrTx/>
              <a:buSzTx/>
              <a:buFontTx/>
              <a:buNone/>
              <a:defRPr sz="11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33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9371" y="8832476"/>
            <a:ext cx="2982443" cy="463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444" tIns="43722" rIns="87444" bIns="43722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buClrTx/>
              <a:buSzTx/>
              <a:buFontTx/>
              <a:buNone/>
              <a:defRPr sz="1100">
                <a:latin typeface="Arial" charset="0"/>
              </a:defRPr>
            </a:lvl1pPr>
          </a:lstStyle>
          <a:p>
            <a:fld id="{D37F8DB4-A4FF-4A8B-9A85-9B1874A58F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55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defTabSz="887413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1pPr>
            <a:lvl2pPr marL="709613" indent="-273050" algn="ctr" defTabSz="887413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2pPr>
            <a:lvl3pPr marL="1092200" indent="-217488" algn="ctr" defTabSz="887413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3pPr>
            <a:lvl4pPr marL="1528763" indent="-217488" algn="ctr" defTabSz="887413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4pPr>
            <a:lvl5pPr marL="1966913" indent="-217488" algn="ctr" defTabSz="887413">
              <a:spcBef>
                <a:spcPct val="20000"/>
              </a:spcBef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5pPr>
            <a:lvl6pPr marL="2424113" indent="-217488" algn="ctr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6pPr>
            <a:lvl7pPr marL="2881313" indent="-217488" algn="ctr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7pPr>
            <a:lvl8pPr marL="3338513" indent="-217488" algn="ctr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8pPr>
            <a:lvl9pPr marL="3795713" indent="-217488" algn="ctr" defTabSz="88741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2"/>
              <a:defRPr sz="2000">
                <a:solidFill>
                  <a:schemeClr val="tx1"/>
                </a:solidFill>
                <a:latin typeface="Tahoma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fld id="{13976D5F-7065-C54B-B538-0DAA1A9FD9A6}" type="slidenum">
              <a:rPr lang="en-US" altLang="en-US" sz="1100">
                <a:solidFill>
                  <a:srgbClr val="000000"/>
                </a:solidFill>
                <a:latin typeface="Times New Roman" charset="0"/>
              </a:rPr>
              <a:pPr algn="r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1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5599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8DB4-A4FF-4A8B-9A85-9B1874A58FC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546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7F8DB4-A4FF-4A8B-9A85-9B1874A58FC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1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Generalize</a:t>
            </a:r>
            <a:r>
              <a:rPr lang="en-US" baseline="0" dirty="0" smtClean="0"/>
              <a:t> the map/reduce framework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5B260-FE6E-D048-9DA9-096E9E98A9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03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barrier to entry for working</a:t>
            </a:r>
            <a:r>
              <a:rPr lang="en-US" baseline="0" dirty="0" smtClean="0"/>
              <a:t> with the spark API is minimal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5B260-FE6E-D048-9DA9-096E9E98A9D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68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RDD </a:t>
            </a:r>
            <a:r>
              <a:rPr lang="en-US" dirty="0" smtClean="0">
                <a:sym typeface="Wingdings"/>
              </a:rPr>
              <a:t> </a:t>
            </a:r>
            <a:r>
              <a:rPr lang="en-US" dirty="0" smtClean="0"/>
              <a:t>Colloquially referred to as RDDs</a:t>
            </a:r>
          </a:p>
          <a:p>
            <a:r>
              <a:rPr lang="en-US" dirty="0" smtClean="0"/>
              <a:t> (e.g. caching in RAM)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Lazy operations to build RDDs from other RDDs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Return a result or write it to storage</a:t>
            </a:r>
          </a:p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5B260-FE6E-D048-9DA9-096E9E98A9D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52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Add</a:t>
            </a:r>
            <a:r>
              <a:rPr lang="en-US" baseline="0" dirty="0" smtClean="0"/>
              <a:t> “variables” to the “functions” in functional programming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7773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7F8DB4-A4FF-4A8B-9A85-9B1874A58FCC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8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3564" y="1150060"/>
            <a:ext cx="5373704" cy="2180166"/>
          </a:xfrm>
        </p:spPr>
        <p:txBody>
          <a:bodyPr anchor="b">
            <a:normAutofit/>
          </a:bodyPr>
          <a:lstStyle>
            <a:lvl1pPr algn="r">
              <a:defRPr sz="3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4" y="3330222"/>
            <a:ext cx="5240734" cy="1157112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285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7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8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4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00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00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6" y="3944054"/>
            <a:ext cx="7514033" cy="472282"/>
          </a:xfrm>
        </p:spPr>
        <p:txBody>
          <a:bodyPr anchor="b">
            <a:no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776760"/>
            <a:ext cx="6169458" cy="263748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  <a:lvl2pPr marL="285739" indent="0">
              <a:buNone/>
              <a:defRPr sz="1000"/>
            </a:lvl2pPr>
            <a:lvl3pPr marL="571477" indent="0">
              <a:buNone/>
              <a:defRPr sz="1000"/>
            </a:lvl3pPr>
            <a:lvl4pPr marL="857216" indent="0">
              <a:buNone/>
              <a:defRPr sz="1000"/>
            </a:lvl4pPr>
            <a:lvl5pPr marL="1142954" indent="0">
              <a:buNone/>
              <a:defRPr sz="1000"/>
            </a:lvl5pPr>
            <a:lvl6pPr marL="1428693" indent="0">
              <a:buNone/>
              <a:defRPr sz="1000"/>
            </a:lvl6pPr>
            <a:lvl7pPr marL="1714431" indent="0">
              <a:buNone/>
              <a:defRPr sz="1000"/>
            </a:lvl7pPr>
            <a:lvl8pPr marL="2000170" indent="0">
              <a:buNone/>
              <a:defRPr sz="1000"/>
            </a:lvl8pPr>
            <a:lvl9pPr marL="2285909" indent="0">
              <a:buNone/>
              <a:defRPr sz="1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6" y="4416336"/>
            <a:ext cx="7514033" cy="411427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285739" indent="0">
              <a:buNone/>
              <a:defRPr sz="750"/>
            </a:lvl2pPr>
            <a:lvl3pPr marL="571477" indent="0">
              <a:buNone/>
              <a:defRPr sz="625"/>
            </a:lvl3pPr>
            <a:lvl4pPr marL="857216" indent="0">
              <a:buNone/>
              <a:defRPr sz="562"/>
            </a:lvl4pPr>
            <a:lvl5pPr marL="1142954" indent="0">
              <a:buNone/>
              <a:defRPr sz="562"/>
            </a:lvl5pPr>
            <a:lvl6pPr marL="1428693" indent="0">
              <a:buNone/>
              <a:defRPr sz="562"/>
            </a:lvl6pPr>
            <a:lvl7pPr marL="1714431" indent="0">
              <a:buNone/>
              <a:defRPr sz="562"/>
            </a:lvl7pPr>
            <a:lvl8pPr marL="2000170" indent="0">
              <a:buNone/>
              <a:defRPr sz="562"/>
            </a:lvl8pPr>
            <a:lvl9pPr marL="2285909" indent="0">
              <a:buNone/>
              <a:defRPr sz="5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Pennsylvania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6374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7" y="571500"/>
            <a:ext cx="7514033" cy="2540000"/>
          </a:xfrm>
        </p:spPr>
        <p:txBody>
          <a:bodyPr anchor="ctr">
            <a:normAutofit/>
          </a:bodyPr>
          <a:lstStyle>
            <a:lvl1pPr algn="ctr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6" y="3619500"/>
            <a:ext cx="7514035" cy="12065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28573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Pennsylvania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327921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719186"/>
            <a:ext cx="457200" cy="487313"/>
          </a:xfrm>
          <a:prstGeom prst="rect">
            <a:avLst/>
          </a:prstGeom>
        </p:spPr>
        <p:txBody>
          <a:bodyPr vert="horz" lIns="57150" tIns="28575" rIns="57150" bIns="28575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349499"/>
            <a:ext cx="457200" cy="487313"/>
          </a:xfrm>
          <a:prstGeom prst="rect">
            <a:avLst/>
          </a:prstGeom>
        </p:spPr>
        <p:txBody>
          <a:bodyPr vert="horz" lIns="57150" tIns="28575" rIns="57150" bIns="28575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61" y="571501"/>
            <a:ext cx="6742509" cy="2285999"/>
          </a:xfrm>
        </p:spPr>
        <p:txBody>
          <a:bodyPr anchor="ctr">
            <a:normAutofit/>
          </a:bodyPr>
          <a:lstStyle>
            <a:lvl1pPr algn="ctr">
              <a:defRPr sz="36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11" y="2857499"/>
            <a:ext cx="6399611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800"/>
            </a:lvl1pPr>
            <a:lvl2pPr marL="285739" indent="0">
              <a:buFontTx/>
              <a:buNone/>
              <a:defRPr/>
            </a:lvl2pPr>
            <a:lvl3pPr marL="571477" indent="0">
              <a:buFontTx/>
              <a:buNone/>
              <a:defRPr/>
            </a:lvl3pPr>
            <a:lvl4pPr marL="857216" indent="0">
              <a:buFontTx/>
              <a:buNone/>
              <a:defRPr/>
            </a:lvl4pPr>
            <a:lvl5pPr marL="1142954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6" y="3619500"/>
            <a:ext cx="7514033" cy="12065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28573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Pennsylvania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245911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2757151"/>
            <a:ext cx="7514032" cy="1224000"/>
          </a:xfrm>
        </p:spPr>
        <p:txBody>
          <a:bodyPr anchor="b">
            <a:normAutofit/>
          </a:bodyPr>
          <a:lstStyle>
            <a:lvl1pPr algn="r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6" y="3981151"/>
            <a:ext cx="7514033" cy="7170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28573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Pennsylvania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950768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719186"/>
            <a:ext cx="457200" cy="487313"/>
          </a:xfrm>
          <a:prstGeom prst="rect">
            <a:avLst/>
          </a:prstGeom>
        </p:spPr>
        <p:txBody>
          <a:bodyPr vert="horz" lIns="57150" tIns="28575" rIns="57150" bIns="28575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5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349499"/>
            <a:ext cx="457200" cy="487313"/>
          </a:xfrm>
          <a:prstGeom prst="rect">
            <a:avLst/>
          </a:prstGeom>
        </p:spPr>
        <p:txBody>
          <a:bodyPr vert="horz" lIns="57150" tIns="28575" rIns="57150" bIns="28575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5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61" y="571501"/>
            <a:ext cx="6742509" cy="2285999"/>
          </a:xfrm>
        </p:spPr>
        <p:txBody>
          <a:bodyPr anchor="ctr">
            <a:normAutofit/>
          </a:bodyPr>
          <a:lstStyle>
            <a:lvl1pPr algn="ctr">
              <a:defRPr sz="36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7" y="3238500"/>
            <a:ext cx="7514033" cy="740833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6" y="3979333"/>
            <a:ext cx="7514033" cy="8466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28573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Pennsylvania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038324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571503"/>
            <a:ext cx="7514034" cy="227277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4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6" y="2921000"/>
            <a:ext cx="7514035" cy="6985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6" y="3619500"/>
            <a:ext cx="7514035" cy="12065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28573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Pennsylvania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8154413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Pennsylvania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948068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4" y="571500"/>
            <a:ext cx="1327777" cy="4254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6" y="571500"/>
            <a:ext cx="6014807" cy="42545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Pennsylvania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854451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515" y="1658938"/>
            <a:ext cx="7793037" cy="825500"/>
          </a:xfrm>
        </p:spPr>
        <p:txBody>
          <a:bodyPr/>
          <a:lstStyle>
            <a:lvl1pPr>
              <a:defRPr sz="3333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Pennsylvania</a:t>
            </a:r>
            <a:endParaRPr lang="en-GB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63663" y="3287448"/>
            <a:ext cx="6400800" cy="1460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 flipV="1">
            <a:off x="201613" y="2509573"/>
            <a:ext cx="8693150" cy="46302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667"/>
          </a:p>
        </p:txBody>
      </p:sp>
      <p:sp>
        <p:nvSpPr>
          <p:cNvPr id="12" name="Rectangle 32"/>
          <p:cNvSpPr>
            <a:spLocks noChangeArrowheads="1"/>
          </p:cNvSpPr>
          <p:nvPr userDrawn="1"/>
        </p:nvSpPr>
        <p:spPr bwMode="auto">
          <a:xfrm>
            <a:off x="1" y="5504657"/>
            <a:ext cx="2829261" cy="21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0" marR="0" indent="0" algn="l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750"/>
              <a:t>© 2013 A. Haeberlen,</a:t>
            </a:r>
            <a:r>
              <a:rPr lang="de-DE" sz="750" baseline="0"/>
              <a:t> Z. Ives</a:t>
            </a:r>
            <a:endParaRPr lang="en-GB" sz="75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01601" y="0"/>
            <a:ext cx="1515326" cy="5715001"/>
            <a:chOff x="1320800" y="0"/>
            <a:chExt cx="2436813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20" name="Picture 19" descr="Penn shiel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2202" y="131341"/>
            <a:ext cx="659107" cy="7719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53564" y="1150060"/>
            <a:ext cx="5373704" cy="2180166"/>
          </a:xfrm>
        </p:spPr>
        <p:txBody>
          <a:bodyPr anchor="b">
            <a:normAutofit/>
          </a:bodyPr>
          <a:lstStyle>
            <a:lvl1pPr algn="r">
              <a:defRPr sz="3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86534" y="3330222"/>
            <a:ext cx="5240734" cy="1157112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285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14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57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28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14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00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buClr>
                <a:srgbClr val="3085ED"/>
              </a:buClr>
            </a:pPr>
            <a:fld id="{B61BEF0D-F0BB-DE4B-95CE-6DB70DBA9567}" type="datetimeFigureOut">
              <a:rPr lang="en-US" smtClean="0">
                <a:solidFill>
                  <a:srgbClr val="0B4183"/>
                </a:solidFill>
              </a:rPr>
              <a:pPr>
                <a:buClr>
                  <a:srgbClr val="3085ED"/>
                </a:buClr>
              </a:pPr>
              <a:t>4/27/2020</a:t>
            </a:fld>
            <a:endParaRPr lang="en-US" dirty="0">
              <a:solidFill>
                <a:srgbClr val="0B418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/>
            </a:lvl1pPr>
          </a:lstStyle>
          <a:p>
            <a:pPr>
              <a:buClr>
                <a:srgbClr val="3085ED"/>
              </a:buClr>
            </a:pPr>
            <a:fld id="{05072F42-4DFA-4725-86F9-7594E4AB4EB5}" type="slidenum">
              <a:rPr lang="en-GB" smtClean="0">
                <a:solidFill>
                  <a:srgbClr val="0B4183"/>
                </a:solidFill>
              </a:rPr>
              <a:pPr>
                <a:buClr>
                  <a:srgbClr val="3085ED"/>
                </a:buClr>
              </a:pPr>
              <a:t>‹#›</a:t>
            </a:fld>
            <a:endParaRPr lang="en-GB">
              <a:solidFill>
                <a:srgbClr val="0B41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668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159738"/>
            <a:ext cx="7514035" cy="10897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5" y="1457742"/>
            <a:ext cx="7514035" cy="3762671"/>
          </a:xfrm>
        </p:spPr>
        <p:txBody>
          <a:bodyPr anchor="ctr">
            <a:normAutofit/>
          </a:bodyPr>
          <a:lstStyle>
            <a:lvl1pPr>
              <a:defRPr sz="1750"/>
            </a:lvl1pPr>
            <a:lvl2pPr>
              <a:defRPr sz="1500"/>
            </a:lvl2pPr>
            <a:lvl3pPr>
              <a:defRPr sz="1250"/>
            </a:lvl3pPr>
            <a:lvl4pPr>
              <a:defRPr sz="1125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9492" y="5295565"/>
            <a:ext cx="857250" cy="304271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5" y="5282111"/>
            <a:ext cx="413375" cy="304271"/>
          </a:xfrm>
        </p:spPr>
        <p:txBody>
          <a:bodyPr/>
          <a:lstStyle/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867147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159738"/>
            <a:ext cx="7514035" cy="108975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5" y="1457742"/>
            <a:ext cx="7514035" cy="3762671"/>
          </a:xfrm>
        </p:spPr>
        <p:txBody>
          <a:bodyPr anchor="ctr">
            <a:normAutofit/>
          </a:bodyPr>
          <a:lstStyle>
            <a:lvl1pPr>
              <a:defRPr sz="1750"/>
            </a:lvl1pPr>
            <a:lvl2pPr>
              <a:defRPr sz="1500"/>
            </a:lvl2pPr>
            <a:lvl3pPr>
              <a:defRPr sz="1250"/>
            </a:lvl3pPr>
            <a:lvl4pPr>
              <a:defRPr sz="1125"/>
            </a:lvl4pPr>
            <a:lvl5pPr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99492" y="5295565"/>
            <a:ext cx="857250" cy="304271"/>
          </a:xfrm>
        </p:spPr>
        <p:txBody>
          <a:bodyPr/>
          <a:lstStyle/>
          <a:p>
            <a:pPr>
              <a:buClr>
                <a:srgbClr val="3085ED"/>
              </a:buClr>
            </a:pPr>
            <a:fld id="{B61BEF0D-F0BB-DE4B-95CE-6DB70DBA9567}" type="datetimeFigureOut">
              <a:rPr lang="en-US" dirty="0">
                <a:solidFill>
                  <a:srgbClr val="0B4183"/>
                </a:solidFill>
              </a:rPr>
              <a:pPr>
                <a:buClr>
                  <a:srgbClr val="3085ED"/>
                </a:buClr>
              </a:pPr>
              <a:t>4/27/2020</a:t>
            </a:fld>
            <a:endParaRPr lang="en-US" dirty="0">
              <a:solidFill>
                <a:srgbClr val="0B418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9212" y="5295565"/>
            <a:ext cx="5313133" cy="304271"/>
          </a:xfrm>
        </p:spPr>
        <p:txBody>
          <a:bodyPr/>
          <a:lstStyle/>
          <a:p>
            <a:pPr>
              <a:buClr>
                <a:srgbClr val="3085ED"/>
              </a:buClr>
            </a:pPr>
            <a:r>
              <a:rPr lang="de-DE" dirty="0" smtClean="0">
                <a:solidFill>
                  <a:srgbClr val="0B4183"/>
                </a:solidFill>
              </a:rPr>
              <a:t>University </a:t>
            </a:r>
            <a:r>
              <a:rPr lang="de-DE" dirty="0" err="1" smtClean="0">
                <a:solidFill>
                  <a:srgbClr val="0B4183"/>
                </a:solidFill>
              </a:rPr>
              <a:t>of</a:t>
            </a:r>
            <a:r>
              <a:rPr lang="de-DE" dirty="0" smtClean="0">
                <a:solidFill>
                  <a:srgbClr val="0B4183"/>
                </a:solidFill>
              </a:rPr>
              <a:t> Pennsylvania</a:t>
            </a:r>
            <a:endParaRPr lang="en-GB" dirty="0">
              <a:solidFill>
                <a:srgbClr val="0B418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3895" y="5282111"/>
            <a:ext cx="413375" cy="304271"/>
          </a:xfrm>
        </p:spPr>
        <p:txBody>
          <a:bodyPr/>
          <a:lstStyle/>
          <a:p>
            <a:pPr>
              <a:buClr>
                <a:srgbClr val="3085ED"/>
              </a:buClr>
            </a:pPr>
            <a:fld id="{05072F42-4DFA-4725-86F9-7594E4AB4EB5}" type="slidenum">
              <a:rPr lang="en-GB" smtClean="0">
                <a:solidFill>
                  <a:srgbClr val="0B4183"/>
                </a:solidFill>
              </a:rPr>
              <a:pPr>
                <a:buClr>
                  <a:srgbClr val="3085ED"/>
                </a:buClr>
              </a:pPr>
              <a:t>‹#›</a:t>
            </a:fld>
            <a:endParaRPr lang="en-GB">
              <a:solidFill>
                <a:srgbClr val="0B41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17762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1" y="2222499"/>
            <a:ext cx="6698060" cy="1758652"/>
          </a:xfrm>
        </p:spPr>
        <p:txBody>
          <a:bodyPr anchor="b"/>
          <a:lstStyle>
            <a:lvl1pPr algn="r">
              <a:defRPr sz="25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10" y="3981151"/>
            <a:ext cx="6698061" cy="717000"/>
          </a:xfrm>
        </p:spPr>
        <p:txBody>
          <a:bodyPr anchor="t">
            <a:normAutofit/>
          </a:bodyPr>
          <a:lstStyle>
            <a:lvl1pPr marL="0" indent="0" algn="r">
              <a:buNone/>
              <a:defRPr sz="1250">
                <a:solidFill>
                  <a:schemeClr val="tx1"/>
                </a:solidFill>
              </a:defRPr>
            </a:lvl1pPr>
            <a:lvl2pPr marL="28573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fld id="{B61BEF0D-F0BB-DE4B-95CE-6DB70DBA9567}" type="datetimeFigureOut">
              <a:rPr lang="en-US" dirty="0">
                <a:solidFill>
                  <a:srgbClr val="0B4183"/>
                </a:solidFill>
              </a:rPr>
              <a:pPr>
                <a:buClr>
                  <a:srgbClr val="3085ED"/>
                </a:buClr>
              </a:pPr>
              <a:t>4/27/2020</a:t>
            </a:fld>
            <a:endParaRPr lang="en-US" dirty="0">
              <a:solidFill>
                <a:srgbClr val="0B418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r>
              <a:rPr lang="de-DE" smtClean="0">
                <a:solidFill>
                  <a:srgbClr val="0B4183"/>
                </a:solidFill>
              </a:rPr>
              <a:t>University of Pennsylvania</a:t>
            </a:r>
            <a:endParaRPr lang="en-GB">
              <a:solidFill>
                <a:srgbClr val="0B418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fld id="{05072F42-4DFA-4725-86F9-7594E4AB4EB5}" type="slidenum">
              <a:rPr lang="en-GB" smtClean="0">
                <a:solidFill>
                  <a:srgbClr val="0B4183"/>
                </a:solidFill>
              </a:rPr>
              <a:pPr>
                <a:buClr>
                  <a:srgbClr val="3085ED"/>
                </a:buClr>
              </a:pPr>
              <a:t>‹#›</a:t>
            </a:fld>
            <a:endParaRPr lang="en-GB">
              <a:solidFill>
                <a:srgbClr val="0B41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82590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140806"/>
            <a:ext cx="7514035" cy="943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7" y="1254224"/>
            <a:ext cx="3671291" cy="38999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1254224"/>
            <a:ext cx="3671292" cy="38999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9492" y="5252968"/>
            <a:ext cx="857250" cy="304271"/>
          </a:xfrm>
        </p:spPr>
        <p:txBody>
          <a:bodyPr/>
          <a:lstStyle/>
          <a:p>
            <a:pPr>
              <a:buClr>
                <a:srgbClr val="3085ED"/>
              </a:buClr>
            </a:pPr>
            <a:fld id="{B61BEF0D-F0BB-DE4B-95CE-6DB70DBA9567}" type="datetimeFigureOut">
              <a:rPr lang="en-US" dirty="0">
                <a:solidFill>
                  <a:srgbClr val="0B4183"/>
                </a:solidFill>
              </a:rPr>
              <a:pPr>
                <a:buClr>
                  <a:srgbClr val="3085ED"/>
                </a:buClr>
              </a:pPr>
              <a:t>4/27/2020</a:t>
            </a:fld>
            <a:endParaRPr lang="en-US" dirty="0">
              <a:solidFill>
                <a:srgbClr val="0B418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29212" y="5252968"/>
            <a:ext cx="5313133" cy="304271"/>
          </a:xfrm>
        </p:spPr>
        <p:txBody>
          <a:bodyPr/>
          <a:lstStyle/>
          <a:p>
            <a:pPr>
              <a:buClr>
                <a:srgbClr val="3085ED"/>
              </a:buClr>
            </a:pPr>
            <a:r>
              <a:rPr lang="de-DE" smtClean="0">
                <a:solidFill>
                  <a:srgbClr val="0B4183"/>
                </a:solidFill>
              </a:rPr>
              <a:t>University of Pennsylvania</a:t>
            </a:r>
            <a:endParaRPr lang="en-GB">
              <a:solidFill>
                <a:srgbClr val="0B418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3895" y="5252968"/>
            <a:ext cx="413375" cy="304271"/>
          </a:xfrm>
        </p:spPr>
        <p:txBody>
          <a:bodyPr/>
          <a:lstStyle/>
          <a:p>
            <a:pPr>
              <a:buClr>
                <a:srgbClr val="3085ED"/>
              </a:buClr>
            </a:pPr>
            <a:fld id="{05072F42-4DFA-4725-86F9-7594E4AB4EB5}" type="slidenum">
              <a:rPr lang="en-GB" smtClean="0">
                <a:solidFill>
                  <a:srgbClr val="0B4183"/>
                </a:solidFill>
              </a:rPr>
              <a:pPr>
                <a:buClr>
                  <a:srgbClr val="3085ED"/>
                </a:buClr>
              </a:pPr>
              <a:t>‹#›</a:t>
            </a:fld>
            <a:endParaRPr lang="en-GB">
              <a:solidFill>
                <a:srgbClr val="0B41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4219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3" y="724829"/>
            <a:ext cx="3455391" cy="48021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1" y="1288832"/>
            <a:ext cx="3671292" cy="3773822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6" y="731885"/>
            <a:ext cx="3466903" cy="48021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3" y="1288832"/>
            <a:ext cx="3671292" cy="3773822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fld id="{B61BEF0D-F0BB-DE4B-95CE-6DB70DBA9567}" type="datetimeFigureOut">
              <a:rPr lang="en-US" dirty="0">
                <a:solidFill>
                  <a:srgbClr val="0B4183"/>
                </a:solidFill>
              </a:rPr>
              <a:pPr>
                <a:buClr>
                  <a:srgbClr val="3085ED"/>
                </a:buClr>
              </a:pPr>
              <a:t>4/27/2020</a:t>
            </a:fld>
            <a:endParaRPr lang="en-US" dirty="0">
              <a:solidFill>
                <a:srgbClr val="0B4183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r>
              <a:rPr lang="de-DE" smtClean="0">
                <a:solidFill>
                  <a:srgbClr val="0B4183"/>
                </a:solidFill>
              </a:rPr>
              <a:t>University of Pennsylvania</a:t>
            </a:r>
            <a:endParaRPr lang="en-GB">
              <a:solidFill>
                <a:srgbClr val="0B4183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fld id="{05072F42-4DFA-4725-86F9-7594E4AB4EB5}" type="slidenum">
              <a:rPr lang="en-GB" smtClean="0">
                <a:solidFill>
                  <a:srgbClr val="0B4183"/>
                </a:solidFill>
              </a:rPr>
              <a:pPr>
                <a:buClr>
                  <a:srgbClr val="3085ED"/>
                </a:buClr>
              </a:pPr>
              <a:t>‹#›</a:t>
            </a:fld>
            <a:endParaRPr lang="en-GB">
              <a:solidFill>
                <a:srgbClr val="0B41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3031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fld id="{B61BEF0D-F0BB-DE4B-95CE-6DB70DBA9567}" type="datetimeFigureOut">
              <a:rPr lang="en-US" dirty="0">
                <a:solidFill>
                  <a:srgbClr val="0B4183"/>
                </a:solidFill>
              </a:rPr>
              <a:pPr>
                <a:buClr>
                  <a:srgbClr val="3085ED"/>
                </a:buClr>
              </a:pPr>
              <a:t>4/27/2020</a:t>
            </a:fld>
            <a:endParaRPr lang="en-US" dirty="0">
              <a:solidFill>
                <a:srgbClr val="0B418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r>
              <a:rPr lang="de-DE" smtClean="0">
                <a:solidFill>
                  <a:srgbClr val="0B4183"/>
                </a:solidFill>
              </a:rPr>
              <a:t>University of Pennsylvania</a:t>
            </a:r>
            <a:endParaRPr lang="en-GB">
              <a:solidFill>
                <a:srgbClr val="0B4183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fld id="{05072F42-4DFA-4725-86F9-7594E4AB4EB5}" type="slidenum">
              <a:rPr lang="en-GB" smtClean="0">
                <a:solidFill>
                  <a:srgbClr val="0B4183"/>
                </a:solidFill>
              </a:rPr>
              <a:pPr>
                <a:buClr>
                  <a:srgbClr val="3085ED"/>
                </a:buClr>
              </a:pPr>
              <a:t>‹#›</a:t>
            </a:fld>
            <a:endParaRPr lang="en-GB">
              <a:solidFill>
                <a:srgbClr val="0B41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788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3085ED"/>
              </a:buClr>
              <a:defRPr/>
            </a:pPr>
            <a:endParaRPr lang="en-US">
              <a:solidFill>
                <a:srgbClr val="0B4183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3085ED"/>
              </a:buClr>
              <a:defRPr/>
            </a:pPr>
            <a:endParaRPr lang="en-US">
              <a:solidFill>
                <a:srgbClr val="0B4183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3085ED"/>
              </a:buClr>
              <a:defRPr/>
            </a:pPr>
            <a:fld id="{B9495505-AA8D-4EA2-BB21-59D01CA86624}" type="slidenum">
              <a:rPr lang="en-US" smtClean="0">
                <a:solidFill>
                  <a:srgbClr val="0B4183"/>
                </a:solidFill>
              </a:rPr>
              <a:pPr>
                <a:buClr>
                  <a:srgbClr val="3085ED"/>
                </a:buClr>
                <a:defRPr/>
              </a:pPr>
              <a:t>‹#›</a:t>
            </a:fld>
            <a:endParaRPr lang="en-US">
              <a:solidFill>
                <a:srgbClr val="0B41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96379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6" y="1333500"/>
            <a:ext cx="2661841" cy="11430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7" y="571502"/>
            <a:ext cx="4680743" cy="4558059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875"/>
            </a:lvl6pPr>
            <a:lvl7pPr>
              <a:defRPr sz="875"/>
            </a:lvl7pPr>
            <a:lvl8pPr>
              <a:defRPr sz="875"/>
            </a:lvl8pPr>
            <a:lvl9pPr>
              <a:defRPr sz="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6" y="2476500"/>
            <a:ext cx="2661841" cy="15240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285739" indent="0">
              <a:buNone/>
              <a:defRPr sz="750"/>
            </a:lvl2pPr>
            <a:lvl3pPr marL="571477" indent="0">
              <a:buNone/>
              <a:defRPr sz="625"/>
            </a:lvl3pPr>
            <a:lvl4pPr marL="857216" indent="0">
              <a:buNone/>
              <a:defRPr sz="562"/>
            </a:lvl4pPr>
            <a:lvl5pPr marL="1142954" indent="0">
              <a:buNone/>
              <a:defRPr sz="562"/>
            </a:lvl5pPr>
            <a:lvl6pPr marL="1428693" indent="0">
              <a:buNone/>
              <a:defRPr sz="562"/>
            </a:lvl6pPr>
            <a:lvl7pPr marL="1714431" indent="0">
              <a:buNone/>
              <a:defRPr sz="562"/>
            </a:lvl7pPr>
            <a:lvl8pPr marL="2000170" indent="0">
              <a:buNone/>
              <a:defRPr sz="562"/>
            </a:lvl8pPr>
            <a:lvl9pPr marL="2285909" indent="0">
              <a:buNone/>
              <a:defRPr sz="56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fld id="{B61BEF0D-F0BB-DE4B-95CE-6DB70DBA9567}" type="datetimeFigureOut">
              <a:rPr lang="en-US" dirty="0">
                <a:solidFill>
                  <a:srgbClr val="0B4183"/>
                </a:solidFill>
              </a:rPr>
              <a:pPr>
                <a:buClr>
                  <a:srgbClr val="3085ED"/>
                </a:buClr>
              </a:pPr>
              <a:t>4/27/2020</a:t>
            </a:fld>
            <a:endParaRPr lang="en-US" dirty="0">
              <a:solidFill>
                <a:srgbClr val="0B418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r>
              <a:rPr lang="de-DE" smtClean="0">
                <a:solidFill>
                  <a:srgbClr val="0B4183"/>
                </a:solidFill>
              </a:rPr>
              <a:t>University of Pennsylvania</a:t>
            </a:r>
            <a:endParaRPr lang="en-GB">
              <a:solidFill>
                <a:srgbClr val="0B418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fld id="{05072F42-4DFA-4725-86F9-7594E4AB4EB5}" type="slidenum">
              <a:rPr lang="en-GB" smtClean="0">
                <a:solidFill>
                  <a:srgbClr val="0B4183"/>
                </a:solidFill>
              </a:rPr>
              <a:pPr>
                <a:buClr>
                  <a:srgbClr val="3085ED"/>
                </a:buClr>
              </a:pPr>
              <a:t>‹#›</a:t>
            </a:fld>
            <a:endParaRPr lang="en-GB">
              <a:solidFill>
                <a:srgbClr val="0B41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695227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5" y="1460499"/>
            <a:ext cx="4069619" cy="11430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3" y="762000"/>
            <a:ext cx="2460731" cy="3810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  <a:lvl2pPr marL="285739" indent="0">
              <a:buNone/>
              <a:defRPr sz="1000"/>
            </a:lvl2pPr>
            <a:lvl3pPr marL="571477" indent="0">
              <a:buNone/>
              <a:defRPr sz="1000"/>
            </a:lvl3pPr>
            <a:lvl4pPr marL="857216" indent="0">
              <a:buNone/>
              <a:defRPr sz="1000"/>
            </a:lvl4pPr>
            <a:lvl5pPr marL="1142954" indent="0">
              <a:buNone/>
              <a:defRPr sz="1000"/>
            </a:lvl5pPr>
            <a:lvl6pPr marL="1428693" indent="0">
              <a:buNone/>
              <a:defRPr sz="1000"/>
            </a:lvl6pPr>
            <a:lvl7pPr marL="1714431" indent="0">
              <a:buNone/>
              <a:defRPr sz="1000"/>
            </a:lvl7pPr>
            <a:lvl8pPr marL="2000170" indent="0">
              <a:buNone/>
              <a:defRPr sz="1000"/>
            </a:lvl8pPr>
            <a:lvl9pPr marL="2285909" indent="0">
              <a:buNone/>
              <a:defRPr sz="1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5" y="2603499"/>
            <a:ext cx="4069619" cy="15240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285739" indent="0">
              <a:buNone/>
              <a:defRPr sz="750"/>
            </a:lvl2pPr>
            <a:lvl3pPr marL="571477" indent="0">
              <a:buNone/>
              <a:defRPr sz="625"/>
            </a:lvl3pPr>
            <a:lvl4pPr marL="857216" indent="0">
              <a:buNone/>
              <a:defRPr sz="562"/>
            </a:lvl4pPr>
            <a:lvl5pPr marL="1142954" indent="0">
              <a:buNone/>
              <a:defRPr sz="562"/>
            </a:lvl5pPr>
            <a:lvl6pPr marL="1428693" indent="0">
              <a:buNone/>
              <a:defRPr sz="562"/>
            </a:lvl6pPr>
            <a:lvl7pPr marL="1714431" indent="0">
              <a:buNone/>
              <a:defRPr sz="562"/>
            </a:lvl7pPr>
            <a:lvl8pPr marL="2000170" indent="0">
              <a:buNone/>
              <a:defRPr sz="562"/>
            </a:lvl8pPr>
            <a:lvl9pPr marL="2285909" indent="0">
              <a:buNone/>
              <a:defRPr sz="56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fld id="{B61BEF0D-F0BB-DE4B-95CE-6DB70DBA9567}" type="datetimeFigureOut">
              <a:rPr lang="en-US" dirty="0">
                <a:solidFill>
                  <a:srgbClr val="0B4183"/>
                </a:solidFill>
              </a:rPr>
              <a:pPr>
                <a:buClr>
                  <a:srgbClr val="3085ED"/>
                </a:buClr>
              </a:pPr>
              <a:t>4/27/2020</a:t>
            </a:fld>
            <a:endParaRPr lang="en-US" dirty="0">
              <a:solidFill>
                <a:srgbClr val="0B418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r>
              <a:rPr lang="de-DE" smtClean="0">
                <a:solidFill>
                  <a:srgbClr val="0B4183"/>
                </a:solidFill>
              </a:rPr>
              <a:t>University of Pennsylvania</a:t>
            </a:r>
            <a:endParaRPr lang="en-GB">
              <a:solidFill>
                <a:srgbClr val="0B418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fld id="{05072F42-4DFA-4725-86F9-7594E4AB4EB5}" type="slidenum">
              <a:rPr lang="en-GB" smtClean="0">
                <a:solidFill>
                  <a:srgbClr val="0B4183"/>
                </a:solidFill>
              </a:rPr>
              <a:pPr>
                <a:buClr>
                  <a:srgbClr val="3085ED"/>
                </a:buClr>
              </a:pPr>
              <a:t>‹#›</a:t>
            </a:fld>
            <a:endParaRPr lang="en-GB">
              <a:solidFill>
                <a:srgbClr val="0B41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72982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6" y="3944054"/>
            <a:ext cx="7514033" cy="472282"/>
          </a:xfrm>
        </p:spPr>
        <p:txBody>
          <a:bodyPr anchor="b">
            <a:no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509" y="776760"/>
            <a:ext cx="6169458" cy="2637480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  <a:lvl2pPr marL="285739" indent="0">
              <a:buNone/>
              <a:defRPr sz="1000"/>
            </a:lvl2pPr>
            <a:lvl3pPr marL="571477" indent="0">
              <a:buNone/>
              <a:defRPr sz="1000"/>
            </a:lvl3pPr>
            <a:lvl4pPr marL="857216" indent="0">
              <a:buNone/>
              <a:defRPr sz="1000"/>
            </a:lvl4pPr>
            <a:lvl5pPr marL="1142954" indent="0">
              <a:buNone/>
              <a:defRPr sz="1000"/>
            </a:lvl5pPr>
            <a:lvl6pPr marL="1428693" indent="0">
              <a:buNone/>
              <a:defRPr sz="1000"/>
            </a:lvl6pPr>
            <a:lvl7pPr marL="1714431" indent="0">
              <a:buNone/>
              <a:defRPr sz="1000"/>
            </a:lvl7pPr>
            <a:lvl8pPr marL="2000170" indent="0">
              <a:buNone/>
              <a:defRPr sz="1000"/>
            </a:lvl8pPr>
            <a:lvl9pPr marL="2285909" indent="0">
              <a:buNone/>
              <a:defRPr sz="1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6" y="4416336"/>
            <a:ext cx="7514033" cy="411427"/>
          </a:xfrm>
        </p:spPr>
        <p:txBody>
          <a:bodyPr>
            <a:normAutofit/>
          </a:bodyPr>
          <a:lstStyle>
            <a:lvl1pPr marL="0" indent="0" algn="ctr">
              <a:buNone/>
              <a:defRPr sz="1200"/>
            </a:lvl1pPr>
            <a:lvl2pPr marL="285739" indent="0">
              <a:buNone/>
              <a:defRPr sz="750"/>
            </a:lvl2pPr>
            <a:lvl3pPr marL="571477" indent="0">
              <a:buNone/>
              <a:defRPr sz="625"/>
            </a:lvl3pPr>
            <a:lvl4pPr marL="857216" indent="0">
              <a:buNone/>
              <a:defRPr sz="562"/>
            </a:lvl4pPr>
            <a:lvl5pPr marL="1142954" indent="0">
              <a:buNone/>
              <a:defRPr sz="562"/>
            </a:lvl5pPr>
            <a:lvl6pPr marL="1428693" indent="0">
              <a:buNone/>
              <a:defRPr sz="562"/>
            </a:lvl6pPr>
            <a:lvl7pPr marL="1714431" indent="0">
              <a:buNone/>
              <a:defRPr sz="562"/>
            </a:lvl7pPr>
            <a:lvl8pPr marL="2000170" indent="0">
              <a:buNone/>
              <a:defRPr sz="562"/>
            </a:lvl8pPr>
            <a:lvl9pPr marL="2285909" indent="0">
              <a:buNone/>
              <a:defRPr sz="56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fld id="{B61BEF0D-F0BB-DE4B-95CE-6DB70DBA9567}" type="datetimeFigureOut">
              <a:rPr lang="en-US" dirty="0">
                <a:solidFill>
                  <a:srgbClr val="0B4183"/>
                </a:solidFill>
              </a:rPr>
              <a:pPr>
                <a:buClr>
                  <a:srgbClr val="3085ED"/>
                </a:buClr>
              </a:pPr>
              <a:t>4/27/2020</a:t>
            </a:fld>
            <a:endParaRPr lang="en-US" dirty="0">
              <a:solidFill>
                <a:srgbClr val="0B4183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r>
              <a:rPr lang="de-DE" smtClean="0">
                <a:solidFill>
                  <a:srgbClr val="0B4183"/>
                </a:solidFill>
              </a:rPr>
              <a:t>University of Pennsylvania</a:t>
            </a:r>
            <a:endParaRPr lang="en-GB">
              <a:solidFill>
                <a:srgbClr val="0B4183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fld id="{05072F42-4DFA-4725-86F9-7594E4AB4EB5}" type="slidenum">
              <a:rPr lang="en-GB" smtClean="0">
                <a:solidFill>
                  <a:srgbClr val="0B4183"/>
                </a:solidFill>
              </a:rPr>
              <a:pPr>
                <a:buClr>
                  <a:srgbClr val="3085ED"/>
                </a:buClr>
              </a:pPr>
              <a:t>‹#›</a:t>
            </a:fld>
            <a:endParaRPr lang="en-GB">
              <a:solidFill>
                <a:srgbClr val="0B41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162801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7" y="571500"/>
            <a:ext cx="7514033" cy="2540000"/>
          </a:xfrm>
        </p:spPr>
        <p:txBody>
          <a:bodyPr anchor="ctr">
            <a:normAutofit/>
          </a:bodyPr>
          <a:lstStyle>
            <a:lvl1pPr algn="ctr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6" y="3619500"/>
            <a:ext cx="7514035" cy="12065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28573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fld id="{B61BEF0D-F0BB-DE4B-95CE-6DB70DBA9567}" type="datetimeFigureOut">
              <a:rPr lang="en-US" dirty="0">
                <a:solidFill>
                  <a:srgbClr val="0B4183"/>
                </a:solidFill>
              </a:rPr>
              <a:pPr>
                <a:buClr>
                  <a:srgbClr val="3085ED"/>
                </a:buClr>
              </a:pPr>
              <a:t>4/27/2020</a:t>
            </a:fld>
            <a:endParaRPr lang="en-US" dirty="0">
              <a:solidFill>
                <a:srgbClr val="0B418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r>
              <a:rPr lang="de-DE" smtClean="0">
                <a:solidFill>
                  <a:srgbClr val="0B4183"/>
                </a:solidFill>
              </a:rPr>
              <a:t>University of Pennsylvania</a:t>
            </a:r>
            <a:endParaRPr lang="en-GB">
              <a:solidFill>
                <a:srgbClr val="0B418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fld id="{05072F42-4DFA-4725-86F9-7594E4AB4EB5}" type="slidenum">
              <a:rPr lang="en-GB" smtClean="0">
                <a:solidFill>
                  <a:srgbClr val="0B4183"/>
                </a:solidFill>
              </a:rPr>
              <a:pPr>
                <a:buClr>
                  <a:srgbClr val="3085ED"/>
                </a:buClr>
              </a:pPr>
              <a:t>‹#›</a:t>
            </a:fld>
            <a:endParaRPr lang="en-GB">
              <a:solidFill>
                <a:srgbClr val="0B41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6452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9211" y="2222499"/>
            <a:ext cx="6698060" cy="1758652"/>
          </a:xfrm>
        </p:spPr>
        <p:txBody>
          <a:bodyPr anchor="b"/>
          <a:lstStyle>
            <a:lvl1pPr algn="r">
              <a:defRPr sz="25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9210" y="3981151"/>
            <a:ext cx="6698061" cy="717000"/>
          </a:xfrm>
        </p:spPr>
        <p:txBody>
          <a:bodyPr anchor="t">
            <a:normAutofit/>
          </a:bodyPr>
          <a:lstStyle>
            <a:lvl1pPr marL="0" indent="0" algn="r">
              <a:buNone/>
              <a:defRPr sz="1250">
                <a:solidFill>
                  <a:schemeClr val="tx1"/>
                </a:solidFill>
              </a:defRPr>
            </a:lvl1pPr>
            <a:lvl2pPr marL="28573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2030332"/>
      </p:ext>
    </p:extLst>
  </p:cSld>
  <p:clrMapOvr>
    <a:masterClrMapping/>
  </p:clrMapOvr>
  <p:hf hd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719186"/>
            <a:ext cx="457200" cy="487313"/>
          </a:xfrm>
          <a:prstGeom prst="rect">
            <a:avLst/>
          </a:prstGeom>
        </p:spPr>
        <p:txBody>
          <a:bodyPr vert="horz" lIns="57150" tIns="28575" rIns="57150" bIns="28575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buClr>
                <a:srgbClr val="3085ED"/>
              </a:buClr>
            </a:pPr>
            <a:r>
              <a:rPr lang="en-US" sz="5000" dirty="0">
                <a:solidFill>
                  <a:srgbClr val="0B4183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349499"/>
            <a:ext cx="457200" cy="487313"/>
          </a:xfrm>
          <a:prstGeom prst="rect">
            <a:avLst/>
          </a:prstGeom>
        </p:spPr>
        <p:txBody>
          <a:bodyPr vert="horz" lIns="57150" tIns="28575" rIns="57150" bIns="28575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buClr>
                <a:srgbClr val="3085ED"/>
              </a:buClr>
            </a:pPr>
            <a:r>
              <a:rPr lang="en-US" sz="5000" dirty="0">
                <a:solidFill>
                  <a:srgbClr val="0B4183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61" y="571501"/>
            <a:ext cx="6742509" cy="2285999"/>
          </a:xfrm>
        </p:spPr>
        <p:txBody>
          <a:bodyPr anchor="ctr">
            <a:normAutofit/>
          </a:bodyPr>
          <a:lstStyle>
            <a:lvl1pPr algn="ctr">
              <a:defRPr sz="36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827611" y="2857499"/>
            <a:ext cx="6399611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800"/>
            </a:lvl1pPr>
            <a:lvl2pPr marL="285739" indent="0">
              <a:buFontTx/>
              <a:buNone/>
              <a:defRPr/>
            </a:lvl2pPr>
            <a:lvl3pPr marL="571477" indent="0">
              <a:buFontTx/>
              <a:buNone/>
              <a:defRPr/>
            </a:lvl3pPr>
            <a:lvl4pPr marL="857216" indent="0">
              <a:buFontTx/>
              <a:buNone/>
              <a:defRPr/>
            </a:lvl4pPr>
            <a:lvl5pPr marL="1142954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6" y="3619500"/>
            <a:ext cx="7514033" cy="12065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28573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fld id="{B61BEF0D-F0BB-DE4B-95CE-6DB70DBA9567}" type="datetimeFigureOut">
              <a:rPr lang="en-US" dirty="0">
                <a:solidFill>
                  <a:srgbClr val="0B4183"/>
                </a:solidFill>
              </a:rPr>
              <a:pPr>
                <a:buClr>
                  <a:srgbClr val="3085ED"/>
                </a:buClr>
              </a:pPr>
              <a:t>4/27/2020</a:t>
            </a:fld>
            <a:endParaRPr lang="en-US" dirty="0">
              <a:solidFill>
                <a:srgbClr val="0B418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r>
              <a:rPr lang="de-DE" smtClean="0">
                <a:solidFill>
                  <a:srgbClr val="0B4183"/>
                </a:solidFill>
              </a:rPr>
              <a:t>University of Pennsylvania</a:t>
            </a:r>
            <a:endParaRPr lang="en-GB">
              <a:solidFill>
                <a:srgbClr val="0B418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fld id="{05072F42-4DFA-4725-86F9-7594E4AB4EB5}" type="slidenum">
              <a:rPr lang="en-GB" smtClean="0">
                <a:solidFill>
                  <a:srgbClr val="0B4183"/>
                </a:solidFill>
              </a:rPr>
              <a:pPr>
                <a:buClr>
                  <a:srgbClr val="3085ED"/>
                </a:buClr>
              </a:pPr>
              <a:t>‹#›</a:t>
            </a:fld>
            <a:endParaRPr lang="en-GB">
              <a:solidFill>
                <a:srgbClr val="0B41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76079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2757151"/>
            <a:ext cx="7514032" cy="1224000"/>
          </a:xfrm>
        </p:spPr>
        <p:txBody>
          <a:bodyPr anchor="b">
            <a:normAutofit/>
          </a:bodyPr>
          <a:lstStyle>
            <a:lvl1pPr algn="r">
              <a:defRPr sz="3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6" y="3981151"/>
            <a:ext cx="7514033" cy="7170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28573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fld id="{B61BEF0D-F0BB-DE4B-95CE-6DB70DBA9567}" type="datetimeFigureOut">
              <a:rPr lang="en-US" dirty="0">
                <a:solidFill>
                  <a:srgbClr val="0B4183"/>
                </a:solidFill>
              </a:rPr>
              <a:pPr>
                <a:buClr>
                  <a:srgbClr val="3085ED"/>
                </a:buClr>
              </a:pPr>
              <a:t>4/27/2020</a:t>
            </a:fld>
            <a:endParaRPr lang="en-US" dirty="0">
              <a:solidFill>
                <a:srgbClr val="0B418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r>
              <a:rPr lang="de-DE" smtClean="0">
                <a:solidFill>
                  <a:srgbClr val="0B4183"/>
                </a:solidFill>
              </a:rPr>
              <a:t>University of Pennsylvania</a:t>
            </a:r>
            <a:endParaRPr lang="en-GB">
              <a:solidFill>
                <a:srgbClr val="0B418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fld id="{05072F42-4DFA-4725-86F9-7594E4AB4EB5}" type="slidenum">
              <a:rPr lang="en-GB" smtClean="0">
                <a:solidFill>
                  <a:srgbClr val="0B4183"/>
                </a:solidFill>
              </a:rPr>
              <a:pPr>
                <a:buClr>
                  <a:srgbClr val="3085ED"/>
                </a:buClr>
              </a:pPr>
              <a:t>‹#›</a:t>
            </a:fld>
            <a:endParaRPr lang="en-GB">
              <a:solidFill>
                <a:srgbClr val="0B41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37861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198959" y="719186"/>
            <a:ext cx="457200" cy="487313"/>
          </a:xfrm>
          <a:prstGeom prst="rect">
            <a:avLst/>
          </a:prstGeom>
        </p:spPr>
        <p:txBody>
          <a:bodyPr vert="horz" lIns="57150" tIns="28575" rIns="57150" bIns="28575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buClr>
                <a:srgbClr val="3085ED"/>
              </a:buClr>
            </a:pPr>
            <a:r>
              <a:rPr lang="en-US" sz="5000" dirty="0">
                <a:solidFill>
                  <a:srgbClr val="0B4183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0069" y="2349499"/>
            <a:ext cx="457200" cy="487313"/>
          </a:xfrm>
          <a:prstGeom prst="rect">
            <a:avLst/>
          </a:prstGeom>
        </p:spPr>
        <p:txBody>
          <a:bodyPr vert="horz" lIns="57150" tIns="28575" rIns="57150" bIns="28575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>
              <a:buClr>
                <a:srgbClr val="3085ED"/>
              </a:buClr>
            </a:pPr>
            <a:r>
              <a:rPr lang="en-US" sz="5000" dirty="0">
                <a:solidFill>
                  <a:srgbClr val="0B4183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161" y="571501"/>
            <a:ext cx="6742509" cy="2285999"/>
          </a:xfrm>
        </p:spPr>
        <p:txBody>
          <a:bodyPr anchor="ctr">
            <a:normAutofit/>
          </a:bodyPr>
          <a:lstStyle>
            <a:lvl1pPr algn="ctr">
              <a:defRPr sz="36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7" y="3238500"/>
            <a:ext cx="7514033" cy="740833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6" y="3979333"/>
            <a:ext cx="7514033" cy="8466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28573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fld id="{B61BEF0D-F0BB-DE4B-95CE-6DB70DBA9567}" type="datetimeFigureOut">
              <a:rPr lang="en-US" dirty="0">
                <a:solidFill>
                  <a:srgbClr val="0B4183"/>
                </a:solidFill>
              </a:rPr>
              <a:pPr>
                <a:buClr>
                  <a:srgbClr val="3085ED"/>
                </a:buClr>
              </a:pPr>
              <a:t>4/27/2020</a:t>
            </a:fld>
            <a:endParaRPr lang="en-US" dirty="0">
              <a:solidFill>
                <a:srgbClr val="0B418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r>
              <a:rPr lang="de-DE" smtClean="0">
                <a:solidFill>
                  <a:srgbClr val="0B4183"/>
                </a:solidFill>
              </a:rPr>
              <a:t>University of Pennsylvania</a:t>
            </a:r>
            <a:endParaRPr lang="en-GB">
              <a:solidFill>
                <a:srgbClr val="0B418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fld id="{05072F42-4DFA-4725-86F9-7594E4AB4EB5}" type="slidenum">
              <a:rPr lang="en-GB" smtClean="0">
                <a:solidFill>
                  <a:srgbClr val="0B4183"/>
                </a:solidFill>
              </a:rPr>
              <a:pPr>
                <a:buClr>
                  <a:srgbClr val="3085ED"/>
                </a:buClr>
              </a:pPr>
              <a:t>‹#›</a:t>
            </a:fld>
            <a:endParaRPr lang="en-GB">
              <a:solidFill>
                <a:srgbClr val="0B41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610925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571503"/>
            <a:ext cx="7514034" cy="227277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4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236" y="2921000"/>
            <a:ext cx="7514035" cy="6985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236" y="3619500"/>
            <a:ext cx="7514035" cy="12065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285739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8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fld id="{B61BEF0D-F0BB-DE4B-95CE-6DB70DBA9567}" type="datetimeFigureOut">
              <a:rPr lang="en-US" dirty="0">
                <a:solidFill>
                  <a:srgbClr val="0B4183"/>
                </a:solidFill>
              </a:rPr>
              <a:pPr>
                <a:buClr>
                  <a:srgbClr val="3085ED"/>
                </a:buClr>
              </a:pPr>
              <a:t>4/27/2020</a:t>
            </a:fld>
            <a:endParaRPr lang="en-US" dirty="0">
              <a:solidFill>
                <a:srgbClr val="0B418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r>
              <a:rPr lang="de-DE" smtClean="0">
                <a:solidFill>
                  <a:srgbClr val="0B4183"/>
                </a:solidFill>
              </a:rPr>
              <a:t>University of Pennsylvania</a:t>
            </a:r>
            <a:endParaRPr lang="en-GB">
              <a:solidFill>
                <a:srgbClr val="0B418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fld id="{05072F42-4DFA-4725-86F9-7594E4AB4EB5}" type="slidenum">
              <a:rPr lang="en-GB" smtClean="0">
                <a:solidFill>
                  <a:srgbClr val="0B4183"/>
                </a:solidFill>
              </a:rPr>
              <a:pPr>
                <a:buClr>
                  <a:srgbClr val="3085ED"/>
                </a:buClr>
              </a:pPr>
              <a:t>‹#›</a:t>
            </a:fld>
            <a:endParaRPr lang="en-GB">
              <a:solidFill>
                <a:srgbClr val="0B41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0380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fld id="{B61BEF0D-F0BB-DE4B-95CE-6DB70DBA9567}" type="datetimeFigureOut">
              <a:rPr lang="en-US" dirty="0">
                <a:solidFill>
                  <a:srgbClr val="0B4183"/>
                </a:solidFill>
              </a:rPr>
              <a:pPr>
                <a:buClr>
                  <a:srgbClr val="3085ED"/>
                </a:buClr>
              </a:pPr>
              <a:t>4/27/2020</a:t>
            </a:fld>
            <a:endParaRPr lang="en-US" dirty="0">
              <a:solidFill>
                <a:srgbClr val="0B418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r>
              <a:rPr lang="de-DE" smtClean="0">
                <a:solidFill>
                  <a:srgbClr val="0B4183"/>
                </a:solidFill>
              </a:rPr>
              <a:t>University of Pennsylvania</a:t>
            </a:r>
            <a:endParaRPr lang="en-GB">
              <a:solidFill>
                <a:srgbClr val="0B418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fld id="{05072F42-4DFA-4725-86F9-7594E4AB4EB5}" type="slidenum">
              <a:rPr lang="en-GB" smtClean="0">
                <a:solidFill>
                  <a:srgbClr val="0B4183"/>
                </a:solidFill>
              </a:rPr>
              <a:pPr>
                <a:buClr>
                  <a:srgbClr val="3085ED"/>
                </a:buClr>
              </a:pPr>
              <a:t>‹#›</a:t>
            </a:fld>
            <a:endParaRPr lang="en-GB">
              <a:solidFill>
                <a:srgbClr val="0B41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852593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9494" y="571500"/>
            <a:ext cx="1327777" cy="425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236" y="571500"/>
            <a:ext cx="6014807" cy="42545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fld id="{B61BEF0D-F0BB-DE4B-95CE-6DB70DBA9567}" type="datetimeFigureOut">
              <a:rPr lang="en-US" dirty="0">
                <a:solidFill>
                  <a:srgbClr val="0B4183"/>
                </a:solidFill>
              </a:rPr>
              <a:pPr>
                <a:buClr>
                  <a:srgbClr val="3085ED"/>
                </a:buClr>
              </a:pPr>
              <a:t>4/27/2020</a:t>
            </a:fld>
            <a:endParaRPr lang="en-US" dirty="0">
              <a:solidFill>
                <a:srgbClr val="0B418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r>
              <a:rPr lang="de-DE" smtClean="0">
                <a:solidFill>
                  <a:srgbClr val="0B4183"/>
                </a:solidFill>
              </a:rPr>
              <a:t>University of Pennsylvania</a:t>
            </a:r>
            <a:endParaRPr lang="en-GB">
              <a:solidFill>
                <a:srgbClr val="0B418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fld id="{05072F42-4DFA-4725-86F9-7594E4AB4EB5}" type="slidenum">
              <a:rPr lang="en-GB" smtClean="0">
                <a:solidFill>
                  <a:srgbClr val="0B4183"/>
                </a:solidFill>
              </a:rPr>
              <a:pPr>
                <a:buClr>
                  <a:srgbClr val="3085ED"/>
                </a:buClr>
              </a:pPr>
              <a:t>‹#›</a:t>
            </a:fld>
            <a:endParaRPr lang="en-GB">
              <a:solidFill>
                <a:srgbClr val="0B41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61060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515" y="1658938"/>
            <a:ext cx="7793037" cy="825500"/>
          </a:xfrm>
        </p:spPr>
        <p:txBody>
          <a:bodyPr/>
          <a:lstStyle>
            <a:lvl1pPr>
              <a:defRPr sz="3333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fld id="{05072F42-4DFA-4725-86F9-7594E4AB4EB5}" type="slidenum">
              <a:rPr lang="en-GB" smtClean="0">
                <a:solidFill>
                  <a:srgbClr val="0B4183"/>
                </a:solidFill>
              </a:rPr>
              <a:pPr>
                <a:buClr>
                  <a:srgbClr val="3085ED"/>
                </a:buClr>
              </a:pPr>
              <a:t>‹#›</a:t>
            </a:fld>
            <a:endParaRPr lang="en-GB">
              <a:solidFill>
                <a:srgbClr val="0B4183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3085ED"/>
              </a:buClr>
            </a:pPr>
            <a:r>
              <a:rPr lang="de-DE" smtClean="0">
                <a:solidFill>
                  <a:srgbClr val="0B4183"/>
                </a:solidFill>
              </a:rPr>
              <a:t>University of Pennsylvania</a:t>
            </a:r>
            <a:endParaRPr lang="en-GB">
              <a:solidFill>
                <a:srgbClr val="0B4183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63663" y="3287448"/>
            <a:ext cx="6400800" cy="14605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10" name="Rectangle 11"/>
          <p:cNvSpPr>
            <a:spLocks noChangeArrowheads="1"/>
          </p:cNvSpPr>
          <p:nvPr userDrawn="1"/>
        </p:nvSpPr>
        <p:spPr bwMode="auto">
          <a:xfrm flipV="1">
            <a:off x="201613" y="2509573"/>
            <a:ext cx="8693150" cy="46302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Clr>
                <a:srgbClr val="3085ED"/>
              </a:buClr>
            </a:pPr>
            <a:endParaRPr lang="en-US" sz="1667">
              <a:solidFill>
                <a:srgbClr val="0B4183"/>
              </a:solidFill>
            </a:endParaRPr>
          </a:p>
        </p:txBody>
      </p:sp>
      <p:sp>
        <p:nvSpPr>
          <p:cNvPr id="12" name="Rectangle 32"/>
          <p:cNvSpPr>
            <a:spLocks noChangeArrowheads="1"/>
          </p:cNvSpPr>
          <p:nvPr userDrawn="1"/>
        </p:nvSpPr>
        <p:spPr bwMode="auto">
          <a:xfrm>
            <a:off x="1" y="5504657"/>
            <a:ext cx="2829261" cy="21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 defTabSz="76197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sz="750" smtClean="0">
                <a:solidFill>
                  <a:srgbClr val="0B4183"/>
                </a:solidFill>
              </a:rPr>
              <a:t>© 2013 A. Haeberlen, Z. Ives</a:t>
            </a:r>
            <a:endParaRPr lang="en-GB" sz="750" smtClean="0">
              <a:solidFill>
                <a:srgbClr val="0B4183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101601" y="0"/>
            <a:ext cx="1515326" cy="5715001"/>
            <a:chOff x="1320800" y="0"/>
            <a:chExt cx="2436813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20" name="Picture 19" descr="Penn shield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2202" y="131341"/>
            <a:ext cx="659107" cy="77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68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27000"/>
            <a:ext cx="77724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13200" cy="371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1" y="1333500"/>
            <a:ext cx="4013200" cy="371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31800" y="5191125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085ED"/>
              </a:buClr>
              <a:defRPr/>
            </a:pPr>
            <a:endParaRPr lang="en-US">
              <a:solidFill>
                <a:srgbClr val="0B4183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085ED"/>
              </a:buClr>
              <a:defRPr/>
            </a:pPr>
            <a:endParaRPr lang="en-US">
              <a:solidFill>
                <a:srgbClr val="0B4183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085ED"/>
              </a:buClr>
              <a:defRPr/>
            </a:pPr>
            <a:fld id="{55AA077F-F328-4EF4-B5A1-96CB8E3F5301}" type="slidenum">
              <a:rPr lang="en-US">
                <a:solidFill>
                  <a:srgbClr val="0B4183"/>
                </a:solidFill>
              </a:rPr>
              <a:pPr>
                <a:buClr>
                  <a:srgbClr val="3085ED"/>
                </a:buClr>
                <a:defRPr/>
              </a:pPr>
              <a:t>‹#›</a:t>
            </a:fld>
            <a:endParaRPr lang="en-US">
              <a:solidFill>
                <a:srgbClr val="0B41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7123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127000"/>
            <a:ext cx="77724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13200" cy="3714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22801" y="1333500"/>
            <a:ext cx="4013200" cy="1793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22801" y="3254375"/>
            <a:ext cx="4013200" cy="17938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31800" y="5191125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085ED"/>
              </a:buClr>
              <a:defRPr/>
            </a:pPr>
            <a:endParaRPr lang="en-US">
              <a:solidFill>
                <a:srgbClr val="0B4183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085ED"/>
              </a:buClr>
              <a:defRPr/>
            </a:pPr>
            <a:endParaRPr lang="en-US">
              <a:solidFill>
                <a:srgbClr val="0B4183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buClr>
                <a:srgbClr val="3085ED"/>
              </a:buClr>
              <a:defRPr/>
            </a:pPr>
            <a:fld id="{5948B3A2-406A-48AC-AF64-DD62EE347FAC}" type="slidenum">
              <a:rPr lang="en-US">
                <a:solidFill>
                  <a:srgbClr val="0B4183"/>
                </a:solidFill>
              </a:rPr>
              <a:pPr>
                <a:buClr>
                  <a:srgbClr val="3085ED"/>
                </a:buClr>
                <a:defRPr/>
              </a:pPr>
              <a:t>‹#›</a:t>
            </a:fld>
            <a:endParaRPr lang="en-US">
              <a:solidFill>
                <a:srgbClr val="0B41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05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140806"/>
            <a:ext cx="7514035" cy="943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3237" y="1254224"/>
            <a:ext cx="3671291" cy="38999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5975" y="1254224"/>
            <a:ext cx="3671292" cy="389992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99492" y="5252968"/>
            <a:ext cx="857250" cy="304271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3895" y="5252968"/>
            <a:ext cx="413375" cy="304271"/>
          </a:xfrm>
        </p:spPr>
        <p:txBody>
          <a:bodyPr/>
          <a:lstStyle/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82148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133" y="724829"/>
            <a:ext cx="3455391" cy="48021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231" y="1288832"/>
            <a:ext cx="3671292" cy="3773822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366" y="731885"/>
            <a:ext cx="3466903" cy="480218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5973" y="1288832"/>
            <a:ext cx="3671292" cy="3773822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750"/>
            </a:lvl6pPr>
            <a:lvl7pPr>
              <a:defRPr sz="750"/>
            </a:lvl7pPr>
            <a:lvl8pPr>
              <a:defRPr sz="750"/>
            </a:lvl8pPr>
            <a:lvl9pPr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655316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629810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495505-AA8D-4EA2-BB21-59D01CA8662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65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6" y="1333500"/>
            <a:ext cx="2661841" cy="11430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6527" y="571502"/>
            <a:ext cx="4680743" cy="4558059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  <a:lvl6pPr>
              <a:defRPr sz="875"/>
            </a:lvl6pPr>
            <a:lvl7pPr>
              <a:defRPr sz="875"/>
            </a:lvl7pPr>
            <a:lvl8pPr>
              <a:defRPr sz="875"/>
            </a:lvl8pPr>
            <a:lvl9pPr>
              <a:defRPr sz="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236" y="2476500"/>
            <a:ext cx="2661841" cy="1524000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285739" indent="0">
              <a:buNone/>
              <a:defRPr sz="750"/>
            </a:lvl2pPr>
            <a:lvl3pPr marL="571477" indent="0">
              <a:buNone/>
              <a:defRPr sz="625"/>
            </a:lvl3pPr>
            <a:lvl4pPr marL="857216" indent="0">
              <a:buNone/>
              <a:defRPr sz="562"/>
            </a:lvl4pPr>
            <a:lvl5pPr marL="1142954" indent="0">
              <a:buNone/>
              <a:defRPr sz="562"/>
            </a:lvl5pPr>
            <a:lvl6pPr marL="1428693" indent="0">
              <a:buNone/>
              <a:defRPr sz="562"/>
            </a:lvl6pPr>
            <a:lvl7pPr marL="1714431" indent="0">
              <a:buNone/>
              <a:defRPr sz="562"/>
            </a:lvl7pPr>
            <a:lvl8pPr marL="2000170" indent="0">
              <a:buNone/>
              <a:defRPr sz="562"/>
            </a:lvl8pPr>
            <a:lvl9pPr marL="2285909" indent="0">
              <a:buNone/>
              <a:defRPr sz="5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University of Pennsylvania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167858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045" y="1460499"/>
            <a:ext cx="4069619" cy="11430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6013" y="762000"/>
            <a:ext cx="2460731" cy="3810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000"/>
            </a:lvl1pPr>
            <a:lvl2pPr marL="285739" indent="0">
              <a:buNone/>
              <a:defRPr sz="1000"/>
            </a:lvl2pPr>
            <a:lvl3pPr marL="571477" indent="0">
              <a:buNone/>
              <a:defRPr sz="1000"/>
            </a:lvl3pPr>
            <a:lvl4pPr marL="857216" indent="0">
              <a:buNone/>
              <a:defRPr sz="1000"/>
            </a:lvl4pPr>
            <a:lvl5pPr marL="1142954" indent="0">
              <a:buNone/>
              <a:defRPr sz="1000"/>
            </a:lvl5pPr>
            <a:lvl6pPr marL="1428693" indent="0">
              <a:buNone/>
              <a:defRPr sz="1000"/>
            </a:lvl6pPr>
            <a:lvl7pPr marL="1714431" indent="0">
              <a:buNone/>
              <a:defRPr sz="1000"/>
            </a:lvl7pPr>
            <a:lvl8pPr marL="2000170" indent="0">
              <a:buNone/>
              <a:defRPr sz="1000"/>
            </a:lvl8pPr>
            <a:lvl9pPr marL="2285909" indent="0">
              <a:buNone/>
              <a:defRPr sz="1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045" y="2603499"/>
            <a:ext cx="4069619" cy="15240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285739" indent="0">
              <a:buNone/>
              <a:defRPr sz="750"/>
            </a:lvl2pPr>
            <a:lvl3pPr marL="571477" indent="0">
              <a:buNone/>
              <a:defRPr sz="625"/>
            </a:lvl3pPr>
            <a:lvl4pPr marL="857216" indent="0">
              <a:buNone/>
              <a:defRPr sz="562"/>
            </a:lvl4pPr>
            <a:lvl5pPr marL="1142954" indent="0">
              <a:buNone/>
              <a:defRPr sz="562"/>
            </a:lvl5pPr>
            <a:lvl6pPr marL="1428693" indent="0">
              <a:buNone/>
              <a:defRPr sz="562"/>
            </a:lvl6pPr>
            <a:lvl7pPr marL="1714431" indent="0">
              <a:buNone/>
              <a:defRPr sz="562"/>
            </a:lvl7pPr>
            <a:lvl8pPr marL="2000170" indent="0">
              <a:buNone/>
              <a:defRPr sz="562"/>
            </a:lvl8pPr>
            <a:lvl9pPr marL="2285909" indent="0">
              <a:buNone/>
              <a:defRPr sz="56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84943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938" y="131341"/>
            <a:ext cx="8176332" cy="5934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938" y="903249"/>
            <a:ext cx="8176332" cy="4308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1" y="5258597"/>
            <a:ext cx="85725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0939" y="5258597"/>
            <a:ext cx="679140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de-DE"/>
              <a:t>University of Pennsylvania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4" y="5258597"/>
            <a:ext cx="41337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072F42-4DFA-4725-86F9-7594E4AB4EB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5" name="Rectangle 32"/>
          <p:cNvSpPr>
            <a:spLocks noChangeArrowheads="1"/>
          </p:cNvSpPr>
          <p:nvPr userDrawn="1"/>
        </p:nvSpPr>
        <p:spPr bwMode="auto">
          <a:xfrm>
            <a:off x="4384007" y="5305559"/>
            <a:ext cx="2764716" cy="21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0" marR="0" indent="0" algn="r" defTabSz="7619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750" dirty="0"/>
              <a:t>© 2017-8 Z. Ives, S. Davidson, L. Ungar, C. Greenberg</a:t>
            </a:r>
            <a:endParaRPr lang="en-GB" sz="750" dirty="0"/>
          </a:p>
        </p:txBody>
      </p:sp>
    </p:spTree>
    <p:extLst>
      <p:ext uri="{BB962C8B-B14F-4D97-AF65-F5344CB8AC3E}">
        <p14:creationId xmlns:p14="http://schemas.microsoft.com/office/powerpoint/2010/main" val="698652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58" r:id="rId18"/>
  </p:sldLayoutIdLst>
  <p:hf hdr="0" dt="0"/>
  <p:txStyles>
    <p:titleStyle>
      <a:lvl1pPr algn="ctr" defTabSz="285739" rtl="0" eaLnBrk="1" latinLnBrk="0" hangingPunct="1">
        <a:spcBef>
          <a:spcPct val="0"/>
        </a:spcBef>
        <a:buNone/>
        <a:defRPr sz="3200" kern="1200" cap="none">
          <a:ln w="3175" cmpd="sng">
            <a:noFill/>
          </a:ln>
          <a:solidFill>
            <a:schemeClr val="tx1"/>
          </a:solidFill>
          <a:effectLst/>
          <a:latin typeface="Franklin Gothic Demi" charset="0"/>
          <a:ea typeface="Franklin Gothic Demi" charset="0"/>
          <a:cs typeface="Franklin Gothic Demi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8587" indent="-178587" algn="l" defTabSz="285739" rtl="0" eaLnBrk="1" latinLnBrk="0" hangingPunct="1">
        <a:spcBef>
          <a:spcPct val="20000"/>
        </a:spcBef>
        <a:spcAft>
          <a:spcPts val="375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Constantia" charset="0"/>
          <a:ea typeface="Constantia" charset="0"/>
          <a:cs typeface="Constantia" charset="0"/>
        </a:defRPr>
      </a:lvl1pPr>
      <a:lvl2pPr marL="464326" indent="-178587" algn="l" defTabSz="285739" rtl="0" eaLnBrk="1" latinLnBrk="0" hangingPunct="1">
        <a:spcBef>
          <a:spcPct val="20000"/>
        </a:spcBef>
        <a:spcAft>
          <a:spcPts val="375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200" kern="1200" cap="none">
          <a:solidFill>
            <a:schemeClr val="tx1"/>
          </a:solidFill>
          <a:effectLst/>
          <a:latin typeface="Constantia" charset="0"/>
          <a:ea typeface="Constantia" charset="0"/>
          <a:cs typeface="Constantia" charset="0"/>
        </a:defRPr>
      </a:lvl2pPr>
      <a:lvl3pPr marL="750064" indent="-178587" algn="l" defTabSz="285739" rtl="0" eaLnBrk="1" latinLnBrk="0" hangingPunct="1">
        <a:spcBef>
          <a:spcPct val="20000"/>
        </a:spcBef>
        <a:spcAft>
          <a:spcPts val="375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Constantia" charset="0"/>
          <a:ea typeface="Constantia" charset="0"/>
          <a:cs typeface="Constantia" charset="0"/>
        </a:defRPr>
      </a:lvl3pPr>
      <a:lvl4pPr marL="964368" indent="-107152" algn="l" defTabSz="285739" rtl="0" eaLnBrk="1" latinLnBrk="0" hangingPunct="1">
        <a:spcBef>
          <a:spcPct val="20000"/>
        </a:spcBef>
        <a:spcAft>
          <a:spcPts val="375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Constantia" charset="0"/>
          <a:ea typeface="Constantia" charset="0"/>
          <a:cs typeface="Constantia" charset="0"/>
        </a:defRPr>
      </a:lvl4pPr>
      <a:lvl5pPr marL="1250107" indent="-107152" algn="l" defTabSz="285739" rtl="0" eaLnBrk="1" latinLnBrk="0" hangingPunct="1">
        <a:spcBef>
          <a:spcPct val="20000"/>
        </a:spcBef>
        <a:spcAft>
          <a:spcPts val="375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Constantia" charset="0"/>
          <a:ea typeface="Constantia" charset="0"/>
          <a:cs typeface="Constantia" charset="0"/>
        </a:defRPr>
      </a:lvl5pPr>
      <a:lvl6pPr marL="1571562" indent="-142869" algn="l" defTabSz="285739" rtl="0" eaLnBrk="1" latinLnBrk="0" hangingPunct="1">
        <a:spcBef>
          <a:spcPct val="20000"/>
        </a:spcBef>
        <a:spcAft>
          <a:spcPts val="375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87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1857301" indent="-142869" algn="l" defTabSz="285739" rtl="0" eaLnBrk="1" latinLnBrk="0" hangingPunct="1">
        <a:spcBef>
          <a:spcPct val="20000"/>
        </a:spcBef>
        <a:spcAft>
          <a:spcPts val="375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87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143039" indent="-142869" algn="l" defTabSz="285739" rtl="0" eaLnBrk="1" latinLnBrk="0" hangingPunct="1">
        <a:spcBef>
          <a:spcPct val="20000"/>
        </a:spcBef>
        <a:spcAft>
          <a:spcPts val="375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87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428778" indent="-142869" algn="l" defTabSz="285739" rtl="0" eaLnBrk="1" latinLnBrk="0" hangingPunct="1">
        <a:spcBef>
          <a:spcPct val="20000"/>
        </a:spcBef>
        <a:spcAft>
          <a:spcPts val="375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87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7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1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0938" y="131341"/>
            <a:ext cx="8176332" cy="5934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0938" y="903249"/>
            <a:ext cx="8176332" cy="43083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9491" y="5258597"/>
            <a:ext cx="85725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buClr>
                <a:srgbClr val="3085ED"/>
              </a:buClr>
            </a:pPr>
            <a:fld id="{B61BEF0D-F0BB-DE4B-95CE-6DB70DBA9567}" type="datetimeFigureOut">
              <a:rPr lang="en-US" smtClean="0">
                <a:solidFill>
                  <a:srgbClr val="0B4183"/>
                </a:solidFill>
              </a:rPr>
              <a:pPr>
                <a:buClr>
                  <a:srgbClr val="3085ED"/>
                </a:buClr>
              </a:pPr>
              <a:t>4/27/2020</a:t>
            </a:fld>
            <a:endParaRPr lang="en-US" dirty="0">
              <a:solidFill>
                <a:srgbClr val="0B4183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0939" y="5258597"/>
            <a:ext cx="6791406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buClr>
                <a:srgbClr val="3085ED"/>
              </a:buClr>
            </a:pPr>
            <a:r>
              <a:rPr lang="de-DE" smtClean="0">
                <a:solidFill>
                  <a:srgbClr val="0B4183"/>
                </a:solidFill>
              </a:rPr>
              <a:t>University of Pennsylvania</a:t>
            </a:r>
            <a:endParaRPr lang="en-GB" dirty="0">
              <a:solidFill>
                <a:srgbClr val="0B4183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13894" y="5258597"/>
            <a:ext cx="41337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buClr>
                <a:srgbClr val="3085ED"/>
              </a:buClr>
            </a:pPr>
            <a:fld id="{05072F42-4DFA-4725-86F9-7594E4AB4EB5}" type="slidenum">
              <a:rPr lang="en-GB" smtClean="0">
                <a:solidFill>
                  <a:srgbClr val="0B4183"/>
                </a:solidFill>
              </a:rPr>
              <a:pPr>
                <a:buClr>
                  <a:srgbClr val="3085ED"/>
                </a:buClr>
              </a:pPr>
              <a:t>‹#›</a:t>
            </a:fld>
            <a:endParaRPr lang="en-GB">
              <a:solidFill>
                <a:srgbClr val="0B4183"/>
              </a:solidFill>
            </a:endParaRPr>
          </a:p>
        </p:txBody>
      </p:sp>
      <p:sp>
        <p:nvSpPr>
          <p:cNvPr id="15" name="Rectangle 32"/>
          <p:cNvSpPr>
            <a:spLocks noChangeArrowheads="1"/>
          </p:cNvSpPr>
          <p:nvPr userDrawn="1"/>
        </p:nvSpPr>
        <p:spPr bwMode="auto">
          <a:xfrm>
            <a:off x="4384007" y="5305559"/>
            <a:ext cx="2764716" cy="210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 defTabSz="761970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de-DE" sz="750" dirty="0" smtClean="0">
                <a:solidFill>
                  <a:srgbClr val="0B4183"/>
                </a:solidFill>
              </a:rPr>
              <a:t>© 2017-8 Z. Ives, S. Davidson, L. Ungar</a:t>
            </a:r>
            <a:endParaRPr lang="en-GB" sz="750" dirty="0" smtClean="0">
              <a:solidFill>
                <a:srgbClr val="0B41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6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285739" rtl="0" eaLnBrk="1" latinLnBrk="0" hangingPunct="1">
        <a:spcBef>
          <a:spcPct val="0"/>
        </a:spcBef>
        <a:buNone/>
        <a:defRPr sz="3200" kern="1200" cap="none">
          <a:ln w="3175" cmpd="sng">
            <a:noFill/>
          </a:ln>
          <a:solidFill>
            <a:schemeClr val="tx1"/>
          </a:solidFill>
          <a:effectLst/>
          <a:latin typeface="Franklin Gothic Demi" charset="0"/>
          <a:ea typeface="Franklin Gothic Demi" charset="0"/>
          <a:cs typeface="Franklin Gothic Demi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8587" indent="-178587" algn="l" defTabSz="285739" rtl="0" eaLnBrk="1" latinLnBrk="0" hangingPunct="1">
        <a:spcBef>
          <a:spcPct val="20000"/>
        </a:spcBef>
        <a:spcAft>
          <a:spcPts val="375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Constantia" charset="0"/>
          <a:ea typeface="Constantia" charset="0"/>
          <a:cs typeface="Constantia" charset="0"/>
        </a:defRPr>
      </a:lvl1pPr>
      <a:lvl2pPr marL="464326" indent="-178587" algn="l" defTabSz="285739" rtl="0" eaLnBrk="1" latinLnBrk="0" hangingPunct="1">
        <a:spcBef>
          <a:spcPct val="20000"/>
        </a:spcBef>
        <a:spcAft>
          <a:spcPts val="375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200" kern="1200" cap="none">
          <a:solidFill>
            <a:schemeClr val="tx1"/>
          </a:solidFill>
          <a:effectLst/>
          <a:latin typeface="Constantia" charset="0"/>
          <a:ea typeface="Constantia" charset="0"/>
          <a:cs typeface="Constantia" charset="0"/>
        </a:defRPr>
      </a:lvl2pPr>
      <a:lvl3pPr marL="750064" indent="-178587" algn="l" defTabSz="285739" rtl="0" eaLnBrk="1" latinLnBrk="0" hangingPunct="1">
        <a:spcBef>
          <a:spcPct val="20000"/>
        </a:spcBef>
        <a:spcAft>
          <a:spcPts val="375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Constantia" charset="0"/>
          <a:ea typeface="Constantia" charset="0"/>
          <a:cs typeface="Constantia" charset="0"/>
        </a:defRPr>
      </a:lvl3pPr>
      <a:lvl4pPr marL="964368" indent="-107152" algn="l" defTabSz="285739" rtl="0" eaLnBrk="1" latinLnBrk="0" hangingPunct="1">
        <a:spcBef>
          <a:spcPct val="20000"/>
        </a:spcBef>
        <a:spcAft>
          <a:spcPts val="375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Constantia" charset="0"/>
          <a:ea typeface="Constantia" charset="0"/>
          <a:cs typeface="Constantia" charset="0"/>
        </a:defRPr>
      </a:lvl4pPr>
      <a:lvl5pPr marL="1250107" indent="-107152" algn="l" defTabSz="285739" rtl="0" eaLnBrk="1" latinLnBrk="0" hangingPunct="1">
        <a:spcBef>
          <a:spcPct val="20000"/>
        </a:spcBef>
        <a:spcAft>
          <a:spcPts val="375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Constantia" charset="0"/>
          <a:ea typeface="Constantia" charset="0"/>
          <a:cs typeface="Constantia" charset="0"/>
        </a:defRPr>
      </a:lvl5pPr>
      <a:lvl6pPr marL="1571562" indent="-142869" algn="l" defTabSz="285739" rtl="0" eaLnBrk="1" latinLnBrk="0" hangingPunct="1">
        <a:spcBef>
          <a:spcPct val="20000"/>
        </a:spcBef>
        <a:spcAft>
          <a:spcPts val="375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87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1857301" indent="-142869" algn="l" defTabSz="285739" rtl="0" eaLnBrk="1" latinLnBrk="0" hangingPunct="1">
        <a:spcBef>
          <a:spcPct val="20000"/>
        </a:spcBef>
        <a:spcAft>
          <a:spcPts val="375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87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2143039" indent="-142869" algn="l" defTabSz="285739" rtl="0" eaLnBrk="1" latinLnBrk="0" hangingPunct="1">
        <a:spcBef>
          <a:spcPct val="20000"/>
        </a:spcBef>
        <a:spcAft>
          <a:spcPts val="375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87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2428778" indent="-142869" algn="l" defTabSz="285739" rtl="0" eaLnBrk="1" latinLnBrk="0" hangingPunct="1">
        <a:spcBef>
          <a:spcPct val="20000"/>
        </a:spcBef>
        <a:spcAft>
          <a:spcPts val="375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875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39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477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16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2954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693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431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170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5909" algn="l" defTabSz="285739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jeeyoungk/how-sharding-works-b4dec46b3f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hyperlink" Target="https://cacm.acm.org/magazines/2016/11/209116-apache-spark/fulltex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3085ED"/>
              </a:buClr>
              <a:defRPr/>
            </a:pPr>
            <a:fld id="{7381E825-D35B-4F4D-B662-8AD4B89A78EF}" type="slidenum">
              <a:rPr lang="en-GB">
                <a:solidFill>
                  <a:srgbClr val="0B4183"/>
                </a:solidFill>
              </a:rPr>
              <a:pPr>
                <a:buClr>
                  <a:srgbClr val="3085ED"/>
                </a:buClr>
                <a:defRPr/>
              </a:pPr>
              <a:t>1</a:t>
            </a:fld>
            <a:endParaRPr lang="en-GB">
              <a:solidFill>
                <a:srgbClr val="0B418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9397" y="3330222"/>
            <a:ext cx="8137871" cy="115711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 smtClean="0"/>
              <a:t>Reading:</a:t>
            </a:r>
          </a:p>
          <a:p>
            <a:pPr algn="l"/>
            <a:r>
              <a:rPr lang="en-US" dirty="0">
                <a:hlinkClick r:id="rId3"/>
              </a:rPr>
              <a:t>https://medium.com/@</a:t>
            </a:r>
            <a:r>
              <a:rPr lang="en-US" dirty="0" smtClean="0">
                <a:hlinkClick r:id="rId3"/>
              </a:rPr>
              <a:t>jeeyoungk/how-sharding-works-b4dec46b3f6</a:t>
            </a:r>
            <a:endParaRPr lang="en-US" dirty="0" smtClean="0"/>
          </a:p>
          <a:p>
            <a:pPr algn="l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cacm.acm.org/magazines/2016/11/209116-apache-spark/fulltext</a:t>
            </a:r>
            <a:endParaRPr lang="en-US" dirty="0" smtClean="0"/>
          </a:p>
          <a:p>
            <a:pPr algn="l"/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897746" y="4554582"/>
            <a:ext cx="6065950" cy="106675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r" defTabSz="284163" rtl="0" fontAlgn="base">
              <a:spcBef>
                <a:spcPct val="20000"/>
              </a:spcBef>
              <a:spcAft>
                <a:spcPts val="375"/>
              </a:spcAft>
              <a:buClr>
                <a:srgbClr val="7F241A"/>
              </a:buClr>
              <a:buSzPct val="145000"/>
              <a:buFont typeface="Arial" charset="0"/>
              <a:buNone/>
              <a:defRPr sz="2000" kern="1200">
                <a:solidFill>
                  <a:schemeClr val="tx1"/>
                </a:solidFill>
                <a:latin typeface="Helvetica"/>
                <a:ea typeface="Constantia" charset="0"/>
                <a:cs typeface="Helvetica"/>
              </a:defRPr>
            </a:lvl1pPr>
            <a:lvl2pPr marL="285739" indent="0" algn="ctr" defTabSz="284163" rtl="0" fontAlgn="base">
              <a:spcBef>
                <a:spcPct val="20000"/>
              </a:spcBef>
              <a:spcAft>
                <a:spcPts val="375"/>
              </a:spcAft>
              <a:buClr>
                <a:srgbClr val="7F241A"/>
              </a:buClr>
              <a:buSzPct val="145000"/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Helvetica"/>
                <a:ea typeface="Constantia" charset="0"/>
                <a:cs typeface="Helvetica"/>
              </a:defRPr>
            </a:lvl2pPr>
            <a:lvl3pPr marL="571477" indent="0" algn="ctr" defTabSz="284163" rtl="0" fontAlgn="base">
              <a:spcBef>
                <a:spcPct val="20000"/>
              </a:spcBef>
              <a:spcAft>
                <a:spcPts val="375"/>
              </a:spcAft>
              <a:buClr>
                <a:srgbClr val="7F241A"/>
              </a:buClr>
              <a:buSzPct val="145000"/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Helvetica"/>
                <a:ea typeface="Constantia" charset="0"/>
                <a:cs typeface="Helvetica"/>
              </a:defRPr>
            </a:lvl3pPr>
            <a:lvl4pPr marL="857216" indent="0" algn="ctr" defTabSz="284163" rtl="0" fontAlgn="base">
              <a:spcBef>
                <a:spcPct val="20000"/>
              </a:spcBef>
              <a:spcAft>
                <a:spcPts val="375"/>
              </a:spcAft>
              <a:buClr>
                <a:srgbClr val="7F241A"/>
              </a:buClr>
              <a:buSzPct val="145000"/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Helvetica"/>
                <a:ea typeface="Constantia" charset="0"/>
                <a:cs typeface="Helvetica"/>
              </a:defRPr>
            </a:lvl4pPr>
            <a:lvl5pPr marL="1142954" indent="0" algn="ctr" defTabSz="284163" rtl="0" fontAlgn="base">
              <a:spcBef>
                <a:spcPct val="20000"/>
              </a:spcBef>
              <a:spcAft>
                <a:spcPts val="375"/>
              </a:spcAft>
              <a:buClr>
                <a:srgbClr val="7F241A"/>
              </a:buClr>
              <a:buSzPct val="145000"/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Helvetica"/>
                <a:ea typeface="Constantia" charset="0"/>
                <a:cs typeface="Helvetica"/>
              </a:defRPr>
            </a:lvl5pPr>
            <a:lvl6pPr marL="1428693" indent="0" algn="ctr" defTabSz="285739" rtl="0" eaLnBrk="1" latinLnBrk="0" hangingPunct="1">
              <a:spcBef>
                <a:spcPct val="20000"/>
              </a:spcBef>
              <a:spcAft>
                <a:spcPts val="375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875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1714431" indent="0" algn="ctr" defTabSz="285739" rtl="0" eaLnBrk="1" latinLnBrk="0" hangingPunct="1">
              <a:spcBef>
                <a:spcPct val="20000"/>
              </a:spcBef>
              <a:spcAft>
                <a:spcPts val="375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875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2000170" indent="0" algn="ctr" defTabSz="285739" rtl="0" eaLnBrk="1" latinLnBrk="0" hangingPunct="1">
              <a:spcBef>
                <a:spcPct val="20000"/>
              </a:spcBef>
              <a:spcAft>
                <a:spcPts val="375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875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2285909" indent="0" algn="ctr" defTabSz="285739" rtl="0" eaLnBrk="1" latinLnBrk="0" hangingPunct="1">
              <a:spcBef>
                <a:spcPct val="20000"/>
              </a:spcBef>
              <a:spcAft>
                <a:spcPts val="375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None/>
              <a:defRPr sz="875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l" defTabSz="285739" fontAlgn="auto">
              <a:buClr>
                <a:srgbClr val="A93023">
                  <a:lumMod val="75000"/>
                </a:srgbClr>
              </a:buClr>
              <a:defRPr/>
            </a:pPr>
            <a:r>
              <a:rPr lang="en-US" dirty="0" smtClean="0">
                <a:solidFill>
                  <a:srgbClr val="CDD0D1">
                    <a:lumMod val="50000"/>
                  </a:srgbClr>
                </a:solidFill>
              </a:rPr>
              <a:t>Slides based on </a:t>
            </a:r>
            <a:endParaRPr lang="en-US" altLang="en-US" dirty="0" smtClean="0">
              <a:solidFill>
                <a:srgbClr val="CDD0D1">
                  <a:lumMod val="50000"/>
                </a:srgbClr>
              </a:solidFill>
            </a:endParaRPr>
          </a:p>
          <a:p>
            <a:pPr algn="l" defTabSz="285739" fontAlgn="auto">
              <a:buClr>
                <a:srgbClr val="A93023">
                  <a:lumMod val="75000"/>
                </a:srgbClr>
              </a:buClr>
              <a:buFont typeface="Arial"/>
              <a:buNone/>
              <a:defRPr/>
            </a:pPr>
            <a:r>
              <a:rPr lang="en-US" altLang="en-US" dirty="0" smtClean="0">
                <a:solidFill>
                  <a:srgbClr val="CDD0D1">
                    <a:lumMod val="50000"/>
                  </a:srgbClr>
                </a:solidFill>
              </a:rPr>
              <a:t>Z. Ives’ at University of Pennsylvania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60730" y="1081749"/>
            <a:ext cx="8133806" cy="21812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 defTabSz="284163" rtl="0" fontAlgn="base">
              <a:spcBef>
                <a:spcPct val="0"/>
              </a:spcBef>
              <a:spcAft>
                <a:spcPct val="0"/>
              </a:spcAft>
              <a:defRPr sz="3800" kern="1200">
                <a:ln w="3175" cmpd="sng">
                  <a:noFill/>
                </a:ln>
                <a:solidFill>
                  <a:schemeClr val="tx1"/>
                </a:solidFill>
                <a:effectLst/>
                <a:latin typeface="Franklin Gothic Demi" charset="0"/>
                <a:ea typeface="Franklin Gothic Demi" charset="0"/>
                <a:cs typeface="Franklin Gothic Demi" charset="0"/>
              </a:defRPr>
            </a:lvl1pPr>
            <a:lvl2pPr algn="ctr" defTabSz="284163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2pPr>
            <a:lvl3pPr algn="ctr" defTabSz="284163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3pPr>
            <a:lvl4pPr algn="ctr" defTabSz="284163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4pPr>
            <a:lvl5pPr algn="ctr" defTabSz="284163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Franklin Gothic Demi" charset="0"/>
                <a:ea typeface="Franklin Gothic Demi" charset="0"/>
                <a:cs typeface="Franklin Gothic Demi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buClrTx/>
              <a:buSzTx/>
              <a:buFontTx/>
              <a:buNone/>
            </a:pPr>
            <a:r>
              <a:rPr lang="en-US" altLang="zh-CN" sz="3600" dirty="0" smtClean="0">
                <a:solidFill>
                  <a:srgbClr val="0B4183"/>
                </a:solidFill>
              </a:rPr>
              <a:t>Introduction to Apache Spark</a:t>
            </a:r>
            <a:br>
              <a:rPr lang="en-US" altLang="zh-CN" sz="3600" dirty="0" smtClean="0">
                <a:solidFill>
                  <a:srgbClr val="0B4183"/>
                </a:solidFill>
              </a:rPr>
            </a:br>
            <a:endParaRPr lang="en-US" altLang="en-US" sz="3600" dirty="0">
              <a:ln>
                <a:noFill/>
              </a:ln>
              <a:solidFill>
                <a:srgbClr val="0B4183"/>
              </a:solidFill>
            </a:endParaRPr>
          </a:p>
        </p:txBody>
      </p:sp>
      <p:pic>
        <p:nvPicPr>
          <p:cNvPr id="8" name="Picture 7" descr="Spark Logo #112.jp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999" t="13418" r="8248" b="14654"/>
          <a:stretch/>
        </p:blipFill>
        <p:spPr>
          <a:xfrm>
            <a:off x="6412418" y="2253743"/>
            <a:ext cx="2382118" cy="129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6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I Extend the Same Ideas</a:t>
            </a:r>
            <a:br>
              <a:rPr lang="en-US" dirty="0"/>
            </a:br>
            <a:r>
              <a:rPr lang="en-US" dirty="0"/>
              <a:t>to Multiple Machines?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simple technique – commonly called “</a:t>
            </a:r>
            <a:r>
              <a:rPr lang="en-US" dirty="0" err="1"/>
              <a:t>sharding</a:t>
            </a:r>
            <a:r>
              <a:rPr lang="en-US" dirty="0"/>
              <a:t>”</a:t>
            </a:r>
          </a:p>
          <a:p>
            <a:endParaRPr lang="en-US" dirty="0"/>
          </a:p>
          <a:p>
            <a:r>
              <a:rPr lang="en-US" dirty="0"/>
              <a:t>Take your index key, divide values into “buckets”</a:t>
            </a:r>
          </a:p>
          <a:p>
            <a:endParaRPr lang="en-US" dirty="0"/>
          </a:p>
          <a:p>
            <a:r>
              <a:rPr lang="en-US" dirty="0"/>
              <a:t>Assign one “bucket” per machine</a:t>
            </a:r>
          </a:p>
          <a:p>
            <a:endParaRPr lang="en-US" dirty="0"/>
          </a:p>
          <a:p>
            <a:r>
              <a:rPr lang="en-US" dirty="0"/>
              <a:t>Do work locally over the buckets, </a:t>
            </a:r>
            <a:r>
              <a:rPr lang="en-US" b="1" dirty="0"/>
              <a:t>exchange</a:t>
            </a:r>
            <a:r>
              <a:rPr lang="en-US" dirty="0"/>
              <a:t> (shuffle) data, go on to aggregate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893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Content Placeholder 7">
            <a:extLst>
              <a:ext uri="{FF2B5EF4-FFF2-40B4-BE49-F238E27FC236}">
                <a16:creationId xmlns:a16="http://schemas.microsoft.com/office/drawing/2014/main" id="{F0BBE368-6DFE-4459-B43C-AD612BDC5F8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343326" y="1265912"/>
          <a:ext cx="2511838" cy="3774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5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5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IATA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City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797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Philadelphia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Boston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JFK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New York JFK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New York </a:t>
                      </a:r>
                      <a:r>
                        <a:rPr lang="en-US" sz="1800" dirty="0" err="1"/>
                        <a:t>Laguardia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Washington Reagan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Pittsburgh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Washington Dulles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24" name="Content Placeholder 8">
            <a:extLst>
              <a:ext uri="{FF2B5EF4-FFF2-40B4-BE49-F238E27FC236}">
                <a16:creationId xmlns:a16="http://schemas.microsoft.com/office/drawing/2014/main" id="{DB70B1CE-9DDD-45A7-B421-94122C34E98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82265" y="1254125"/>
          <a:ext cx="2345004" cy="4079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72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From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238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JFK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PHL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JFK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72C7B-476C-4C14-8EC7-C19EF697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11</a:t>
            </a:fld>
            <a:endParaRPr lang="en-GB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EF7E5A31-0AEE-4EC7-81CF-BA53E3E8B98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359141" y="1254125"/>
          <a:ext cx="2511838" cy="3774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5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5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IATA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City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797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BOS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Boston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60943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DCA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Washington Reagan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114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IAD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Washington Dulles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2707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JFK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New York JFK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LGA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New York </a:t>
                      </a:r>
                      <a:r>
                        <a:rPr lang="en-US" sz="1800" dirty="0" err="1"/>
                        <a:t>Laguardia</a:t>
                      </a:r>
                      <a:endParaRPr lang="en-US" sz="1800" dirty="0"/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PHL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Philadelphia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931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PIT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Pittsburgh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DD8CB34F-D667-4032-B36D-37786DEAC1E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97904" y="1254125"/>
          <a:ext cx="2345004" cy="4079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72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From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238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DCA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BOS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06402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PHL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BOS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990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PIT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BOS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983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BOS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DCA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576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PHL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IAD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877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IAD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JFK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844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PIT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PHL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9829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JFK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PIT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PHL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PIT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LGA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PIT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2C6716E-9622-4A48-B7AB-ADD4F0F1CC95}"/>
              </a:ext>
            </a:extLst>
          </p:cNvPr>
          <p:cNvSpPr txBox="1"/>
          <p:nvPr/>
        </p:nvSpPr>
        <p:spPr>
          <a:xfrm>
            <a:off x="2416424" y="854015"/>
            <a:ext cx="1064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Airports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7634D6-21A3-4853-932E-7CFAB610A043}"/>
              </a:ext>
            </a:extLst>
          </p:cNvPr>
          <p:cNvSpPr txBox="1"/>
          <p:nvPr/>
        </p:nvSpPr>
        <p:spPr>
          <a:xfrm>
            <a:off x="7066076" y="763627"/>
            <a:ext cx="920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Flights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EF44BD-CFAB-4BE6-849D-A4114C8ECBFD}"/>
              </a:ext>
            </a:extLst>
          </p:cNvPr>
          <p:cNvSpPr txBox="1"/>
          <p:nvPr/>
        </p:nvSpPr>
        <p:spPr>
          <a:xfrm>
            <a:off x="1664209" y="133485"/>
            <a:ext cx="65855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err="1"/>
              <a:t>Airports.merge</a:t>
            </a:r>
            <a:r>
              <a:rPr lang="en-US" dirty="0"/>
              <a:t>(Flights, </a:t>
            </a:r>
            <a:r>
              <a:rPr lang="en-US" dirty="0" err="1"/>
              <a:t>left_on</a:t>
            </a:r>
            <a:r>
              <a:rPr lang="en-US" dirty="0"/>
              <a:t>=[‘IATA’], </a:t>
            </a:r>
            <a:r>
              <a:rPr lang="en-US" dirty="0" err="1"/>
              <a:t>right_on</a:t>
            </a:r>
            <a:r>
              <a:rPr lang="en-US" dirty="0"/>
              <a:t>=[‘To’])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EF72CBA-C629-4ED0-A3A8-93349750BA8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0397" y="1559560"/>
          <a:ext cx="1048950" cy="296672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662305">
                  <a:extLst>
                    <a:ext uri="{9D8B030D-6E8A-4147-A177-3AD203B41FA5}">
                      <a16:colId xmlns:a16="http://schemas.microsoft.com/office/drawing/2014/main" val="4251113376"/>
                    </a:ext>
                  </a:extLst>
                </a:gridCol>
                <a:gridCol w="386645">
                  <a:extLst>
                    <a:ext uri="{9D8B030D-6E8A-4147-A177-3AD203B41FA5}">
                      <a16:colId xmlns:a16="http://schemas.microsoft.com/office/drawing/2014/main" val="31847935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IATA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446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BOS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32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DCA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</a:t>
                      </a:r>
                    </a:p>
                  </a:txBody>
                  <a:tcPr>
                    <a:solidFill>
                      <a:schemeClr val="tx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61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IAD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404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JFK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911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LGA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0019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PHL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>
                    <a:solidFill>
                      <a:schemeClr val="accent5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386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PIT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0426"/>
                  </a:ext>
                </a:extLst>
              </a:tr>
            </a:tbl>
          </a:graphicData>
        </a:graphic>
      </p:graphicFrame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AD25778E-C53B-4C0A-9663-801135F20461}"/>
              </a:ext>
            </a:extLst>
          </p:cNvPr>
          <p:cNvSpPr/>
          <p:nvPr/>
        </p:nvSpPr>
        <p:spPr>
          <a:xfrm rot="685269">
            <a:off x="5029200" y="2020711"/>
            <a:ext cx="982133" cy="19191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Left-Right 20">
            <a:extLst>
              <a:ext uri="{FF2B5EF4-FFF2-40B4-BE49-F238E27FC236}">
                <a16:creationId xmlns:a16="http://schemas.microsoft.com/office/drawing/2014/main" id="{BFFB64F8-ADB3-486A-A221-B4D7C69FD9C6}"/>
              </a:ext>
            </a:extLst>
          </p:cNvPr>
          <p:cNvSpPr/>
          <p:nvPr/>
        </p:nvSpPr>
        <p:spPr>
          <a:xfrm rot="685269">
            <a:off x="5119671" y="3160405"/>
            <a:ext cx="982133" cy="19191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Left-Right 21">
            <a:extLst>
              <a:ext uri="{FF2B5EF4-FFF2-40B4-BE49-F238E27FC236}">
                <a16:creationId xmlns:a16="http://schemas.microsoft.com/office/drawing/2014/main" id="{DBE7BDE8-8905-489D-9F38-8E7D198CEBC5}"/>
              </a:ext>
            </a:extLst>
          </p:cNvPr>
          <p:cNvSpPr/>
          <p:nvPr/>
        </p:nvSpPr>
        <p:spPr>
          <a:xfrm rot="21170728">
            <a:off x="5161178" y="3991724"/>
            <a:ext cx="982133" cy="19191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Left-Right 22">
            <a:extLst>
              <a:ext uri="{FF2B5EF4-FFF2-40B4-BE49-F238E27FC236}">
                <a16:creationId xmlns:a16="http://schemas.microsoft.com/office/drawing/2014/main" id="{02CA3D96-17EB-45ED-8B74-B3F85100AE54}"/>
              </a:ext>
            </a:extLst>
          </p:cNvPr>
          <p:cNvSpPr/>
          <p:nvPr/>
        </p:nvSpPr>
        <p:spPr>
          <a:xfrm rot="21170728">
            <a:off x="5074435" y="4655367"/>
            <a:ext cx="982133" cy="19191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65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Very Large Database…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31" y="1587763"/>
            <a:ext cx="6828112" cy="358171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85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MapReduce to Spark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Early Google work, and the Hadoop engine, focused on a simple framework based on the MapReduce idea</a:t>
            </a:r>
          </a:p>
          <a:p>
            <a:endParaRPr lang="en-US" dirty="0"/>
          </a:p>
          <a:p>
            <a:r>
              <a:rPr lang="en-US" dirty="0"/>
              <a:t>Over time, people wanted a cleaner, more flexible programming </a:t>
            </a:r>
            <a:r>
              <a:rPr lang="mr-IN" dirty="0"/>
              <a:t>–</a:t>
            </a:r>
            <a:r>
              <a:rPr lang="en-US" dirty="0"/>
              <a:t> this became Spark, which basically extended MapReduce in a clean way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70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 in Spark:</a:t>
            </a:r>
            <a:br>
              <a:rPr lang="en-US" dirty="0"/>
            </a:br>
            <a:r>
              <a:rPr lang="en-US" dirty="0"/>
              <a:t>Support for </a:t>
            </a:r>
            <a:r>
              <a:rPr lang="en-US" dirty="0" err="1"/>
              <a:t>Sharded</a:t>
            </a:r>
            <a:r>
              <a:rPr lang="en-US" dirty="0"/>
              <a:t> Data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34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Spark?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>
          <a:xfrm>
            <a:off x="490623" y="3315768"/>
            <a:ext cx="4040188" cy="53313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Efficient</a:t>
            </a:r>
            <a:endParaRPr lang="en-US" sz="4000" dirty="0"/>
          </a:p>
        </p:txBody>
      </p:sp>
      <p:sp>
        <p:nvSpPr>
          <p:cNvPr id="16" name="Content Placeholder 15"/>
          <p:cNvSpPr>
            <a:spLocks noGrp="1"/>
          </p:cNvSpPr>
          <p:nvPr>
            <p:ph sz="half" idx="2"/>
          </p:nvPr>
        </p:nvSpPr>
        <p:spPr>
          <a:xfrm>
            <a:off x="468341" y="3894659"/>
            <a:ext cx="4040188" cy="1723049"/>
          </a:xfrm>
        </p:spPr>
        <p:txBody>
          <a:bodyPr/>
          <a:lstStyle/>
          <a:p>
            <a:r>
              <a:rPr lang="en-US" sz="3200" dirty="0" smtClean="0"/>
              <a:t>General execution graphs</a:t>
            </a:r>
          </a:p>
          <a:p>
            <a:r>
              <a:rPr lang="en-US" sz="3200" dirty="0" smtClean="0"/>
              <a:t>In-memory storage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"/>
          </p:nvPr>
        </p:nvSpPr>
        <p:spPr>
          <a:xfrm>
            <a:off x="4656168" y="3315768"/>
            <a:ext cx="4041775" cy="533136"/>
          </a:xfrm>
        </p:spPr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FF6600"/>
                </a:solidFill>
              </a:rPr>
              <a:t>Usable</a:t>
            </a:r>
            <a:endParaRPr lang="en-US" sz="40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4"/>
          </p:nvPr>
        </p:nvSpPr>
        <p:spPr>
          <a:xfrm>
            <a:off x="4656168" y="3905632"/>
            <a:ext cx="4041775" cy="1529772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Rich APIs in Java, </a:t>
            </a:r>
            <a:r>
              <a:rPr lang="en-US" sz="3200" dirty="0" err="1" smtClean="0"/>
              <a:t>Scala</a:t>
            </a:r>
            <a:r>
              <a:rPr lang="en-US" sz="3200" dirty="0" smtClean="0"/>
              <a:t>, Python</a:t>
            </a:r>
          </a:p>
          <a:p>
            <a:r>
              <a:rPr lang="en-US" sz="3200" dirty="0" smtClean="0"/>
              <a:t>Interactive shell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879" y="2158804"/>
            <a:ext cx="8354733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 smtClean="0">
              <a:solidFill>
                <a:srgbClr val="FF660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FF66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56922" y="1074688"/>
            <a:ext cx="79028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Fast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 and </a:t>
            </a: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Expressive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 Cluster Computing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/>
            </a:r>
            <a:b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</a:b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Engine Compatible </a:t>
            </a: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with Apache Hadoop</a:t>
            </a:r>
          </a:p>
        </p:txBody>
      </p:sp>
      <p:sp>
        <p:nvSpPr>
          <p:cNvPr id="24" name="Rounded Rectangle 23"/>
          <p:cNvSpPr/>
          <p:nvPr/>
        </p:nvSpPr>
        <p:spPr>
          <a:xfrm rot="634753">
            <a:off x="5715867" y="2837298"/>
            <a:ext cx="2784268" cy="556186"/>
          </a:xfrm>
          <a:prstGeom prst="roundRect">
            <a:avLst/>
          </a:prstGeom>
          <a:solidFill>
            <a:schemeClr val="bg1">
              <a:lumMod val="85000"/>
              <a:alpha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4000" b="1" dirty="0" smtClean="0">
                <a:solidFill>
                  <a:srgbClr val="FF6600"/>
                </a:solidFill>
                <a:latin typeface="Corbel"/>
                <a:cs typeface="Corbel"/>
              </a:rPr>
              <a:t>2-5× </a:t>
            </a:r>
            <a:r>
              <a:rPr lang="en-US" sz="2800" dirty="0" smtClean="0">
                <a:solidFill>
                  <a:srgbClr val="FF6600"/>
                </a:solidFill>
                <a:latin typeface="Corbel"/>
                <a:cs typeface="Corbel"/>
              </a:rPr>
              <a:t>less code</a:t>
            </a:r>
          </a:p>
        </p:txBody>
      </p:sp>
      <p:sp>
        <p:nvSpPr>
          <p:cNvPr id="25" name="Rounded Rectangle 24"/>
          <p:cNvSpPr/>
          <p:nvPr/>
        </p:nvSpPr>
        <p:spPr>
          <a:xfrm rot="531739">
            <a:off x="823452" y="2336488"/>
            <a:ext cx="3778962" cy="990676"/>
          </a:xfrm>
          <a:prstGeom prst="roundRect">
            <a:avLst/>
          </a:prstGeom>
          <a:solidFill>
            <a:schemeClr val="bg1">
              <a:lumMod val="85000"/>
              <a:alpha val="8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2400" dirty="0" smtClean="0">
                <a:solidFill>
                  <a:srgbClr val="FF6600"/>
                </a:solidFill>
                <a:latin typeface="Corbel"/>
                <a:cs typeface="Corbel"/>
              </a:rPr>
              <a:t>Up to </a:t>
            </a:r>
            <a:r>
              <a:rPr lang="en-US" sz="4000" b="1" dirty="0" smtClean="0">
                <a:solidFill>
                  <a:srgbClr val="FF6600"/>
                </a:solidFill>
                <a:latin typeface="Corbel"/>
                <a:cs typeface="Corbel"/>
              </a:rPr>
              <a:t>10×</a:t>
            </a:r>
            <a:r>
              <a:rPr lang="en-US" sz="2400" dirty="0" smtClean="0">
                <a:solidFill>
                  <a:srgbClr val="FF6600"/>
                </a:solidFill>
                <a:latin typeface="Corbel"/>
                <a:cs typeface="Corbel"/>
              </a:rPr>
              <a:t> faster on disk,</a:t>
            </a:r>
            <a:br>
              <a:rPr lang="en-US" sz="2400" dirty="0" smtClean="0">
                <a:solidFill>
                  <a:srgbClr val="FF6600"/>
                </a:solidFill>
                <a:latin typeface="Corbel"/>
                <a:cs typeface="Corbel"/>
              </a:rPr>
            </a:br>
            <a:r>
              <a:rPr lang="en-US" sz="4000" b="1" dirty="0" smtClean="0">
                <a:solidFill>
                  <a:srgbClr val="FF6600"/>
                </a:solidFill>
                <a:latin typeface="Corbel"/>
                <a:cs typeface="Corbel"/>
              </a:rPr>
              <a:t>100×</a:t>
            </a:r>
            <a:r>
              <a:rPr lang="en-US" sz="3200" b="1" dirty="0" smtClean="0">
                <a:solidFill>
                  <a:srgbClr val="FF6600"/>
                </a:solidFill>
                <a:latin typeface="Corbel"/>
                <a:cs typeface="Corbel"/>
              </a:rPr>
              <a:t> </a:t>
            </a:r>
            <a:r>
              <a:rPr lang="en-US" sz="2400" dirty="0" smtClean="0">
                <a:solidFill>
                  <a:srgbClr val="FF6600"/>
                </a:solidFill>
                <a:latin typeface="Corbel"/>
                <a:cs typeface="Corbel"/>
              </a:rPr>
              <a:t>in memory</a:t>
            </a:r>
          </a:p>
        </p:txBody>
      </p:sp>
    </p:spTree>
    <p:extLst>
      <p:ext uri="{BB962C8B-B14F-4D97-AF65-F5344CB8AC3E}">
        <p14:creationId xmlns:p14="http://schemas.microsoft.com/office/powerpoint/2010/main" val="176988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Support</a:t>
            </a:r>
            <a:endParaRPr lang="en-US" dirty="0"/>
          </a:p>
        </p:txBody>
      </p:sp>
      <p:sp>
        <p:nvSpPr>
          <p:cNvPr id="13" name="Content Placeholder 4"/>
          <p:cNvSpPr>
            <a:spLocks noGrp="1"/>
          </p:cNvSpPr>
          <p:nvPr>
            <p:ph sz="half" idx="1"/>
          </p:nvPr>
        </p:nvSpPr>
        <p:spPr>
          <a:xfrm>
            <a:off x="5668441" y="1327346"/>
            <a:ext cx="3388341" cy="3655217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rgbClr val="FF6600"/>
                </a:solidFill>
              </a:rPr>
              <a:t>Standalone Programs</a:t>
            </a:r>
          </a:p>
          <a:p>
            <a:pPr marL="117475" indent="-117475"/>
            <a:r>
              <a:rPr lang="en-US" sz="2000" dirty="0" smtClean="0"/>
              <a:t>Python, </a:t>
            </a:r>
            <a:r>
              <a:rPr lang="en-US" sz="2000" dirty="0" err="1" smtClean="0"/>
              <a:t>Scala</a:t>
            </a:r>
            <a:r>
              <a:rPr lang="en-US" sz="2000" dirty="0" smtClean="0"/>
              <a:t>, &amp; Java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6600"/>
                </a:solidFill>
              </a:rPr>
              <a:t>Interactive Shells</a:t>
            </a:r>
            <a:endParaRPr lang="en-US" sz="2000" b="1" dirty="0" smtClean="0"/>
          </a:p>
          <a:p>
            <a:pPr marL="174625" indent="-174625"/>
            <a:r>
              <a:rPr lang="en-US" sz="2000" dirty="0" smtClean="0"/>
              <a:t>Python &amp; </a:t>
            </a:r>
            <a:r>
              <a:rPr lang="en-US" sz="2000" dirty="0" err="1" smtClean="0"/>
              <a:t>Scala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b="1" dirty="0" smtClean="0">
                <a:solidFill>
                  <a:srgbClr val="FF6600"/>
                </a:solidFill>
              </a:rPr>
              <a:t>Performance</a:t>
            </a:r>
          </a:p>
          <a:p>
            <a:pPr marL="174625" indent="-174625"/>
            <a:r>
              <a:rPr lang="en-US" sz="2000" dirty="0" smtClean="0"/>
              <a:t>Java &amp; </a:t>
            </a:r>
            <a:r>
              <a:rPr lang="en-US" sz="2000" dirty="0" err="1" smtClean="0"/>
              <a:t>Scala</a:t>
            </a:r>
            <a:r>
              <a:rPr lang="en-US" sz="2000" dirty="0" smtClean="0"/>
              <a:t> are faster due to static typing</a:t>
            </a:r>
          </a:p>
          <a:p>
            <a:pPr marL="174625" indent="-174625"/>
            <a:r>
              <a:rPr lang="en-US" sz="2000" dirty="0" smtClean="0"/>
              <a:t>…but Python is often fine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half" idx="2"/>
          </p:nvPr>
        </p:nvSpPr>
        <p:spPr>
          <a:xfrm>
            <a:off x="463766" y="1312263"/>
            <a:ext cx="5120944" cy="969872"/>
          </a:xfrm>
          <a:solidFill>
            <a:schemeClr val="bg1">
              <a:lumMod val="8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numCol="1">
            <a:noAutofit/>
          </a:bodyPr>
          <a:lstStyle/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b="1" dirty="0" smtClean="0">
                <a:solidFill>
                  <a:srgbClr val="FF6600"/>
                </a:solidFill>
              </a:rPr>
              <a:t>Python</a:t>
            </a:r>
            <a:endParaRPr lang="en-US" sz="1400" dirty="0">
              <a:solidFill>
                <a:srgbClr val="008000"/>
              </a:solidFill>
              <a:latin typeface="Lucida Console"/>
              <a:cs typeface="Lucida Console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en-US" sz="1400" dirty="0" smtClean="0">
                <a:latin typeface="Lucida Console"/>
                <a:cs typeface="Lucida Console"/>
              </a:rPr>
              <a:t>lines </a:t>
            </a:r>
            <a:r>
              <a:rPr lang="en-US" sz="1400" dirty="0">
                <a:latin typeface="Lucida Console"/>
                <a:cs typeface="Lucida Console"/>
              </a:rPr>
              <a:t>= </a:t>
            </a:r>
            <a:r>
              <a:rPr lang="en-US" sz="1400" dirty="0" err="1">
                <a:latin typeface="Lucida Console"/>
                <a:cs typeface="Lucida Console"/>
              </a:rPr>
              <a:t>sc.textFile</a:t>
            </a:r>
            <a:r>
              <a:rPr lang="en-US" sz="1400" dirty="0">
                <a:latin typeface="Lucida Console"/>
                <a:cs typeface="Lucida Console"/>
              </a:rPr>
              <a:t>(...)</a:t>
            </a:r>
            <a:br>
              <a:rPr lang="en-US" sz="1400" dirty="0">
                <a:latin typeface="Lucida Console"/>
                <a:cs typeface="Lucida Console"/>
              </a:rPr>
            </a:br>
            <a:r>
              <a:rPr lang="en-US" sz="1400" dirty="0" err="1">
                <a:latin typeface="Lucida Console"/>
                <a:cs typeface="Lucida Console"/>
              </a:rPr>
              <a:t>lines.</a:t>
            </a:r>
            <a:r>
              <a:rPr lang="en-US" sz="1400" dirty="0" err="1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“ERROR” 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in s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  <a:r>
              <a:rPr lang="en-US" sz="1400" dirty="0">
                <a:latin typeface="Lucida Console"/>
                <a:cs typeface="Lucida Console"/>
              </a:rPr>
              <a:t>.</a:t>
            </a:r>
            <a:r>
              <a:rPr lang="en-US" sz="1400" dirty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  <a:endParaRPr lang="en-US" sz="1400" b="1" dirty="0" smtClean="0">
              <a:solidFill>
                <a:srgbClr val="FF6600"/>
              </a:solidFill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461065" y="2471909"/>
            <a:ext cx="5123645" cy="104882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1200"/>
              </a:spcBef>
              <a:buFont typeface="Arial"/>
              <a:buNone/>
            </a:pPr>
            <a:r>
              <a:rPr lang="en-US" b="1" dirty="0" err="1" smtClean="0">
                <a:solidFill>
                  <a:srgbClr val="FF6600"/>
                </a:solidFill>
              </a:rPr>
              <a:t>Scala</a:t>
            </a:r>
            <a:endParaRPr lang="en-US" sz="1400" dirty="0" smtClean="0">
              <a:solidFill>
                <a:srgbClr val="008000"/>
              </a:solidFill>
              <a:latin typeface="Lucida Console"/>
              <a:cs typeface="Lucida Console"/>
            </a:endParaRPr>
          </a:p>
          <a:p>
            <a:pPr marL="0" indent="0">
              <a:lnSpc>
                <a:spcPct val="80000"/>
              </a:lnSpc>
              <a:spcBef>
                <a:spcPts val="1200"/>
              </a:spcBef>
              <a:buFont typeface="Arial"/>
              <a:buNone/>
            </a:pPr>
            <a:r>
              <a:rPr lang="en-US" sz="1400" b="1" dirty="0" err="1" smtClean="0">
                <a:latin typeface="Lucida Console"/>
                <a:cs typeface="Lucida Console"/>
              </a:rPr>
              <a:t>val</a:t>
            </a:r>
            <a:r>
              <a:rPr lang="en-US" sz="1400" dirty="0" smtClean="0">
                <a:latin typeface="Lucida Console"/>
                <a:cs typeface="Lucida Console"/>
              </a:rPr>
              <a:t> lines = </a:t>
            </a:r>
            <a:r>
              <a:rPr lang="en-US" sz="1400" dirty="0" err="1" smtClean="0">
                <a:latin typeface="Lucida Console"/>
                <a:cs typeface="Lucida Console"/>
              </a:rPr>
              <a:t>sc.textFile</a:t>
            </a:r>
            <a:r>
              <a:rPr lang="en-US" sz="1400" dirty="0" smtClean="0">
                <a:latin typeface="Lucida Console"/>
                <a:cs typeface="Lucida Console"/>
              </a:rPr>
              <a:t>(...)</a:t>
            </a:r>
            <a:br>
              <a:rPr lang="en-US" sz="1400" dirty="0" smtClean="0">
                <a:latin typeface="Lucida Console"/>
                <a:cs typeface="Lucida Console"/>
              </a:rPr>
            </a:br>
            <a:r>
              <a:rPr lang="en-US" sz="1400" dirty="0" err="1" smtClean="0">
                <a:latin typeface="Lucida Console"/>
                <a:cs typeface="Lucida Console"/>
              </a:rPr>
              <a:t>lines.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x =&gt; 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x.contains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(“ERROR”)</a:t>
            </a:r>
            <a:r>
              <a:rPr lang="en-US" sz="1400" dirty="0" smtClean="0">
                <a:latin typeface="Lucida Console"/>
                <a:cs typeface="Lucida Console"/>
              </a:rPr>
              <a:t>).</a:t>
            </a:r>
            <a:r>
              <a:rPr lang="en-US" sz="1400" dirty="0" smtClean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 smtClean="0">
                <a:latin typeface="Lucida Console"/>
                <a:cs typeface="Lucida Console"/>
              </a:rPr>
              <a:t>()</a:t>
            </a:r>
            <a:endParaRPr lang="en-US" sz="1400" b="1" dirty="0" smtClean="0">
              <a:solidFill>
                <a:srgbClr val="FF6600"/>
              </a:solidFill>
            </a:endParaRPr>
          </a:p>
        </p:txBody>
      </p:sp>
      <p:sp>
        <p:nvSpPr>
          <p:cNvPr id="11" name="Content Placeholder 5"/>
          <p:cNvSpPr txBox="1">
            <a:spLocks/>
          </p:cNvSpPr>
          <p:nvPr/>
        </p:nvSpPr>
        <p:spPr>
          <a:xfrm>
            <a:off x="461057" y="3698577"/>
            <a:ext cx="5123653" cy="181406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Helvetica Neue Light"/>
                <a:ea typeface="+mn-ea"/>
                <a:cs typeface="Helvetica Neue Ligh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1200"/>
              </a:spcBef>
              <a:buFont typeface="Arial"/>
              <a:buNone/>
            </a:pPr>
            <a:r>
              <a:rPr lang="en-US" b="1" dirty="0" smtClean="0">
                <a:solidFill>
                  <a:srgbClr val="FF6600"/>
                </a:solidFill>
              </a:rPr>
              <a:t>Java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Font typeface="Arial"/>
              <a:buNone/>
            </a:pPr>
            <a:r>
              <a:rPr lang="en-US" sz="1400" dirty="0" err="1" smtClean="0">
                <a:latin typeface="Lucida Console"/>
                <a:cs typeface="Lucida Console"/>
              </a:rPr>
              <a:t>JavaRDD</a:t>
            </a:r>
            <a:r>
              <a:rPr lang="en-US" sz="1400" dirty="0" smtClean="0">
                <a:latin typeface="Lucida Console"/>
                <a:cs typeface="Lucida Console"/>
              </a:rPr>
              <a:t>&lt;String&gt; lines = </a:t>
            </a:r>
            <a:r>
              <a:rPr lang="en-US" sz="1400" dirty="0" err="1" smtClean="0">
                <a:latin typeface="Lucida Console"/>
                <a:cs typeface="Lucida Console"/>
              </a:rPr>
              <a:t>sc.textFile</a:t>
            </a:r>
            <a:r>
              <a:rPr lang="en-US" sz="1400" dirty="0" smtClean="0">
                <a:latin typeface="Lucida Console"/>
                <a:cs typeface="Lucida Console"/>
              </a:rPr>
              <a:t>(...);</a:t>
            </a:r>
            <a:br>
              <a:rPr lang="en-US" sz="1400" dirty="0" smtClean="0">
                <a:latin typeface="Lucida Console"/>
                <a:cs typeface="Lucida Console"/>
              </a:rPr>
            </a:br>
            <a:r>
              <a:rPr lang="en-US" sz="1400" dirty="0" err="1" smtClean="0">
                <a:latin typeface="Lucida Console"/>
                <a:cs typeface="Lucida Console"/>
              </a:rPr>
              <a:t>lines.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b="1" dirty="0" smtClean="0">
                <a:latin typeface="Lucida Console"/>
                <a:cs typeface="Lucida Console"/>
              </a:rPr>
              <a:t>new</a:t>
            </a:r>
            <a:r>
              <a:rPr lang="en-US" sz="1400" dirty="0" smtClean="0">
                <a:latin typeface="Lucida Console"/>
                <a:cs typeface="Lucida Console"/>
              </a:rPr>
              <a:t> Function&lt;String, Boolean&gt;() {</a:t>
            </a:r>
            <a:br>
              <a:rPr lang="en-US" sz="1400" dirty="0" smtClean="0">
                <a:latin typeface="Lucida Console"/>
                <a:cs typeface="Lucida Console"/>
              </a:rPr>
            </a:br>
            <a:r>
              <a:rPr lang="en-US" sz="1400" dirty="0" smtClean="0">
                <a:latin typeface="Lucida Console"/>
                <a:cs typeface="Lucida Console"/>
              </a:rPr>
              <a:t>  Boolean call(String s) {</a:t>
            </a:r>
            <a:br>
              <a:rPr lang="en-US" sz="1400" dirty="0" smtClean="0">
                <a:latin typeface="Lucida Console"/>
                <a:cs typeface="Lucida Console"/>
              </a:rPr>
            </a:br>
            <a:r>
              <a:rPr lang="en-US" sz="1400" dirty="0" smtClean="0">
                <a:latin typeface="Lucida Console"/>
                <a:cs typeface="Lucida Console"/>
              </a:rPr>
              <a:t>    </a:t>
            </a:r>
            <a:r>
              <a:rPr lang="en-US" sz="1400" b="1" dirty="0" smtClean="0">
                <a:latin typeface="Lucida Console"/>
                <a:cs typeface="Lucida Console"/>
              </a:rPr>
              <a:t>return</a:t>
            </a:r>
            <a:r>
              <a:rPr lang="en-US" sz="1400" dirty="0" smtClean="0">
                <a:latin typeface="Lucida Console"/>
                <a:cs typeface="Lucida Console"/>
              </a:rPr>
              <a:t> </a:t>
            </a:r>
            <a:r>
              <a:rPr lang="en-US" sz="1400" dirty="0" err="1" smtClean="0">
                <a:latin typeface="Lucida Console"/>
                <a:cs typeface="Lucida Console"/>
              </a:rPr>
              <a:t>s.contains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000090"/>
                </a:solidFill>
                <a:latin typeface="Lucida Console"/>
                <a:cs typeface="Lucida Console"/>
              </a:rPr>
              <a:t>“error”</a:t>
            </a:r>
            <a:r>
              <a:rPr lang="en-US" sz="1400" dirty="0" smtClean="0">
                <a:latin typeface="Lucida Console"/>
                <a:cs typeface="Lucida Console"/>
              </a:rPr>
              <a:t>);</a:t>
            </a:r>
            <a:br>
              <a:rPr lang="en-US" sz="1400" dirty="0" smtClean="0">
                <a:latin typeface="Lucida Console"/>
                <a:cs typeface="Lucida Console"/>
              </a:rPr>
            </a:br>
            <a:r>
              <a:rPr lang="en-US" sz="1400" dirty="0" smtClean="0">
                <a:latin typeface="Lucida Console"/>
                <a:cs typeface="Lucida Console"/>
              </a:rPr>
              <a:t>  }</a:t>
            </a:r>
            <a:br>
              <a:rPr lang="en-US" sz="1400" dirty="0" smtClean="0">
                <a:latin typeface="Lucida Console"/>
                <a:cs typeface="Lucida Console"/>
              </a:rPr>
            </a:br>
            <a:r>
              <a:rPr lang="en-US" sz="1400" dirty="0" smtClean="0">
                <a:latin typeface="Lucida Console"/>
                <a:cs typeface="Lucida Console"/>
              </a:rPr>
              <a:t>}).</a:t>
            </a:r>
            <a:r>
              <a:rPr lang="en-US" sz="1400" dirty="0" smtClean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 smtClean="0">
                <a:latin typeface="Lucida Console"/>
                <a:cs typeface="Lucida Console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336746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Shell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Fastest Way to Learn Spark</a:t>
            </a:r>
          </a:p>
          <a:p>
            <a:r>
              <a:rPr lang="en-US" dirty="0" smtClean="0"/>
              <a:t>Available in Python and </a:t>
            </a:r>
            <a:r>
              <a:rPr lang="en-US" dirty="0" err="1" smtClean="0"/>
              <a:t>Scala</a:t>
            </a:r>
            <a:endParaRPr lang="en-US" dirty="0" smtClean="0"/>
          </a:p>
          <a:p>
            <a:r>
              <a:rPr lang="en-US" dirty="0" smtClean="0"/>
              <a:t>Runs as an application on an existing Spark Cluster…</a:t>
            </a:r>
          </a:p>
          <a:p>
            <a:r>
              <a:rPr lang="en-US" dirty="0" smtClean="0"/>
              <a:t>OR Can run locally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369" y="1707917"/>
            <a:ext cx="4503381" cy="254474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160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Software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3501"/>
            <a:ext cx="5075550" cy="3771636"/>
          </a:xfrm>
        </p:spPr>
        <p:txBody>
          <a:bodyPr>
            <a:normAutofit/>
          </a:bodyPr>
          <a:lstStyle/>
          <a:p>
            <a:r>
              <a:rPr lang="en-US" dirty="0" smtClean="0"/>
              <a:t>Spark runs as a library in your program (1 instance per app)</a:t>
            </a:r>
          </a:p>
          <a:p>
            <a:r>
              <a:rPr lang="en-US" dirty="0" smtClean="0"/>
              <a:t>Runs tasks locally or on cluster</a:t>
            </a:r>
          </a:p>
          <a:p>
            <a:pPr lvl="1"/>
            <a:r>
              <a:rPr lang="en-US" dirty="0" err="1" smtClean="0"/>
              <a:t>Mesos</a:t>
            </a:r>
            <a:r>
              <a:rPr lang="en-US" dirty="0" smtClean="0"/>
              <a:t>, YARN or standalone mode</a:t>
            </a:r>
          </a:p>
          <a:p>
            <a:r>
              <a:rPr lang="en-US" dirty="0" smtClean="0"/>
              <a:t>Accesses storage systems via Hadoop </a:t>
            </a:r>
            <a:r>
              <a:rPr lang="en-US" dirty="0" err="1" smtClean="0"/>
              <a:t>InputFormat</a:t>
            </a:r>
            <a:r>
              <a:rPr lang="en-US" dirty="0" smtClean="0"/>
              <a:t> API</a:t>
            </a:r>
          </a:p>
          <a:p>
            <a:pPr lvl="1"/>
            <a:r>
              <a:rPr lang="en-US" dirty="0" smtClean="0"/>
              <a:t>Can use </a:t>
            </a:r>
            <a:r>
              <a:rPr lang="en-US" dirty="0" err="1" smtClean="0"/>
              <a:t>HBase</a:t>
            </a:r>
            <a:r>
              <a:rPr lang="en-US" dirty="0" smtClean="0"/>
              <a:t>, HDFS, S3, …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55408" y="1334508"/>
            <a:ext cx="2315962" cy="78863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900" dirty="0" smtClean="0"/>
              <a:t>Your application</a:t>
            </a:r>
            <a:endParaRPr lang="en-US" sz="1900" dirty="0"/>
          </a:p>
        </p:txBody>
      </p:sp>
      <p:sp>
        <p:nvSpPr>
          <p:cNvPr id="5" name="Rectangle 4"/>
          <p:cNvSpPr/>
          <p:nvPr/>
        </p:nvSpPr>
        <p:spPr>
          <a:xfrm>
            <a:off x="6758459" y="1698179"/>
            <a:ext cx="1803175" cy="37356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err="1" smtClean="0"/>
              <a:t>SparkContext</a:t>
            </a:r>
            <a:endParaRPr lang="en-US" sz="1900" dirty="0"/>
          </a:p>
        </p:txBody>
      </p:sp>
      <p:sp>
        <p:nvSpPr>
          <p:cNvPr id="6" name="Rectangle 5"/>
          <p:cNvSpPr/>
          <p:nvPr/>
        </p:nvSpPr>
        <p:spPr>
          <a:xfrm>
            <a:off x="7765975" y="2404933"/>
            <a:ext cx="1143000" cy="6127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smtClean="0"/>
              <a:t>Local threads</a:t>
            </a:r>
            <a:endParaRPr lang="en-US" sz="1900" dirty="0"/>
          </a:p>
        </p:txBody>
      </p:sp>
      <p:sp>
        <p:nvSpPr>
          <p:cNvPr id="7" name="Rectangle 6"/>
          <p:cNvSpPr/>
          <p:nvPr/>
        </p:nvSpPr>
        <p:spPr>
          <a:xfrm>
            <a:off x="6328500" y="2401443"/>
            <a:ext cx="1143000" cy="61275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smtClean="0"/>
              <a:t>Cluster manager</a:t>
            </a:r>
            <a:endParaRPr lang="en-US" sz="1900" dirty="0"/>
          </a:p>
        </p:txBody>
      </p:sp>
      <p:sp>
        <p:nvSpPr>
          <p:cNvPr id="8" name="Rectangle 7"/>
          <p:cNvSpPr/>
          <p:nvPr/>
        </p:nvSpPr>
        <p:spPr>
          <a:xfrm>
            <a:off x="5701683" y="3298733"/>
            <a:ext cx="1101866" cy="857955"/>
          </a:xfrm>
          <a:prstGeom prst="rect">
            <a:avLst/>
          </a:prstGeom>
          <a:solidFill>
            <a:srgbClr val="604A7B"/>
          </a:solidFill>
          <a:ln>
            <a:noFill/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1900" dirty="0" smtClean="0"/>
              <a:t>Worker</a:t>
            </a:r>
            <a:endParaRPr lang="en-US" sz="1900" dirty="0"/>
          </a:p>
        </p:txBody>
      </p:sp>
      <p:sp>
        <p:nvSpPr>
          <p:cNvPr id="11" name="Rectangle 10"/>
          <p:cNvSpPr/>
          <p:nvPr/>
        </p:nvSpPr>
        <p:spPr>
          <a:xfrm>
            <a:off x="5748422" y="3684396"/>
            <a:ext cx="1010036" cy="3808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800" dirty="0" smtClean="0"/>
              <a:t>Spark executor</a:t>
            </a:r>
            <a:endParaRPr lang="en-US" sz="1800" dirty="0"/>
          </a:p>
        </p:txBody>
      </p:sp>
      <p:sp>
        <p:nvSpPr>
          <p:cNvPr id="12" name="Rectangle 11"/>
          <p:cNvSpPr/>
          <p:nvPr/>
        </p:nvSpPr>
        <p:spPr>
          <a:xfrm>
            <a:off x="6991230" y="3298733"/>
            <a:ext cx="1113573" cy="85795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t"/>
          <a:lstStyle/>
          <a:p>
            <a:pPr algn="ctr"/>
            <a:r>
              <a:rPr lang="en-US" sz="1900" dirty="0" smtClean="0"/>
              <a:t>Worker</a:t>
            </a:r>
            <a:endParaRPr lang="en-US" sz="1900" dirty="0"/>
          </a:p>
        </p:txBody>
      </p:sp>
      <p:sp>
        <p:nvSpPr>
          <p:cNvPr id="13" name="Rectangle 12"/>
          <p:cNvSpPr/>
          <p:nvPr/>
        </p:nvSpPr>
        <p:spPr>
          <a:xfrm>
            <a:off x="7055383" y="3684396"/>
            <a:ext cx="1010036" cy="38080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70000"/>
              </a:lnSpc>
            </a:pPr>
            <a:r>
              <a:rPr lang="en-US" sz="1800" dirty="0" smtClean="0"/>
              <a:t>Spark executor</a:t>
            </a:r>
            <a:endParaRPr lang="en-US" sz="1800" dirty="0"/>
          </a:p>
        </p:txBody>
      </p:sp>
      <p:sp>
        <p:nvSpPr>
          <p:cNvPr id="16" name="Rectangle 15"/>
          <p:cNvSpPr/>
          <p:nvPr/>
        </p:nvSpPr>
        <p:spPr>
          <a:xfrm>
            <a:off x="5697014" y="4402471"/>
            <a:ext cx="3211961" cy="40989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900" dirty="0" smtClean="0"/>
              <a:t>HDFS or other storage</a:t>
            </a:r>
            <a:endParaRPr lang="en-US" sz="1900" dirty="0"/>
          </a:p>
        </p:txBody>
      </p:sp>
      <p:cxnSp>
        <p:nvCxnSpPr>
          <p:cNvPr id="18" name="Straight Arrow Connector 17"/>
          <p:cNvCxnSpPr>
            <a:stCxn id="5" idx="2"/>
            <a:endCxn id="7" idx="0"/>
          </p:cNvCxnSpPr>
          <p:nvPr/>
        </p:nvCxnSpPr>
        <p:spPr>
          <a:xfrm flipH="1">
            <a:off x="6900000" y="2071743"/>
            <a:ext cx="760046" cy="329701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2"/>
            <a:endCxn id="6" idx="0"/>
          </p:cNvCxnSpPr>
          <p:nvPr/>
        </p:nvCxnSpPr>
        <p:spPr>
          <a:xfrm>
            <a:off x="7660047" y="2071743"/>
            <a:ext cx="677429" cy="333190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7" idx="2"/>
            <a:endCxn id="8" idx="0"/>
          </p:cNvCxnSpPr>
          <p:nvPr/>
        </p:nvCxnSpPr>
        <p:spPr>
          <a:xfrm flipH="1">
            <a:off x="6252616" y="3014193"/>
            <a:ext cx="647384" cy="28454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ysDash"/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7" idx="2"/>
            <a:endCxn id="12" idx="0"/>
          </p:cNvCxnSpPr>
          <p:nvPr/>
        </p:nvCxnSpPr>
        <p:spPr>
          <a:xfrm>
            <a:off x="6900000" y="3014193"/>
            <a:ext cx="648016" cy="284540"/>
          </a:xfrm>
          <a:prstGeom prst="straightConnector1">
            <a:avLst/>
          </a:prstGeom>
          <a:ln w="19050" cmpd="sng">
            <a:solidFill>
              <a:schemeClr val="tx1"/>
            </a:solidFill>
            <a:prstDash val="sysDash"/>
            <a:headEnd type="triangl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1" idx="2"/>
          </p:cNvCxnSpPr>
          <p:nvPr/>
        </p:nvCxnSpPr>
        <p:spPr>
          <a:xfrm>
            <a:off x="6253440" y="4065198"/>
            <a:ext cx="0" cy="31437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3" idx="2"/>
          </p:cNvCxnSpPr>
          <p:nvPr/>
        </p:nvCxnSpPr>
        <p:spPr>
          <a:xfrm>
            <a:off x="7560401" y="4065198"/>
            <a:ext cx="2842" cy="314375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8527975" y="3017683"/>
            <a:ext cx="0" cy="1384789"/>
          </a:xfrm>
          <a:prstGeom prst="straightConnector1">
            <a:avLst/>
          </a:prstGeom>
          <a:ln w="19050" cmpd="sng">
            <a:solidFill>
              <a:schemeClr val="tx1"/>
            </a:solidFill>
            <a:headEnd type="none" w="med" len="lg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683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Spark’s Building Blocks:</a:t>
            </a:r>
            <a:br>
              <a:rPr lang="en-US" dirty="0"/>
            </a:br>
            <a:r>
              <a:rPr lang="en-US" dirty="0"/>
              <a:t>Simplest First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“RDD” – </a:t>
            </a:r>
            <a:r>
              <a:rPr lang="en-US" i="1" dirty="0"/>
              <a:t>resilient distributed dataset</a:t>
            </a:r>
            <a:endParaRPr lang="en-US" dirty="0"/>
          </a:p>
          <a:p>
            <a:pPr lvl="1"/>
            <a:r>
              <a:rPr lang="en-US" dirty="0"/>
              <a:t>Basically:  a map from (</a:t>
            </a:r>
            <a:r>
              <a:rPr lang="en-US" dirty="0" err="1"/>
              <a:t>sharded</a:t>
            </a:r>
            <a:r>
              <a:rPr lang="en-US" dirty="0"/>
              <a:t>) index field </a:t>
            </a:r>
            <a:r>
              <a:rPr lang="en-US" dirty="0">
                <a:sym typeface="Wingdings"/>
              </a:rPr>
              <a:t> value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Plus it incorporates the MapReduce model – we’ll seldom use it directly</a:t>
            </a:r>
          </a:p>
          <a:p>
            <a:pPr lvl="1"/>
            <a:r>
              <a:rPr lang="en-US" dirty="0">
                <a:sym typeface="Wingdings"/>
              </a:rPr>
              <a:t>What really happens “under the covers” in Spark</a:t>
            </a:r>
          </a:p>
          <a:p>
            <a:pPr lvl="1"/>
            <a:r>
              <a:rPr lang="en-US" dirty="0">
                <a:sym typeface="Wingdings"/>
              </a:rPr>
              <a:t>You MUST know this to have a meaningful discussion with many non-Spark big data analytics people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07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Abstracting into a Data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113976" y="4957763"/>
            <a:ext cx="1428750" cy="3429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0A909AB-E8DF-44BB-8A56-A213DD3335F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9" name="Snip Single Corner Rectangle 8"/>
          <p:cNvSpPr/>
          <p:nvPr/>
        </p:nvSpPr>
        <p:spPr bwMode="auto">
          <a:xfrm>
            <a:off x="1452089" y="1792580"/>
            <a:ext cx="270457" cy="347730"/>
          </a:xfrm>
          <a:prstGeom prst="snip1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>
              <a:spcBef>
                <a:spcPct val="0"/>
              </a:spcBef>
              <a:buClrTx/>
              <a:buSzTx/>
            </a:pPr>
            <a:endParaRPr lang="en-US" sz="1800">
              <a:latin typeface="Times New Roman" pitchFamily="18" charset="0"/>
            </a:endParaRPr>
          </a:p>
        </p:txBody>
      </p:sp>
      <p:sp>
        <p:nvSpPr>
          <p:cNvPr id="10" name="Snip Single Corner Rectangle 9"/>
          <p:cNvSpPr/>
          <p:nvPr/>
        </p:nvSpPr>
        <p:spPr bwMode="auto">
          <a:xfrm>
            <a:off x="1516483" y="1847315"/>
            <a:ext cx="270457" cy="347730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>
              <a:spcBef>
                <a:spcPct val="0"/>
              </a:spcBef>
              <a:buClrTx/>
              <a:buSzTx/>
            </a:pPr>
            <a:endParaRPr lang="en-US" sz="1800">
              <a:latin typeface="Times New Roman" pitchFamily="18" charset="0"/>
            </a:endParaRPr>
          </a:p>
        </p:txBody>
      </p:sp>
      <p:sp>
        <p:nvSpPr>
          <p:cNvPr id="11" name="Snip Single Corner Rectangle 10"/>
          <p:cNvSpPr/>
          <p:nvPr/>
        </p:nvSpPr>
        <p:spPr bwMode="auto">
          <a:xfrm>
            <a:off x="1580877" y="1902050"/>
            <a:ext cx="270457" cy="347730"/>
          </a:xfrm>
          <a:prstGeom prst="snip1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>
              <a:spcBef>
                <a:spcPct val="0"/>
              </a:spcBef>
              <a:buClrTx/>
              <a:buSzTx/>
            </a:pPr>
            <a:endParaRPr lang="en-US" sz="1800">
              <a:latin typeface="Times New Roman" pitchFamily="18" charset="0"/>
            </a:endParaRPr>
          </a:p>
        </p:txBody>
      </p:sp>
      <p:sp>
        <p:nvSpPr>
          <p:cNvPr id="12" name="Snip Single Corner Rectangle 11"/>
          <p:cNvSpPr/>
          <p:nvPr/>
        </p:nvSpPr>
        <p:spPr bwMode="auto">
          <a:xfrm>
            <a:off x="1645272" y="1956785"/>
            <a:ext cx="270457" cy="347730"/>
          </a:xfrm>
          <a:prstGeom prst="snip1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>
              <a:spcBef>
                <a:spcPct val="0"/>
              </a:spcBef>
              <a:buClrTx/>
              <a:buSzTx/>
            </a:pPr>
            <a:endParaRPr lang="en-US" sz="1800">
              <a:latin typeface="Times New Roman" pitchFamily="18" charset="0"/>
            </a:endParaRPr>
          </a:p>
        </p:txBody>
      </p:sp>
      <p:sp>
        <p:nvSpPr>
          <p:cNvPr id="15" name="Snip Single Corner Rectangle 14"/>
          <p:cNvSpPr/>
          <p:nvPr/>
        </p:nvSpPr>
        <p:spPr bwMode="auto">
          <a:xfrm>
            <a:off x="1452089" y="2603948"/>
            <a:ext cx="270457" cy="347730"/>
          </a:xfrm>
          <a:prstGeom prst="snip1Rect">
            <a:avLst/>
          </a:prstGeom>
          <a:solidFill>
            <a:srgbClr val="EA8B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>
              <a:spcBef>
                <a:spcPct val="0"/>
              </a:spcBef>
              <a:buClrTx/>
              <a:buSzTx/>
            </a:pPr>
            <a:endParaRPr lang="en-US" sz="1800">
              <a:latin typeface="Times New Roman" pitchFamily="18" charset="0"/>
            </a:endParaRPr>
          </a:p>
        </p:txBody>
      </p:sp>
      <p:sp>
        <p:nvSpPr>
          <p:cNvPr id="16" name="Snip Single Corner Rectangle 15"/>
          <p:cNvSpPr/>
          <p:nvPr/>
        </p:nvSpPr>
        <p:spPr bwMode="auto">
          <a:xfrm>
            <a:off x="1516483" y="2658683"/>
            <a:ext cx="270457" cy="347730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>
              <a:spcBef>
                <a:spcPct val="0"/>
              </a:spcBef>
              <a:buClrTx/>
              <a:buSzTx/>
            </a:pPr>
            <a:endParaRPr lang="en-US" sz="1800">
              <a:latin typeface="Times New Roman" pitchFamily="18" charset="0"/>
            </a:endParaRPr>
          </a:p>
        </p:txBody>
      </p:sp>
      <p:sp>
        <p:nvSpPr>
          <p:cNvPr id="17" name="Snip Single Corner Rectangle 16"/>
          <p:cNvSpPr/>
          <p:nvPr/>
        </p:nvSpPr>
        <p:spPr bwMode="auto">
          <a:xfrm>
            <a:off x="1580877" y="2713418"/>
            <a:ext cx="270457" cy="347730"/>
          </a:xfrm>
          <a:prstGeom prst="snip1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>
              <a:spcBef>
                <a:spcPct val="0"/>
              </a:spcBef>
              <a:buClrTx/>
              <a:buSzTx/>
            </a:pPr>
            <a:endParaRPr lang="en-US" sz="1800">
              <a:latin typeface="Times New Roman" pitchFamily="18" charset="0"/>
            </a:endParaRPr>
          </a:p>
        </p:txBody>
      </p:sp>
      <p:sp>
        <p:nvSpPr>
          <p:cNvPr id="18" name="Snip Single Corner Rectangle 17"/>
          <p:cNvSpPr/>
          <p:nvPr/>
        </p:nvSpPr>
        <p:spPr bwMode="auto">
          <a:xfrm>
            <a:off x="1645272" y="2768154"/>
            <a:ext cx="270457" cy="347730"/>
          </a:xfrm>
          <a:prstGeom prst="snip1Rect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>
              <a:spcBef>
                <a:spcPct val="0"/>
              </a:spcBef>
              <a:buClrTx/>
              <a:buSzTx/>
            </a:pPr>
            <a:endParaRPr lang="en-US" sz="1800">
              <a:latin typeface="Times New Roman" pitchFamily="18" charset="0"/>
            </a:endParaRPr>
          </a:p>
        </p:txBody>
      </p:sp>
      <p:sp>
        <p:nvSpPr>
          <p:cNvPr id="20" name="Snip Single Corner Rectangle 19"/>
          <p:cNvSpPr/>
          <p:nvPr/>
        </p:nvSpPr>
        <p:spPr bwMode="auto">
          <a:xfrm>
            <a:off x="1452089" y="3415317"/>
            <a:ext cx="270457" cy="347730"/>
          </a:xfrm>
          <a:prstGeom prst="snip1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>
              <a:spcBef>
                <a:spcPct val="0"/>
              </a:spcBef>
              <a:buClrTx/>
              <a:buSzTx/>
            </a:pPr>
            <a:endParaRPr lang="en-US" sz="1800">
              <a:latin typeface="Times New Roman" pitchFamily="18" charset="0"/>
            </a:endParaRPr>
          </a:p>
        </p:txBody>
      </p:sp>
      <p:sp>
        <p:nvSpPr>
          <p:cNvPr id="21" name="Snip Single Corner Rectangle 20"/>
          <p:cNvSpPr/>
          <p:nvPr/>
        </p:nvSpPr>
        <p:spPr bwMode="auto">
          <a:xfrm>
            <a:off x="1516483" y="3470052"/>
            <a:ext cx="270457" cy="347730"/>
          </a:xfrm>
          <a:prstGeom prst="snip1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>
              <a:spcBef>
                <a:spcPct val="0"/>
              </a:spcBef>
              <a:buClrTx/>
              <a:buSzTx/>
            </a:pPr>
            <a:endParaRPr lang="en-US" sz="1800">
              <a:latin typeface="Times New Roman" pitchFamily="18" charset="0"/>
            </a:endParaRPr>
          </a:p>
        </p:txBody>
      </p:sp>
      <p:sp>
        <p:nvSpPr>
          <p:cNvPr id="22" name="Snip Single Corner Rectangle 21"/>
          <p:cNvSpPr/>
          <p:nvPr/>
        </p:nvSpPr>
        <p:spPr bwMode="auto">
          <a:xfrm>
            <a:off x="1580877" y="3524787"/>
            <a:ext cx="270457" cy="347730"/>
          </a:xfrm>
          <a:prstGeom prst="snip1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>
              <a:spcBef>
                <a:spcPct val="0"/>
              </a:spcBef>
              <a:buClrTx/>
              <a:buSzTx/>
            </a:pPr>
            <a:endParaRPr lang="en-US" sz="1800">
              <a:latin typeface="Times New Roman" pitchFamily="18" charset="0"/>
            </a:endParaRPr>
          </a:p>
        </p:txBody>
      </p:sp>
      <p:sp>
        <p:nvSpPr>
          <p:cNvPr id="23" name="Snip Single Corner Rectangle 22"/>
          <p:cNvSpPr/>
          <p:nvPr/>
        </p:nvSpPr>
        <p:spPr bwMode="auto">
          <a:xfrm>
            <a:off x="1645272" y="3579523"/>
            <a:ext cx="270457" cy="347730"/>
          </a:xfrm>
          <a:prstGeom prst="snip1Rect">
            <a:avLst/>
          </a:prstGeom>
          <a:solidFill>
            <a:srgbClr val="EA8B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>
              <a:spcBef>
                <a:spcPct val="0"/>
              </a:spcBef>
              <a:buClrTx/>
              <a:buSzTx/>
            </a:pPr>
            <a:endParaRPr lang="en-US" sz="1800">
              <a:latin typeface="Times New Roman" pitchFamily="18" charset="0"/>
            </a:endParaRPr>
          </a:p>
        </p:txBody>
      </p:sp>
      <p:sp>
        <p:nvSpPr>
          <p:cNvPr id="25" name="Snip Single Corner Rectangle 24"/>
          <p:cNvSpPr/>
          <p:nvPr/>
        </p:nvSpPr>
        <p:spPr bwMode="auto">
          <a:xfrm>
            <a:off x="1452089" y="4226687"/>
            <a:ext cx="270457" cy="347730"/>
          </a:xfrm>
          <a:prstGeom prst="snip1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>
              <a:spcBef>
                <a:spcPct val="0"/>
              </a:spcBef>
              <a:buClrTx/>
              <a:buSzTx/>
            </a:pPr>
            <a:endParaRPr lang="en-US" sz="1800">
              <a:latin typeface="Times New Roman" pitchFamily="18" charset="0"/>
            </a:endParaRPr>
          </a:p>
        </p:txBody>
      </p:sp>
      <p:sp>
        <p:nvSpPr>
          <p:cNvPr id="26" name="Snip Single Corner Rectangle 25"/>
          <p:cNvSpPr/>
          <p:nvPr/>
        </p:nvSpPr>
        <p:spPr bwMode="auto">
          <a:xfrm>
            <a:off x="1516483" y="4281422"/>
            <a:ext cx="270457" cy="347730"/>
          </a:xfrm>
          <a:prstGeom prst="snip1Rect">
            <a:avLst/>
          </a:prstGeom>
          <a:solidFill>
            <a:srgbClr val="EA8B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>
              <a:spcBef>
                <a:spcPct val="0"/>
              </a:spcBef>
              <a:buClrTx/>
              <a:buSzTx/>
            </a:pPr>
            <a:endParaRPr lang="en-US" sz="1800">
              <a:latin typeface="Times New Roman" pitchFamily="18" charset="0"/>
            </a:endParaRPr>
          </a:p>
        </p:txBody>
      </p:sp>
      <p:sp>
        <p:nvSpPr>
          <p:cNvPr id="27" name="Snip Single Corner Rectangle 26"/>
          <p:cNvSpPr/>
          <p:nvPr/>
        </p:nvSpPr>
        <p:spPr bwMode="auto">
          <a:xfrm>
            <a:off x="1580877" y="4336157"/>
            <a:ext cx="270457" cy="347730"/>
          </a:xfrm>
          <a:prstGeom prst="snip1Rect">
            <a:avLst/>
          </a:prstGeom>
          <a:solidFill>
            <a:srgbClr val="EA8B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>
              <a:spcBef>
                <a:spcPct val="0"/>
              </a:spcBef>
              <a:buClrTx/>
              <a:buSzTx/>
            </a:pPr>
            <a:endParaRPr lang="en-US" sz="1800">
              <a:latin typeface="Times New Roman" pitchFamily="18" charset="0"/>
            </a:endParaRPr>
          </a:p>
        </p:txBody>
      </p:sp>
      <p:sp>
        <p:nvSpPr>
          <p:cNvPr id="28" name="Snip Single Corner Rectangle 27"/>
          <p:cNvSpPr/>
          <p:nvPr/>
        </p:nvSpPr>
        <p:spPr bwMode="auto">
          <a:xfrm>
            <a:off x="1645272" y="4390892"/>
            <a:ext cx="270457" cy="347730"/>
          </a:xfrm>
          <a:prstGeom prst="snip1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l" eaLnBrk="0" hangingPunct="0">
              <a:spcBef>
                <a:spcPct val="0"/>
              </a:spcBef>
              <a:buClrTx/>
              <a:buSzTx/>
            </a:pPr>
            <a:endParaRPr lang="en-US" sz="1800">
              <a:latin typeface="Times New Roman" pitchFamily="18" charset="0"/>
            </a:endParaRPr>
          </a:p>
        </p:txBody>
      </p:sp>
      <p:grpSp>
        <p:nvGrpSpPr>
          <p:cNvPr id="84" name="Group 83"/>
          <p:cNvGrpSpPr/>
          <p:nvPr/>
        </p:nvGrpSpPr>
        <p:grpSpPr>
          <a:xfrm>
            <a:off x="1915729" y="1831217"/>
            <a:ext cx="1960808" cy="3023318"/>
            <a:chOff x="1030303" y="2060621"/>
            <a:chExt cx="2614411" cy="4031091"/>
          </a:xfrm>
        </p:grpSpPr>
        <p:sp>
          <p:nvSpPr>
            <p:cNvPr id="5" name="Oval 4"/>
            <p:cNvSpPr/>
            <p:nvPr/>
          </p:nvSpPr>
          <p:spPr bwMode="auto">
            <a:xfrm>
              <a:off x="1506819" y="2060621"/>
              <a:ext cx="2137895" cy="772733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</a:pPr>
              <a:r>
                <a:rPr lang="en-US" sz="1500" dirty="0" err="1">
                  <a:latin typeface="Times New Roman" pitchFamily="18" charset="0"/>
                </a:rPr>
                <a:t>Filter+Stack</a:t>
              </a:r>
              <a:endParaRPr lang="en-US" sz="1500" dirty="0">
                <a:latin typeface="Times New Roman" pitchFamily="18" charset="0"/>
              </a:endParaRPr>
            </a:p>
            <a:p>
              <a:pPr eaLnBrk="0" hangingPunct="0">
                <a:spcBef>
                  <a:spcPct val="0"/>
                </a:spcBef>
                <a:buClrTx/>
                <a:buSzTx/>
              </a:pPr>
              <a:r>
                <a:rPr lang="en-US" sz="1500" dirty="0">
                  <a:latin typeface="Times New Roman" pitchFamily="18" charset="0"/>
                </a:rPr>
                <a:t>Worker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1506819" y="3159619"/>
              <a:ext cx="2137895" cy="772733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</a:pPr>
              <a:r>
                <a:rPr lang="en-US" sz="1500" dirty="0" err="1">
                  <a:latin typeface="Times New Roman" pitchFamily="18" charset="0"/>
                </a:rPr>
                <a:t>Filter+Stack</a:t>
              </a:r>
              <a:endParaRPr lang="en-US" sz="1500" dirty="0">
                <a:latin typeface="Times New Roman" pitchFamily="18" charset="0"/>
              </a:endParaRPr>
            </a:p>
            <a:p>
              <a:pPr eaLnBrk="0" hangingPunct="0">
                <a:spcBef>
                  <a:spcPct val="0"/>
                </a:spcBef>
                <a:buClrTx/>
                <a:buSzTx/>
              </a:pPr>
              <a:r>
                <a:rPr lang="en-US" sz="1500" dirty="0">
                  <a:latin typeface="Times New Roman" pitchFamily="18" charset="0"/>
                </a:rPr>
                <a:t>Worker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506819" y="4245738"/>
              <a:ext cx="2137895" cy="772733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</a:pPr>
              <a:r>
                <a:rPr lang="en-US" sz="1500" dirty="0" err="1">
                  <a:latin typeface="Times New Roman" pitchFamily="18" charset="0"/>
                </a:rPr>
                <a:t>Filter+Stack</a:t>
              </a:r>
              <a:endParaRPr lang="en-US" sz="1500" dirty="0">
                <a:latin typeface="Times New Roman" pitchFamily="18" charset="0"/>
              </a:endParaRPr>
            </a:p>
            <a:p>
              <a:pPr eaLnBrk="0" hangingPunct="0">
                <a:spcBef>
                  <a:spcPct val="0"/>
                </a:spcBef>
                <a:buClrTx/>
                <a:buSzTx/>
              </a:pPr>
              <a:r>
                <a:rPr lang="en-US" sz="1500" dirty="0">
                  <a:latin typeface="Times New Roman" pitchFamily="18" charset="0"/>
                </a:rPr>
                <a:t>Worker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1506819" y="5318979"/>
              <a:ext cx="2137895" cy="772733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</a:pPr>
              <a:r>
                <a:rPr lang="en-US" sz="1500" dirty="0" err="1">
                  <a:latin typeface="Times New Roman" pitchFamily="18" charset="0"/>
                </a:rPr>
                <a:t>Filter+Stack</a:t>
              </a:r>
              <a:endParaRPr lang="en-US" sz="1500" dirty="0">
                <a:latin typeface="Times New Roman" pitchFamily="18" charset="0"/>
              </a:endParaRPr>
            </a:p>
            <a:p>
              <a:pPr eaLnBrk="0" hangingPunct="0">
                <a:spcBef>
                  <a:spcPct val="0"/>
                </a:spcBef>
                <a:buClrTx/>
                <a:buSzTx/>
              </a:pPr>
              <a:r>
                <a:rPr lang="en-US" sz="1500" dirty="0">
                  <a:latin typeface="Times New Roman" pitchFamily="18" charset="0"/>
                </a:rPr>
                <a:t>Worker</a:t>
              </a:r>
            </a:p>
          </p:txBody>
        </p:sp>
        <p:cxnSp>
          <p:nvCxnSpPr>
            <p:cNvPr id="55" name="Straight Arrow Connector 54"/>
            <p:cNvCxnSpPr>
              <a:endCxn id="5" idx="2"/>
            </p:cNvCxnSpPr>
            <p:nvPr/>
          </p:nvCxnSpPr>
          <p:spPr bwMode="auto">
            <a:xfrm flipV="1">
              <a:off x="1030303" y="2446988"/>
              <a:ext cx="476516" cy="128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7" name="Straight Arrow Connector 56"/>
            <p:cNvCxnSpPr>
              <a:endCxn id="6" idx="2"/>
            </p:cNvCxnSpPr>
            <p:nvPr/>
          </p:nvCxnSpPr>
          <p:spPr bwMode="auto">
            <a:xfrm>
              <a:off x="1030303" y="3541692"/>
              <a:ext cx="476516" cy="42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59" name="Straight Arrow Connector 58"/>
            <p:cNvCxnSpPr>
              <a:endCxn id="7" idx="2"/>
            </p:cNvCxnSpPr>
            <p:nvPr/>
          </p:nvCxnSpPr>
          <p:spPr bwMode="auto">
            <a:xfrm>
              <a:off x="1030303" y="4623517"/>
              <a:ext cx="476516" cy="8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" name="Straight Arrow Connector 60"/>
            <p:cNvCxnSpPr>
              <a:endCxn id="8" idx="2"/>
            </p:cNvCxnSpPr>
            <p:nvPr/>
          </p:nvCxnSpPr>
          <p:spPr bwMode="auto">
            <a:xfrm>
              <a:off x="1030303" y="5705343"/>
              <a:ext cx="476516" cy="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6" name="Group 85"/>
          <p:cNvGrpSpPr/>
          <p:nvPr/>
        </p:nvGrpSpPr>
        <p:grpSpPr>
          <a:xfrm>
            <a:off x="3876537" y="1570420"/>
            <a:ext cx="932108" cy="3332407"/>
            <a:chOff x="3644714" y="1712892"/>
            <a:chExt cx="1242811" cy="4443209"/>
          </a:xfrm>
        </p:grpSpPr>
        <p:sp>
          <p:nvSpPr>
            <p:cNvPr id="30" name="Snip Single Corner Rectangle 29"/>
            <p:cNvSpPr/>
            <p:nvPr/>
          </p:nvSpPr>
          <p:spPr bwMode="auto">
            <a:xfrm>
              <a:off x="4269339" y="1712892"/>
              <a:ext cx="360609" cy="463640"/>
            </a:xfrm>
            <a:prstGeom prst="snip1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</a:pP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31" name="Snip Single Corner Rectangle 30"/>
            <p:cNvSpPr/>
            <p:nvPr/>
          </p:nvSpPr>
          <p:spPr bwMode="auto">
            <a:xfrm>
              <a:off x="4355198" y="1785872"/>
              <a:ext cx="360609" cy="463640"/>
            </a:xfrm>
            <a:prstGeom prst="snip1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</a:pP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32" name="Snip Single Corner Rectangle 31"/>
            <p:cNvSpPr/>
            <p:nvPr/>
          </p:nvSpPr>
          <p:spPr bwMode="auto">
            <a:xfrm>
              <a:off x="4441057" y="1858852"/>
              <a:ext cx="360609" cy="463640"/>
            </a:xfrm>
            <a:prstGeom prst="snip1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</a:pP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33" name="Snip Single Corner Rectangle 32"/>
            <p:cNvSpPr/>
            <p:nvPr/>
          </p:nvSpPr>
          <p:spPr bwMode="auto">
            <a:xfrm>
              <a:off x="4526916" y="1931833"/>
              <a:ext cx="360609" cy="463640"/>
            </a:xfrm>
            <a:prstGeom prst="snip1Rect">
              <a:avLst/>
            </a:prstGeom>
            <a:solidFill>
              <a:srgbClr val="00B0F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</a:pP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35" name="Snip Single Corner Rectangle 34"/>
            <p:cNvSpPr/>
            <p:nvPr/>
          </p:nvSpPr>
          <p:spPr bwMode="auto">
            <a:xfrm>
              <a:off x="4269339" y="2723883"/>
              <a:ext cx="360609" cy="463640"/>
            </a:xfrm>
            <a:prstGeom prst="snip1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</a:pP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36" name="Snip Single Corner Rectangle 35"/>
            <p:cNvSpPr/>
            <p:nvPr/>
          </p:nvSpPr>
          <p:spPr bwMode="auto">
            <a:xfrm>
              <a:off x="4355198" y="2796863"/>
              <a:ext cx="360609" cy="463640"/>
            </a:xfrm>
            <a:prstGeom prst="snip1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</a:pP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37" name="Snip Single Corner Rectangle 36"/>
            <p:cNvSpPr/>
            <p:nvPr/>
          </p:nvSpPr>
          <p:spPr bwMode="auto">
            <a:xfrm>
              <a:off x="4441057" y="2869843"/>
              <a:ext cx="360609" cy="463640"/>
            </a:xfrm>
            <a:prstGeom prst="snip1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</a:pP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38" name="Snip Single Corner Rectangle 37"/>
            <p:cNvSpPr/>
            <p:nvPr/>
          </p:nvSpPr>
          <p:spPr bwMode="auto">
            <a:xfrm>
              <a:off x="4526916" y="2942824"/>
              <a:ext cx="360609" cy="463640"/>
            </a:xfrm>
            <a:prstGeom prst="snip1Rect">
              <a:avLst/>
            </a:prstGeom>
            <a:solidFill>
              <a:srgbClr val="92D05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</a:pP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40" name="Snip Single Corner Rectangle 39"/>
            <p:cNvSpPr/>
            <p:nvPr/>
          </p:nvSpPr>
          <p:spPr bwMode="auto">
            <a:xfrm>
              <a:off x="4269339" y="3734874"/>
              <a:ext cx="360609" cy="463640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</a:pP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41" name="Snip Single Corner Rectangle 40"/>
            <p:cNvSpPr/>
            <p:nvPr/>
          </p:nvSpPr>
          <p:spPr bwMode="auto">
            <a:xfrm>
              <a:off x="4355198" y="3807854"/>
              <a:ext cx="360609" cy="463640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</a:pP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42" name="Snip Single Corner Rectangle 41"/>
            <p:cNvSpPr/>
            <p:nvPr/>
          </p:nvSpPr>
          <p:spPr bwMode="auto">
            <a:xfrm>
              <a:off x="4441057" y="3880834"/>
              <a:ext cx="360609" cy="463640"/>
            </a:xfrm>
            <a:prstGeom prst="snip1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</a:pP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45" name="Snip Single Corner Rectangle 44"/>
            <p:cNvSpPr/>
            <p:nvPr/>
          </p:nvSpPr>
          <p:spPr bwMode="auto">
            <a:xfrm>
              <a:off x="4269339" y="4745865"/>
              <a:ext cx="360609" cy="463640"/>
            </a:xfrm>
            <a:prstGeom prst="snip1Rect">
              <a:avLst/>
            </a:prstGeom>
            <a:solidFill>
              <a:schemeClr val="accent3">
                <a:lumMod val="6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</a:pP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50" name="Snip Single Corner Rectangle 49"/>
            <p:cNvSpPr/>
            <p:nvPr/>
          </p:nvSpPr>
          <p:spPr bwMode="auto">
            <a:xfrm>
              <a:off x="4269339" y="5473520"/>
              <a:ext cx="360609" cy="463640"/>
            </a:xfrm>
            <a:prstGeom prst="snip1Rect">
              <a:avLst/>
            </a:prstGeom>
            <a:solidFill>
              <a:srgbClr val="EA8B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</a:pP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51" name="Snip Single Corner Rectangle 50"/>
            <p:cNvSpPr/>
            <p:nvPr/>
          </p:nvSpPr>
          <p:spPr bwMode="auto">
            <a:xfrm>
              <a:off x="4355198" y="5546500"/>
              <a:ext cx="360609" cy="463640"/>
            </a:xfrm>
            <a:prstGeom prst="snip1Rect">
              <a:avLst/>
            </a:prstGeom>
            <a:solidFill>
              <a:srgbClr val="EA8B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</a:pP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52" name="Snip Single Corner Rectangle 51"/>
            <p:cNvSpPr/>
            <p:nvPr/>
          </p:nvSpPr>
          <p:spPr bwMode="auto">
            <a:xfrm>
              <a:off x="4441057" y="5619480"/>
              <a:ext cx="360609" cy="463640"/>
            </a:xfrm>
            <a:prstGeom prst="snip1Rect">
              <a:avLst/>
            </a:prstGeom>
            <a:solidFill>
              <a:srgbClr val="EA8B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</a:pPr>
              <a:endParaRPr lang="en-US" sz="1800">
                <a:latin typeface="Times New Roman" pitchFamily="18" charset="0"/>
              </a:endParaRPr>
            </a:p>
          </p:txBody>
        </p:sp>
        <p:sp>
          <p:nvSpPr>
            <p:cNvPr id="53" name="Snip Single Corner Rectangle 52"/>
            <p:cNvSpPr/>
            <p:nvPr/>
          </p:nvSpPr>
          <p:spPr bwMode="auto">
            <a:xfrm>
              <a:off x="4526916" y="5692461"/>
              <a:ext cx="360609" cy="463640"/>
            </a:xfrm>
            <a:prstGeom prst="snip1Rect">
              <a:avLst/>
            </a:prstGeom>
            <a:solidFill>
              <a:srgbClr val="EA8B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algn="l" eaLnBrk="0" hangingPunct="0">
                <a:spcBef>
                  <a:spcPct val="0"/>
                </a:spcBef>
                <a:buClrTx/>
                <a:buSzTx/>
              </a:pPr>
              <a:endParaRPr lang="en-US" sz="1800">
                <a:latin typeface="Times New Roman" pitchFamily="18" charset="0"/>
              </a:endParaRPr>
            </a:p>
          </p:txBody>
        </p:sp>
        <p:cxnSp>
          <p:nvCxnSpPr>
            <p:cNvPr id="63" name="Straight Arrow Connector 62"/>
            <p:cNvCxnSpPr>
              <a:stCxn id="5" idx="6"/>
            </p:cNvCxnSpPr>
            <p:nvPr/>
          </p:nvCxnSpPr>
          <p:spPr bwMode="auto">
            <a:xfrm flipV="1">
              <a:off x="3644714" y="1944712"/>
              <a:ext cx="624625" cy="50227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5" name="Straight Arrow Connector 64"/>
            <p:cNvCxnSpPr>
              <a:stCxn id="5" idx="6"/>
            </p:cNvCxnSpPr>
            <p:nvPr/>
          </p:nvCxnSpPr>
          <p:spPr bwMode="auto">
            <a:xfrm>
              <a:off x="3644714" y="2446988"/>
              <a:ext cx="624625" cy="50871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7" name="Straight Arrow Connector 66"/>
            <p:cNvCxnSpPr>
              <a:stCxn id="5" idx="6"/>
            </p:cNvCxnSpPr>
            <p:nvPr/>
          </p:nvCxnSpPr>
          <p:spPr bwMode="auto">
            <a:xfrm>
              <a:off x="3644714" y="2446988"/>
              <a:ext cx="624625" cy="151970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9" name="Straight Arrow Connector 68"/>
            <p:cNvCxnSpPr>
              <a:stCxn id="6" idx="6"/>
              <a:endCxn id="45" idx="2"/>
            </p:cNvCxnSpPr>
            <p:nvPr/>
          </p:nvCxnSpPr>
          <p:spPr bwMode="auto">
            <a:xfrm>
              <a:off x="3644714" y="3545986"/>
              <a:ext cx="624625" cy="14316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1" name="Straight Arrow Connector 70"/>
            <p:cNvCxnSpPr>
              <a:stCxn id="6" idx="6"/>
            </p:cNvCxnSpPr>
            <p:nvPr/>
          </p:nvCxnSpPr>
          <p:spPr bwMode="auto">
            <a:xfrm flipV="1">
              <a:off x="3644714" y="1944712"/>
              <a:ext cx="624625" cy="160127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3" name="Straight Arrow Connector 72"/>
            <p:cNvCxnSpPr>
              <a:stCxn id="6" idx="6"/>
              <a:endCxn id="50" idx="2"/>
            </p:cNvCxnSpPr>
            <p:nvPr/>
          </p:nvCxnSpPr>
          <p:spPr bwMode="auto">
            <a:xfrm>
              <a:off x="3644714" y="3545986"/>
              <a:ext cx="624625" cy="215935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5" name="Straight Arrow Connector 74"/>
            <p:cNvCxnSpPr>
              <a:stCxn id="7" idx="6"/>
            </p:cNvCxnSpPr>
            <p:nvPr/>
          </p:nvCxnSpPr>
          <p:spPr bwMode="auto">
            <a:xfrm flipV="1">
              <a:off x="3644714" y="3966694"/>
              <a:ext cx="624625" cy="66541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7" name="Straight Arrow Connector 76"/>
            <p:cNvCxnSpPr>
              <a:stCxn id="7" idx="6"/>
            </p:cNvCxnSpPr>
            <p:nvPr/>
          </p:nvCxnSpPr>
          <p:spPr bwMode="auto">
            <a:xfrm flipV="1">
              <a:off x="3644714" y="2955703"/>
              <a:ext cx="624625" cy="167640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9" name="Straight Arrow Connector 78"/>
            <p:cNvCxnSpPr>
              <a:stCxn id="7" idx="6"/>
            </p:cNvCxnSpPr>
            <p:nvPr/>
          </p:nvCxnSpPr>
          <p:spPr bwMode="auto">
            <a:xfrm flipV="1">
              <a:off x="3644714" y="1944712"/>
              <a:ext cx="624625" cy="268739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1" name="Straight Arrow Connector 80"/>
            <p:cNvCxnSpPr>
              <a:stCxn id="8" idx="6"/>
              <a:endCxn id="50" idx="2"/>
            </p:cNvCxnSpPr>
            <p:nvPr/>
          </p:nvCxnSpPr>
          <p:spPr bwMode="auto">
            <a:xfrm flipV="1">
              <a:off x="3644714" y="5705340"/>
              <a:ext cx="624625" cy="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3" name="Straight Arrow Connector 82"/>
            <p:cNvCxnSpPr>
              <a:stCxn id="8" idx="6"/>
            </p:cNvCxnSpPr>
            <p:nvPr/>
          </p:nvCxnSpPr>
          <p:spPr bwMode="auto">
            <a:xfrm flipV="1">
              <a:off x="3644714" y="1944712"/>
              <a:ext cx="624625" cy="376063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5" name="Straight Arrow Connector 84"/>
            <p:cNvCxnSpPr>
              <a:stCxn id="8" idx="6"/>
            </p:cNvCxnSpPr>
            <p:nvPr/>
          </p:nvCxnSpPr>
          <p:spPr bwMode="auto">
            <a:xfrm flipV="1">
              <a:off x="3644714" y="2955703"/>
              <a:ext cx="624625" cy="274964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7" name="Group 86"/>
          <p:cNvGrpSpPr/>
          <p:nvPr/>
        </p:nvGrpSpPr>
        <p:grpSpPr>
          <a:xfrm>
            <a:off x="4615461" y="1618716"/>
            <a:ext cx="2139501" cy="3400021"/>
            <a:chOff x="4629948" y="1777287"/>
            <a:chExt cx="2852668" cy="4533361"/>
          </a:xfrm>
        </p:grpSpPr>
        <p:sp>
          <p:nvSpPr>
            <p:cNvPr id="90" name="Oval 89"/>
            <p:cNvSpPr/>
            <p:nvPr/>
          </p:nvSpPr>
          <p:spPr bwMode="auto">
            <a:xfrm>
              <a:off x="5344721" y="1777287"/>
              <a:ext cx="2137895" cy="772733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</a:pPr>
              <a:r>
                <a:rPr lang="en-US" sz="1500" dirty="0" err="1">
                  <a:latin typeface="Times New Roman" pitchFamily="18" charset="0"/>
                </a:rPr>
                <a:t>CountStack</a:t>
              </a:r>
              <a:endParaRPr lang="en-US" sz="1500" dirty="0">
                <a:latin typeface="Times New Roman" pitchFamily="18" charset="0"/>
              </a:endParaRPr>
            </a:p>
            <a:p>
              <a:pPr eaLnBrk="0" hangingPunct="0">
                <a:spcBef>
                  <a:spcPct val="0"/>
                </a:spcBef>
                <a:buClrTx/>
                <a:buSzTx/>
              </a:pPr>
              <a:r>
                <a:rPr lang="en-US" sz="1500" dirty="0">
                  <a:latin typeface="Times New Roman" pitchFamily="18" charset="0"/>
                </a:rPr>
                <a:t>Worker</a:t>
              </a:r>
            </a:p>
          </p:txBody>
        </p:sp>
        <p:sp>
          <p:nvSpPr>
            <p:cNvPr id="91" name="Oval 90"/>
            <p:cNvSpPr/>
            <p:nvPr/>
          </p:nvSpPr>
          <p:spPr bwMode="auto">
            <a:xfrm>
              <a:off x="5344721" y="2781839"/>
              <a:ext cx="2137895" cy="772733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</a:pPr>
              <a:r>
                <a:rPr lang="en-US" sz="1500" dirty="0" err="1">
                  <a:latin typeface="Times New Roman" pitchFamily="18" charset="0"/>
                </a:rPr>
                <a:t>CountStack</a:t>
              </a:r>
              <a:endParaRPr lang="en-US" sz="1500" dirty="0">
                <a:latin typeface="Times New Roman" pitchFamily="18" charset="0"/>
              </a:endParaRPr>
            </a:p>
            <a:p>
              <a:pPr eaLnBrk="0" hangingPunct="0">
                <a:spcBef>
                  <a:spcPct val="0"/>
                </a:spcBef>
                <a:buClrTx/>
                <a:buSzTx/>
              </a:pPr>
              <a:r>
                <a:rPr lang="en-US" sz="1500" dirty="0">
                  <a:latin typeface="Times New Roman" pitchFamily="18" charset="0"/>
                </a:rPr>
                <a:t>Worker</a:t>
              </a:r>
            </a:p>
          </p:txBody>
        </p:sp>
        <p:sp>
          <p:nvSpPr>
            <p:cNvPr id="92" name="Oval 91"/>
            <p:cNvSpPr/>
            <p:nvPr/>
          </p:nvSpPr>
          <p:spPr bwMode="auto">
            <a:xfrm>
              <a:off x="5344721" y="3721996"/>
              <a:ext cx="2137895" cy="772733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</a:pPr>
              <a:r>
                <a:rPr lang="en-US" sz="1500" dirty="0" err="1">
                  <a:latin typeface="Times New Roman" pitchFamily="18" charset="0"/>
                </a:rPr>
                <a:t>CountStack</a:t>
              </a:r>
              <a:endParaRPr lang="en-US" sz="1500" dirty="0">
                <a:latin typeface="Times New Roman" pitchFamily="18" charset="0"/>
              </a:endParaRPr>
            </a:p>
            <a:p>
              <a:pPr eaLnBrk="0" hangingPunct="0">
                <a:spcBef>
                  <a:spcPct val="0"/>
                </a:spcBef>
                <a:buClrTx/>
                <a:buSzTx/>
              </a:pPr>
              <a:r>
                <a:rPr lang="en-US" sz="1500" dirty="0">
                  <a:latin typeface="Times New Roman" pitchFamily="18" charset="0"/>
                </a:rPr>
                <a:t>Worker</a:t>
              </a:r>
            </a:p>
          </p:txBody>
        </p:sp>
        <p:sp>
          <p:nvSpPr>
            <p:cNvPr id="93" name="Oval 92"/>
            <p:cNvSpPr/>
            <p:nvPr/>
          </p:nvSpPr>
          <p:spPr bwMode="auto">
            <a:xfrm>
              <a:off x="5344721" y="4597759"/>
              <a:ext cx="2137895" cy="772733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</a:pPr>
              <a:r>
                <a:rPr lang="en-US" sz="1500" dirty="0" err="1">
                  <a:latin typeface="Times New Roman" pitchFamily="18" charset="0"/>
                </a:rPr>
                <a:t>CountStack</a:t>
              </a:r>
              <a:endParaRPr lang="en-US" sz="1500" dirty="0">
                <a:latin typeface="Times New Roman" pitchFamily="18" charset="0"/>
              </a:endParaRPr>
            </a:p>
            <a:p>
              <a:pPr eaLnBrk="0" hangingPunct="0">
                <a:spcBef>
                  <a:spcPct val="0"/>
                </a:spcBef>
                <a:buClrTx/>
                <a:buSzTx/>
              </a:pPr>
              <a:r>
                <a:rPr lang="en-US" sz="1500" dirty="0">
                  <a:latin typeface="Times New Roman" pitchFamily="18" charset="0"/>
                </a:rPr>
                <a:t>Worker</a:t>
              </a:r>
            </a:p>
          </p:txBody>
        </p:sp>
        <p:sp>
          <p:nvSpPr>
            <p:cNvPr id="94" name="Oval 93"/>
            <p:cNvSpPr/>
            <p:nvPr/>
          </p:nvSpPr>
          <p:spPr bwMode="auto">
            <a:xfrm>
              <a:off x="5344721" y="5537915"/>
              <a:ext cx="2137895" cy="772733"/>
            </a:xfrm>
            <a:prstGeom prst="ellipse">
              <a:avLst/>
            </a:prstGeom>
            <a:solidFill>
              <a:schemeClr val="tx1">
                <a:lumMod val="20000"/>
                <a:lumOff val="8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68580" tIns="34290" rIns="68580" bIns="34290" numCol="1" rtlCol="0" anchor="ctr" anchorCtr="0" compatLnSpc="1">
              <a:prstTxWarp prst="textNoShape">
                <a:avLst/>
              </a:prstTxWarp>
            </a:bodyPr>
            <a:lstStyle/>
            <a:p>
              <a:pPr eaLnBrk="0" hangingPunct="0">
                <a:spcBef>
                  <a:spcPct val="0"/>
                </a:spcBef>
                <a:buClrTx/>
                <a:buSzTx/>
              </a:pPr>
              <a:r>
                <a:rPr lang="en-US" sz="1500" dirty="0" err="1">
                  <a:latin typeface="Times New Roman" pitchFamily="18" charset="0"/>
                </a:rPr>
                <a:t>CountStack</a:t>
              </a:r>
              <a:endParaRPr lang="en-US" sz="1500" dirty="0">
                <a:latin typeface="Times New Roman" pitchFamily="18" charset="0"/>
              </a:endParaRPr>
            </a:p>
            <a:p>
              <a:pPr eaLnBrk="0" hangingPunct="0">
                <a:spcBef>
                  <a:spcPct val="0"/>
                </a:spcBef>
                <a:buClrTx/>
                <a:buSzTx/>
              </a:pPr>
              <a:r>
                <a:rPr lang="en-US" sz="1500" dirty="0">
                  <a:latin typeface="Times New Roman" pitchFamily="18" charset="0"/>
                </a:rPr>
                <a:t>Worker</a:t>
              </a:r>
            </a:p>
          </p:txBody>
        </p:sp>
        <p:cxnSp>
          <p:nvCxnSpPr>
            <p:cNvPr id="96" name="Straight Arrow Connector 95"/>
            <p:cNvCxnSpPr>
              <a:stCxn id="33" idx="0"/>
              <a:endCxn id="90" idx="2"/>
            </p:cNvCxnSpPr>
            <p:nvPr/>
          </p:nvCxnSpPr>
          <p:spPr bwMode="auto">
            <a:xfrm>
              <a:off x="4887525" y="2163653"/>
              <a:ext cx="457196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98" name="Straight Arrow Connector 97"/>
            <p:cNvCxnSpPr>
              <a:stCxn id="38" idx="0"/>
              <a:endCxn id="91" idx="2"/>
            </p:cNvCxnSpPr>
            <p:nvPr/>
          </p:nvCxnSpPr>
          <p:spPr bwMode="auto">
            <a:xfrm flipV="1">
              <a:off x="4887525" y="3168206"/>
              <a:ext cx="457196" cy="643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0" name="Straight Arrow Connector 99"/>
            <p:cNvCxnSpPr>
              <a:stCxn id="42" idx="0"/>
              <a:endCxn id="92" idx="2"/>
            </p:cNvCxnSpPr>
            <p:nvPr/>
          </p:nvCxnSpPr>
          <p:spPr bwMode="auto">
            <a:xfrm flipV="1">
              <a:off x="4801666" y="4108363"/>
              <a:ext cx="543055" cy="429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2" name="Straight Arrow Connector 101"/>
            <p:cNvCxnSpPr>
              <a:stCxn id="45" idx="0"/>
              <a:endCxn id="93" idx="2"/>
            </p:cNvCxnSpPr>
            <p:nvPr/>
          </p:nvCxnSpPr>
          <p:spPr bwMode="auto">
            <a:xfrm>
              <a:off x="4629948" y="4977685"/>
              <a:ext cx="714773" cy="644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4" name="Straight Arrow Connector 103"/>
            <p:cNvCxnSpPr>
              <a:stCxn id="53" idx="0"/>
              <a:endCxn id="94" idx="2"/>
            </p:cNvCxnSpPr>
            <p:nvPr/>
          </p:nvCxnSpPr>
          <p:spPr bwMode="auto">
            <a:xfrm>
              <a:off x="4887525" y="5924281"/>
              <a:ext cx="457196" cy="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8" name="Group 87"/>
          <p:cNvGrpSpPr/>
          <p:nvPr/>
        </p:nvGrpSpPr>
        <p:grpSpPr>
          <a:xfrm>
            <a:off x="6754962" y="1753942"/>
            <a:ext cx="1246038" cy="3374469"/>
            <a:chOff x="7482616" y="1957589"/>
            <a:chExt cx="1661384" cy="4499292"/>
          </a:xfrm>
        </p:grpSpPr>
        <p:sp>
          <p:nvSpPr>
            <p:cNvPr id="105" name="TextBox 104"/>
            <p:cNvSpPr txBox="1"/>
            <p:nvPr/>
          </p:nvSpPr>
          <p:spPr>
            <a:xfrm>
              <a:off x="7740201" y="1957589"/>
              <a:ext cx="14037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blue: 4k</a:t>
              </a: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7740201" y="2949264"/>
              <a:ext cx="14037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green: 4k</a:t>
              </a: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740201" y="3915180"/>
              <a:ext cx="14037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cyan: 3k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7740201" y="4778062"/>
              <a:ext cx="14037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gray: 1k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7740201" y="5718217"/>
              <a:ext cx="140379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/>
                <a:t>orange: </a:t>
              </a:r>
              <a:r>
                <a:rPr lang="en-US" sz="1500" dirty="0"/>
                <a:t>4k</a:t>
              </a:r>
            </a:p>
          </p:txBody>
        </p:sp>
        <p:cxnSp>
          <p:nvCxnSpPr>
            <p:cNvPr id="111" name="Straight Arrow Connector 110"/>
            <p:cNvCxnSpPr>
              <a:stCxn id="90" idx="6"/>
              <a:endCxn id="105" idx="1"/>
            </p:cNvCxnSpPr>
            <p:nvPr/>
          </p:nvCxnSpPr>
          <p:spPr bwMode="auto">
            <a:xfrm>
              <a:off x="7482616" y="2163654"/>
              <a:ext cx="257585" cy="937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3" name="Straight Arrow Connector 112"/>
            <p:cNvCxnSpPr>
              <a:stCxn id="91" idx="6"/>
              <a:endCxn id="106" idx="1"/>
            </p:cNvCxnSpPr>
            <p:nvPr/>
          </p:nvCxnSpPr>
          <p:spPr bwMode="auto">
            <a:xfrm flipV="1">
              <a:off x="7482616" y="3164708"/>
              <a:ext cx="257585" cy="3499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6" name="Straight Arrow Connector 115"/>
            <p:cNvCxnSpPr>
              <a:stCxn id="92" idx="6"/>
              <a:endCxn id="107" idx="1"/>
            </p:cNvCxnSpPr>
            <p:nvPr/>
          </p:nvCxnSpPr>
          <p:spPr bwMode="auto">
            <a:xfrm>
              <a:off x="7482616" y="4108363"/>
              <a:ext cx="257585" cy="2226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8" name="Straight Arrow Connector 117"/>
            <p:cNvCxnSpPr>
              <a:stCxn id="93" idx="6"/>
              <a:endCxn id="108" idx="1"/>
            </p:cNvCxnSpPr>
            <p:nvPr/>
          </p:nvCxnSpPr>
          <p:spPr bwMode="auto">
            <a:xfrm>
              <a:off x="7482616" y="4984126"/>
              <a:ext cx="257585" cy="938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0" name="Straight Arrow Connector 119"/>
            <p:cNvCxnSpPr>
              <a:stCxn id="94" idx="6"/>
              <a:endCxn id="109" idx="1"/>
            </p:cNvCxnSpPr>
            <p:nvPr/>
          </p:nvCxnSpPr>
          <p:spPr bwMode="auto">
            <a:xfrm>
              <a:off x="7482616" y="5924282"/>
              <a:ext cx="257585" cy="16326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FEF33D9-2EF0-45AC-813A-203B41CB58D0}"/>
              </a:ext>
            </a:extLst>
          </p:cNvPr>
          <p:cNvSpPr txBox="1"/>
          <p:nvPr/>
        </p:nvSpPr>
        <p:spPr>
          <a:xfrm>
            <a:off x="474903" y="1088303"/>
            <a:ext cx="2203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Fetch/import data</a:t>
            </a:r>
            <a:br>
              <a:rPr lang="en-US" dirty="0"/>
            </a:br>
            <a:r>
              <a:rPr lang="en-US" dirty="0"/>
              <a:t>(cards)</a:t>
            </a:r>
          </a:p>
        </p:txBody>
      </p:sp>
    </p:spTree>
    <p:extLst>
      <p:ext uri="{BB962C8B-B14F-4D97-AF65-F5344CB8AC3E}">
        <p14:creationId xmlns:p14="http://schemas.microsoft.com/office/powerpoint/2010/main" val="77090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Concept: RDD’s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1840" y="2266065"/>
            <a:ext cx="5178038" cy="3497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 smtClean="0">
                <a:solidFill>
                  <a:srgbClr val="FF6600"/>
                </a:solidFill>
              </a:rPr>
              <a:t>Resilient Distributed Datasets</a:t>
            </a:r>
          </a:p>
          <a:p>
            <a:r>
              <a:rPr lang="en-US" dirty="0" smtClean="0"/>
              <a:t>Collections of objects spread across a cluster, stored in RAM or on Disk</a:t>
            </a:r>
          </a:p>
          <a:p>
            <a:r>
              <a:rPr lang="en-US" dirty="0" smtClean="0"/>
              <a:t>Built through parallel transformations</a:t>
            </a:r>
          </a:p>
          <a:p>
            <a:r>
              <a:rPr lang="en-US" dirty="0" smtClean="0"/>
              <a:t>Automatically rebuilt on failure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49451" y="2278737"/>
            <a:ext cx="3350151" cy="3497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300" b="1" dirty="0" smtClean="0">
                <a:solidFill>
                  <a:srgbClr val="FF6600"/>
                </a:solidFill>
              </a:rPr>
              <a:t>Operations</a:t>
            </a:r>
          </a:p>
          <a:p>
            <a:r>
              <a:rPr lang="en-US" dirty="0" smtClean="0"/>
              <a:t>Transformations</a:t>
            </a:r>
            <a:br>
              <a:rPr lang="en-US" dirty="0" smtClean="0"/>
            </a:br>
            <a:r>
              <a:rPr lang="en-US" dirty="0" smtClean="0"/>
              <a:t>(e.g. map, filter, </a:t>
            </a:r>
            <a:r>
              <a:rPr lang="en-US" dirty="0" err="1" smtClean="0"/>
              <a:t>groupBy</a:t>
            </a:r>
            <a:r>
              <a:rPr lang="en-US" dirty="0" smtClean="0"/>
              <a:t>)</a:t>
            </a:r>
          </a:p>
          <a:p>
            <a:r>
              <a:rPr lang="en-US" dirty="0" smtClean="0"/>
              <a:t>Actions</a:t>
            </a:r>
            <a:br>
              <a:rPr lang="en-US" dirty="0" smtClean="0"/>
            </a:br>
            <a:r>
              <a:rPr lang="en-US" dirty="0" smtClean="0"/>
              <a:t>(e.g. count, collect, save)</a:t>
            </a:r>
          </a:p>
        </p:txBody>
      </p:sp>
      <p:sp>
        <p:nvSpPr>
          <p:cNvPr id="9" name="Rectangle 8"/>
          <p:cNvSpPr/>
          <p:nvPr/>
        </p:nvSpPr>
        <p:spPr>
          <a:xfrm>
            <a:off x="656923" y="1120306"/>
            <a:ext cx="77954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Write programs in terms of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operations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on </a:t>
            </a:r>
            <a:r>
              <a:rPr lang="en-US" sz="2800" b="1" dirty="0" smtClean="0">
                <a:solidFill>
                  <a:schemeClr val="bg1">
                    <a:lumMod val="50000"/>
                  </a:schemeClr>
                </a:solidFill>
                <a:latin typeface="Helvetica Neue Light"/>
                <a:cs typeface="Helvetica Neue Light"/>
              </a:rPr>
              <a:t>distributed datasets</a:t>
            </a:r>
          </a:p>
        </p:txBody>
      </p:sp>
    </p:spTree>
    <p:extLst>
      <p:ext uri="{BB962C8B-B14F-4D97-AF65-F5344CB8AC3E}">
        <p14:creationId xmlns:p14="http://schemas.microsoft.com/office/powerpoint/2010/main" val="371127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753"/>
            <a:ext cx="8229600" cy="952500"/>
          </a:xfrm>
        </p:spPr>
        <p:txBody>
          <a:bodyPr>
            <a:normAutofit fontScale="90000"/>
          </a:bodyPr>
          <a:lstStyle/>
          <a:p>
            <a:r>
              <a:rPr lang="en-US" sz="5700" dirty="0" smtClean="0"/>
              <a:t>Example: </a:t>
            </a:r>
            <a:r>
              <a:rPr lang="en-US" sz="5700" b="0" dirty="0" smtClean="0"/>
              <a:t>Log Mining</a:t>
            </a:r>
            <a:endParaRPr lang="en-US" sz="5700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23320"/>
            <a:ext cx="8229600" cy="1143000"/>
          </a:xfrm>
        </p:spPr>
        <p:txBody>
          <a:bodyPr>
            <a:normAutofit/>
          </a:bodyPr>
          <a:lstStyle/>
          <a:p>
            <a:pPr marL="0" algn="ctr">
              <a:buNone/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Load error messages from a log into memory, then interactively search for various patterns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405" y="2280368"/>
            <a:ext cx="7713432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lines = </a:t>
            </a:r>
            <a:r>
              <a:rPr lang="en-US" sz="1400" dirty="0" err="1" smtClean="0">
                <a:latin typeface="Lucida Console"/>
                <a:cs typeface="Lucida Console"/>
              </a:rPr>
              <a:t>spark.textFile(</a:t>
            </a:r>
            <a:r>
              <a:rPr lang="en-US" sz="1400" dirty="0" err="1" smtClean="0">
                <a:solidFill>
                  <a:srgbClr val="000090"/>
                </a:solidFill>
                <a:latin typeface="Lucida Console"/>
                <a:cs typeface="Lucida Console"/>
              </a:rPr>
              <a:t>“hdfs</a:t>
            </a:r>
            <a:r>
              <a:rPr lang="en-US" sz="1400" dirty="0" smtClean="0">
                <a:solidFill>
                  <a:srgbClr val="000090"/>
                </a:solidFill>
                <a:latin typeface="Lucida Console"/>
                <a:cs typeface="Lucida Console"/>
              </a:rPr>
              <a:t>://...”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errors = </a:t>
            </a:r>
            <a:r>
              <a:rPr lang="en-US" sz="1400" dirty="0" err="1" smtClean="0">
                <a:latin typeface="Lucida Console"/>
                <a:cs typeface="Lucida Console"/>
              </a:rPr>
              <a:t>lines.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s.startswith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(“ERROR”)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messages = </a:t>
            </a:r>
            <a:r>
              <a:rPr lang="en-US" sz="1400" dirty="0" err="1" smtClean="0">
                <a:latin typeface="Lucida Console"/>
                <a:cs typeface="Lucida Console"/>
              </a:rPr>
              <a:t>errors.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map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s.split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(“\t”)[2]</a:t>
            </a:r>
            <a:r>
              <a:rPr lang="en-US" sz="1400" dirty="0" smtClean="0">
                <a:latin typeface="Lucida Console"/>
                <a:cs typeface="Lucida Console"/>
              </a:rPr>
              <a:t>)</a:t>
            </a:r>
          </a:p>
          <a:p>
            <a:pPr>
              <a:spcBef>
                <a:spcPts val="600"/>
              </a:spcBef>
            </a:pPr>
            <a:r>
              <a:rPr lang="en-US" sz="1400" dirty="0" err="1" smtClean="0">
                <a:latin typeface="Lucida Console"/>
                <a:cs typeface="Lucida Console"/>
              </a:rPr>
              <a:t>messages.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cache</a:t>
            </a:r>
            <a:r>
              <a:rPr lang="en-US" sz="1400" dirty="0" smtClean="0">
                <a:latin typeface="Lucida Console"/>
                <a:cs typeface="Lucida Console"/>
              </a:rPr>
              <a:t>()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5836330" y="2313243"/>
            <a:ext cx="3071090" cy="3209535"/>
            <a:chOff x="5615710" y="2743323"/>
            <a:chExt cx="3071090" cy="38514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23729" y="3493655"/>
              <a:ext cx="1128236" cy="112823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58564" y="2743323"/>
              <a:ext cx="1128236" cy="1128236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67600" y="4800600"/>
              <a:ext cx="1128236" cy="1128236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5710" y="5466529"/>
              <a:ext cx="1128236" cy="1128236"/>
            </a:xfrm>
            <a:prstGeom prst="rect">
              <a:avLst/>
            </a:prstGeom>
          </p:spPr>
        </p:pic>
      </p:grpSp>
      <p:sp>
        <p:nvSpPr>
          <p:cNvPr id="19" name="Rectangle 18"/>
          <p:cNvSpPr/>
          <p:nvPr/>
        </p:nvSpPr>
        <p:spPr>
          <a:xfrm>
            <a:off x="7864670" y="2814661"/>
            <a:ext cx="791061" cy="267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Block 1</a:t>
            </a:r>
            <a:endParaRPr lang="en-US" sz="1500" dirty="0"/>
          </a:p>
        </p:txBody>
      </p:sp>
      <p:sp>
        <p:nvSpPr>
          <p:cNvPr id="22" name="Rectangle 21"/>
          <p:cNvSpPr/>
          <p:nvPr/>
        </p:nvSpPr>
        <p:spPr>
          <a:xfrm>
            <a:off x="7746907" y="4522980"/>
            <a:ext cx="819727" cy="267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Block 2</a:t>
            </a:r>
            <a:endParaRPr lang="en-US" sz="1500" dirty="0"/>
          </a:p>
        </p:txBody>
      </p:sp>
      <p:sp>
        <p:nvSpPr>
          <p:cNvPr id="23" name="Rectangle 22"/>
          <p:cNvSpPr/>
          <p:nvPr/>
        </p:nvSpPr>
        <p:spPr>
          <a:xfrm>
            <a:off x="5900985" y="5074379"/>
            <a:ext cx="806782" cy="26716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Block 3</a:t>
            </a:r>
            <a:endParaRPr lang="en-US" sz="15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6240421" y="2562434"/>
            <a:ext cx="1577109" cy="1979788"/>
            <a:chOff x="6019801" y="3042352"/>
            <a:chExt cx="1577109" cy="2375746"/>
          </a:xfrm>
        </p:grpSpPr>
        <p:cxnSp>
          <p:nvCxnSpPr>
            <p:cNvPr id="28" name="Straight Arrow Connector 27"/>
            <p:cNvCxnSpPr/>
            <p:nvPr/>
          </p:nvCxnSpPr>
          <p:spPr>
            <a:xfrm flipV="1">
              <a:off x="6518519" y="3042352"/>
              <a:ext cx="1078391" cy="600181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6415567" y="3665623"/>
              <a:ext cx="1142135" cy="1097665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rot="5400000">
              <a:off x="5341447" y="4343977"/>
              <a:ext cx="1752475" cy="395767"/>
            </a:xfrm>
            <a:prstGeom prst="straightConnector1">
              <a:avLst/>
            </a:prstGeom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859421" y="2283418"/>
            <a:ext cx="2860965" cy="2562785"/>
            <a:chOff x="5638800" y="2707533"/>
            <a:chExt cx="2860965" cy="3075342"/>
          </a:xfrm>
        </p:grpSpPr>
        <p:sp>
          <p:nvSpPr>
            <p:cNvPr id="15" name="Rounded Rectangle 14"/>
            <p:cNvSpPr/>
            <p:nvPr/>
          </p:nvSpPr>
          <p:spPr>
            <a:xfrm>
              <a:off x="7585365" y="2707533"/>
              <a:ext cx="914400" cy="3579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/>
                <a:t>Worker</a:t>
              </a:r>
              <a:endParaRPr lang="en-US" sz="18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5638800" y="5424967"/>
              <a:ext cx="914400" cy="3579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/>
                <a:t>Worker</a:t>
              </a:r>
              <a:endParaRPr lang="en-US" sz="18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493956" y="4763289"/>
              <a:ext cx="914400" cy="357908"/>
            </a:xfrm>
            <a:prstGeom prst="roundRect">
              <a:avLst/>
            </a:prstGeom>
            <a:solidFill>
              <a:schemeClr val="accent3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800" dirty="0" smtClean="0"/>
                <a:t>Worker</a:t>
              </a:r>
              <a:endParaRPr lang="en-US" sz="1800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946819" y="3452092"/>
              <a:ext cx="914400" cy="357908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  <a:headEnd type="none" w="med" len="med"/>
              <a:tailEnd type="none"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Driver</a:t>
              </a:r>
              <a:endParaRPr lang="en-US" sz="18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78407" y="3795959"/>
            <a:ext cx="6386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dirty="0" err="1">
                <a:latin typeface="Lucida Console"/>
                <a:cs typeface="Lucida Console"/>
              </a:rPr>
              <a:t>messages.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lambda s: “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mysql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” in s</a:t>
            </a:r>
            <a:r>
              <a:rPr lang="en-US" sz="1400" dirty="0" smtClean="0">
                <a:latin typeface="Lucida Console"/>
                <a:cs typeface="Lucida Console"/>
              </a:rPr>
              <a:t>).</a:t>
            </a:r>
            <a:r>
              <a:rPr lang="en-US" sz="1400" dirty="0" smtClean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 smtClean="0">
                <a:latin typeface="Lucida Console"/>
                <a:cs typeface="Lucida Console"/>
              </a:rPr>
              <a:t>()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 rot="5400000" flipH="1" flipV="1">
            <a:off x="5657760" y="3712834"/>
            <a:ext cx="1308485" cy="337128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0800000">
            <a:off x="6963171" y="3227156"/>
            <a:ext cx="958269" cy="754302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rot="10800000" flipV="1">
            <a:off x="6884656" y="2478621"/>
            <a:ext cx="909784" cy="411788"/>
          </a:xfrm>
          <a:prstGeom prst="straightConnector1">
            <a:avLst/>
          </a:prstGeom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78406" y="4065950"/>
            <a:ext cx="6386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dirty="0" err="1">
                <a:latin typeface="Lucida Console"/>
                <a:cs typeface="Lucida Console"/>
              </a:rPr>
              <a:t>messages.</a:t>
            </a:r>
            <a:r>
              <a:rPr lang="en-US" sz="1400" dirty="0" err="1" smtClean="0">
                <a:solidFill>
                  <a:srgbClr val="3366FF"/>
                </a:solidFill>
                <a:latin typeface="Lucida Console"/>
                <a:cs typeface="Lucida Console"/>
              </a:rPr>
              <a:t>filter</a:t>
            </a:r>
            <a:r>
              <a:rPr lang="en-US" sz="1400" dirty="0" smtClean="0">
                <a:latin typeface="Lucida Console"/>
                <a:cs typeface="Lucida Console"/>
              </a:rPr>
              <a:t>(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lambda s: 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“</a:t>
            </a:r>
            <a:r>
              <a:rPr lang="en-US" sz="1400" dirty="0" err="1" smtClean="0">
                <a:solidFill>
                  <a:srgbClr val="FF0080"/>
                </a:solidFill>
                <a:latin typeface="Lucida Console"/>
                <a:cs typeface="Lucida Console"/>
              </a:rPr>
              <a:t>php</a:t>
            </a:r>
            <a:r>
              <a:rPr lang="en-US" sz="1400" dirty="0" smtClean="0">
                <a:solidFill>
                  <a:srgbClr val="FF0080"/>
                </a:solidFill>
                <a:latin typeface="Lucida Console"/>
                <a:cs typeface="Lucida Console"/>
              </a:rPr>
              <a:t>” </a:t>
            </a:r>
            <a:r>
              <a:rPr lang="en-US" sz="1400" dirty="0">
                <a:solidFill>
                  <a:srgbClr val="FF0080"/>
                </a:solidFill>
                <a:latin typeface="Lucida Console"/>
                <a:cs typeface="Lucida Console"/>
              </a:rPr>
              <a:t>in s</a:t>
            </a:r>
            <a:r>
              <a:rPr lang="en-US" sz="1400" dirty="0" smtClean="0">
                <a:latin typeface="Lucida Console"/>
                <a:cs typeface="Lucida Console"/>
              </a:rPr>
              <a:t>).</a:t>
            </a:r>
            <a:r>
              <a:rPr lang="en-US" sz="1400" dirty="0" smtClean="0">
                <a:solidFill>
                  <a:srgbClr val="3366FF"/>
                </a:solidFill>
                <a:latin typeface="Lucida Console"/>
                <a:cs typeface="Lucida Console"/>
              </a:rPr>
              <a:t>count</a:t>
            </a:r>
            <a:r>
              <a:rPr lang="en-US" sz="1400" dirty="0">
                <a:latin typeface="Lucida Console"/>
                <a:cs typeface="Lucida Console"/>
              </a:rPr>
              <a:t>()</a:t>
            </a:r>
            <a:endParaRPr lang="en-US" sz="1400" dirty="0" smtClean="0">
              <a:solidFill>
                <a:srgbClr val="3366FF"/>
              </a:solidFill>
              <a:latin typeface="Lucida Console"/>
              <a:cs typeface="Lucida Console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78406" y="4380536"/>
            <a:ext cx="6386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00"/>
              </a:spcBef>
            </a:pPr>
            <a:r>
              <a:rPr lang="en-US" sz="1400" dirty="0" smtClean="0">
                <a:latin typeface="Lucida Console"/>
                <a:cs typeface="Lucida Console"/>
              </a:rPr>
              <a:t>. . 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218435" y="2729512"/>
            <a:ext cx="607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  <a:cs typeface="Avenir Light"/>
              </a:rPr>
              <a:t>tasks</a:t>
            </a:r>
            <a:endParaRPr lang="en-US" sz="1600" dirty="0">
              <a:latin typeface="+mn-lt"/>
              <a:cs typeface="Avenir Light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65602" y="2313140"/>
            <a:ext cx="742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  <a:cs typeface="Avenir Light"/>
              </a:rPr>
              <a:t>results</a:t>
            </a:r>
            <a:endParaRPr lang="en-US" sz="1600" dirty="0">
              <a:latin typeface="+mn-lt"/>
              <a:cs typeface="Avenir Ligh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248895" y="2068761"/>
            <a:ext cx="777240" cy="2671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Cache 1</a:t>
            </a:r>
            <a:endParaRPr lang="en-US" sz="1500" dirty="0"/>
          </a:p>
        </p:txBody>
      </p:sp>
      <p:sp>
        <p:nvSpPr>
          <p:cNvPr id="24" name="Rectangle 23"/>
          <p:cNvSpPr/>
          <p:nvPr/>
        </p:nvSpPr>
        <p:spPr>
          <a:xfrm>
            <a:off x="8184240" y="3796527"/>
            <a:ext cx="777240" cy="2671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Cache 2</a:t>
            </a:r>
            <a:endParaRPr lang="en-US" sz="1500" dirty="0"/>
          </a:p>
        </p:txBody>
      </p:sp>
      <p:sp>
        <p:nvSpPr>
          <p:cNvPr id="25" name="Rectangle 24"/>
          <p:cNvSpPr/>
          <p:nvPr/>
        </p:nvSpPr>
        <p:spPr>
          <a:xfrm>
            <a:off x="6332350" y="4328581"/>
            <a:ext cx="777240" cy="26716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headEnd type="none" w="med" len="med"/>
            <a:tailEnd type="none"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500" dirty="0" smtClean="0"/>
              <a:t>Cache 3</a:t>
            </a:r>
            <a:endParaRPr lang="en-US" sz="1500" dirty="0"/>
          </a:p>
        </p:txBody>
      </p:sp>
      <p:sp>
        <p:nvSpPr>
          <p:cNvPr id="70" name="Rectangular Callout 69"/>
          <p:cNvSpPr/>
          <p:nvPr/>
        </p:nvSpPr>
        <p:spPr>
          <a:xfrm>
            <a:off x="1524879" y="1931511"/>
            <a:ext cx="1256784" cy="259773"/>
          </a:xfrm>
          <a:prstGeom prst="wedgeRectCallout">
            <a:avLst>
              <a:gd name="adj1" fmla="val -77687"/>
              <a:gd name="adj2" fmla="val 131385"/>
            </a:avLst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FF6600"/>
                </a:solidFill>
              </a:rPr>
              <a:t>Base RDD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71" name="Rectangular Callout 70"/>
          <p:cNvSpPr/>
          <p:nvPr/>
        </p:nvSpPr>
        <p:spPr>
          <a:xfrm>
            <a:off x="1792847" y="1962504"/>
            <a:ext cx="1977632" cy="259773"/>
          </a:xfrm>
          <a:prstGeom prst="wedgeRectCallout">
            <a:avLst>
              <a:gd name="adj1" fmla="val -77221"/>
              <a:gd name="adj2" fmla="val 213974"/>
            </a:avLst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FF6600"/>
                </a:solidFill>
              </a:rPr>
              <a:t>Transformed RDD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73" name="Rectangular Callout 72"/>
          <p:cNvSpPr/>
          <p:nvPr/>
        </p:nvSpPr>
        <p:spPr>
          <a:xfrm>
            <a:off x="5980415" y="3683012"/>
            <a:ext cx="1085944" cy="259773"/>
          </a:xfrm>
          <a:prstGeom prst="wedgeRectCallout">
            <a:avLst>
              <a:gd name="adj1" fmla="val -77556"/>
              <a:gd name="adj2" fmla="val 52132"/>
            </a:avLst>
          </a:prstGeom>
          <a:solidFill>
            <a:schemeClr val="bg1">
              <a:lumMod val="75000"/>
            </a:schemeClr>
          </a:solidFill>
          <a:ln>
            <a:noFill/>
            <a:headEnd type="none" w="med" len="med"/>
            <a:tailEnd type="non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FF6600"/>
                </a:solidFill>
              </a:rPr>
              <a:t>Action</a:t>
            </a:r>
            <a:endParaRPr lang="en-US" sz="1800" dirty="0">
              <a:solidFill>
                <a:srgbClr val="FF66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79227" y="4550892"/>
            <a:ext cx="3656206" cy="999798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rgbClr val="FF6600"/>
                </a:solidFill>
              </a:rPr>
              <a:t>Full-text search of Wikipedia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6600"/>
                </a:solidFill>
              </a:rPr>
              <a:t>60GB on 20 EC2 machine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rgbClr val="FF6600"/>
                </a:solidFill>
              </a:rPr>
              <a:t>0.5 sec vs. 20s for on-disk</a:t>
            </a:r>
          </a:p>
        </p:txBody>
      </p:sp>
    </p:spTree>
    <p:extLst>
      <p:ext uri="{BB962C8B-B14F-4D97-AF65-F5344CB8AC3E}">
        <p14:creationId xmlns:p14="http://schemas.microsoft.com/office/powerpoint/2010/main" val="4170487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43" grpId="0" build="allAtOnce"/>
      <p:bldP spid="61" grpId="0" build="allAtOnce"/>
      <p:bldP spid="62" grpId="0" build="allAtOnce"/>
      <p:bldP spid="63" grpId="0"/>
      <p:bldP spid="63" grpId="1"/>
      <p:bldP spid="63" grpId="2"/>
      <p:bldP spid="64" grpId="0"/>
      <p:bldP spid="64" grpId="1"/>
      <p:bldP spid="64" grpId="2"/>
      <p:bldP spid="21" grpId="0" animBg="1"/>
      <p:bldP spid="21" grpId="1" animBg="1"/>
      <p:bldP spid="24" grpId="0" animBg="1"/>
      <p:bldP spid="24" grpId="1" animBg="1"/>
      <p:bldP spid="25" grpId="0" animBg="1"/>
      <p:bldP spid="25" grpId="1" animBg="1"/>
      <p:bldP spid="70" grpId="0" animBg="1"/>
      <p:bldP spid="70" grpId="1" animBg="1"/>
      <p:bldP spid="71" grpId="0" animBg="1"/>
      <p:bldP spid="71" grpId="1" animBg="1"/>
      <p:bldP spid="73" grpId="0" animBg="1"/>
      <p:bldP spid="73" grpId="1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an RDD?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Basically, a </a:t>
            </a:r>
            <a:r>
              <a:rPr lang="en-US" i="1" dirty="0"/>
              <a:t>distributed</a:t>
            </a:r>
            <a:r>
              <a:rPr lang="en-US" dirty="0"/>
              <a:t> data collection like a:</a:t>
            </a:r>
          </a:p>
          <a:p>
            <a:pPr lvl="1"/>
            <a:r>
              <a:rPr lang="en-US" dirty="0"/>
              <a:t>set</a:t>
            </a:r>
          </a:p>
          <a:p>
            <a:pPr lvl="1"/>
            <a:r>
              <a:rPr lang="en-US" dirty="0"/>
              <a:t>dictionary</a:t>
            </a:r>
          </a:p>
          <a:p>
            <a:pPr lvl="1"/>
            <a:r>
              <a:rPr lang="en-US" dirty="0"/>
              <a:t>table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It has an </a:t>
            </a:r>
            <a:r>
              <a:rPr lang="en-US" i="1" dirty="0"/>
              <a:t>index</a:t>
            </a:r>
            <a:r>
              <a:rPr lang="en-US" dirty="0"/>
              <a:t> or key</a:t>
            </a:r>
            <a:r>
              <a:rPr lang="en-US" i="1" dirty="0"/>
              <a:t>, </a:t>
            </a:r>
            <a:r>
              <a:rPr lang="en-US" dirty="0"/>
              <a:t>used to “shard” the data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If a machine crashes, computation will recover and reuse (“resilient”)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22</a:t>
            </a:fld>
            <a:endParaRPr lang="en-GB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/>
          </p:nvPr>
        </p:nvGraphicFramePr>
        <p:xfrm>
          <a:off x="6443628" y="1249493"/>
          <a:ext cx="2183642" cy="2544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8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54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1011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‘A’-’D’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Server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011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‘E’-’Q’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Server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011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‘R’-’T’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Server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011">
                <a:tc>
                  <a:txBody>
                    <a:bodyPr/>
                    <a:lstStyle/>
                    <a:p>
                      <a:pPr algn="r"/>
                      <a:r>
                        <a:rPr lang="en-US" sz="1600" baseline="0" dirty="0"/>
                        <a:t>‘U’-’Z’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Server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540">
                <a:tc>
                  <a:txBody>
                    <a:bodyPr/>
                    <a:lstStyle/>
                    <a:p>
                      <a:pPr algn="r"/>
                      <a:r>
                        <a:rPr lang="en-US" sz="1600" dirty="0"/>
                        <a:t>*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Server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4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Issue with Manipulating RDDs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No program can iterate directly over all elements of the RDD!</a:t>
            </a:r>
          </a:p>
          <a:p>
            <a:endParaRPr lang="en-US" dirty="0"/>
          </a:p>
          <a:p>
            <a:r>
              <a:rPr lang="en-US" dirty="0"/>
              <a:t>So instead we need to define code that can be applied on different machines, to different subsets of the data</a:t>
            </a:r>
          </a:p>
          <a:p>
            <a:endParaRPr lang="en-US" dirty="0"/>
          </a:p>
          <a:p>
            <a:pPr lvl="1"/>
            <a:r>
              <a:rPr lang="is-IS" dirty="0"/>
              <a:t>… </a:t>
            </a:r>
            <a:r>
              <a:rPr lang="en-US" dirty="0"/>
              <a:t>Sound like anything we did in Pandas?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38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MapReduce Programming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Again, recall function </a:t>
            </a:r>
            <a:r>
              <a:rPr lang="en-US" sz="2000" dirty="0">
                <a:solidFill>
                  <a:schemeClr val="accent4"/>
                </a:solidFill>
              </a:rPr>
              <a:t>map: x </a:t>
            </a:r>
            <a:r>
              <a:rPr lang="en-US" sz="2000" dirty="0">
                <a:solidFill>
                  <a:schemeClr val="accent4"/>
                </a:solidFill>
                <a:sym typeface="Wingdings"/>
              </a:rPr>
              <a:t> x’</a:t>
            </a:r>
          </a:p>
          <a:p>
            <a:pPr marL="285739" lvl="1" indent="0">
              <a:buNone/>
            </a:pPr>
            <a:r>
              <a:rPr lang="en-US" sz="1800" dirty="0">
                <a:solidFill>
                  <a:schemeClr val="accent4"/>
                </a:solidFill>
                <a:sym typeface="Wingdings"/>
              </a:rPr>
              <a:t>map([x</a:t>
            </a:r>
            <a:r>
              <a:rPr lang="en-US" sz="1800" baseline="-25000" dirty="0">
                <a:solidFill>
                  <a:schemeClr val="accent4"/>
                </a:solidFill>
                <a:sym typeface="Wingdings"/>
              </a:rPr>
              <a:t>1</a:t>
            </a:r>
            <a:r>
              <a:rPr lang="en-US" sz="1800" dirty="0">
                <a:solidFill>
                  <a:schemeClr val="accent4"/>
                </a:solidFill>
                <a:sym typeface="Wingdings"/>
              </a:rPr>
              <a:t>, x</a:t>
            </a:r>
            <a:r>
              <a:rPr lang="en-US" sz="1800" baseline="-25000" dirty="0">
                <a:solidFill>
                  <a:schemeClr val="accent4"/>
                </a:solidFill>
                <a:sym typeface="Wingdings"/>
              </a:rPr>
              <a:t>2</a:t>
            </a:r>
            <a:r>
              <a:rPr lang="en-US" sz="1800" dirty="0">
                <a:solidFill>
                  <a:schemeClr val="accent4"/>
                </a:solidFill>
                <a:sym typeface="Wingdings"/>
              </a:rPr>
              <a:t>, x</a:t>
            </a:r>
            <a:r>
              <a:rPr lang="en-US" sz="1800" baseline="-25000" dirty="0">
                <a:solidFill>
                  <a:schemeClr val="accent4"/>
                </a:solidFill>
                <a:sym typeface="Wingdings"/>
              </a:rPr>
              <a:t>3</a:t>
            </a:r>
            <a:r>
              <a:rPr lang="en-US" sz="1800" dirty="0">
                <a:solidFill>
                  <a:schemeClr val="accent4"/>
                </a:solidFill>
                <a:sym typeface="Wingdings"/>
              </a:rPr>
              <a:t>, </a:t>
            </a:r>
            <a:r>
              <a:rPr lang="is-IS" sz="1800" dirty="0">
                <a:solidFill>
                  <a:schemeClr val="accent4"/>
                </a:solidFill>
                <a:sym typeface="Wingdings"/>
              </a:rPr>
              <a:t>…]) = [x</a:t>
            </a:r>
            <a:r>
              <a:rPr lang="is-IS" sz="1800" baseline="-25000" dirty="0">
                <a:solidFill>
                  <a:schemeClr val="accent4"/>
                </a:solidFill>
                <a:sym typeface="Wingdings"/>
              </a:rPr>
              <a:t>1</a:t>
            </a:r>
            <a:r>
              <a:rPr lang="is-IS" sz="1800" dirty="0">
                <a:solidFill>
                  <a:schemeClr val="accent4"/>
                </a:solidFill>
                <a:sym typeface="Wingdings"/>
              </a:rPr>
              <a:t>’, x</a:t>
            </a:r>
            <a:r>
              <a:rPr lang="is-IS" sz="1800" baseline="-25000" dirty="0">
                <a:solidFill>
                  <a:schemeClr val="accent4"/>
                </a:solidFill>
                <a:sym typeface="Wingdings"/>
              </a:rPr>
              <a:t>2</a:t>
            </a:r>
            <a:r>
              <a:rPr lang="is-IS" sz="1800" dirty="0">
                <a:solidFill>
                  <a:schemeClr val="accent4"/>
                </a:solidFill>
                <a:sym typeface="Wingdings"/>
              </a:rPr>
              <a:t>’, x</a:t>
            </a:r>
            <a:r>
              <a:rPr lang="is-IS" sz="1800" baseline="-25000" dirty="0">
                <a:solidFill>
                  <a:schemeClr val="accent4"/>
                </a:solidFill>
                <a:sym typeface="Wingdings"/>
              </a:rPr>
              <a:t>3</a:t>
            </a:r>
            <a:r>
              <a:rPr lang="is-IS" sz="1800" dirty="0">
                <a:solidFill>
                  <a:schemeClr val="accent4"/>
                </a:solidFill>
                <a:sym typeface="Wingdings"/>
              </a:rPr>
              <a:t>’, ...]</a:t>
            </a:r>
          </a:p>
          <a:p>
            <a:endParaRPr lang="is-IS" sz="2000" dirty="0">
              <a:sym typeface="Wingdings"/>
            </a:endParaRPr>
          </a:p>
          <a:p>
            <a:r>
              <a:rPr lang="en-US" sz="2000" dirty="0"/>
              <a:t>We tweak it slightly – function </a:t>
            </a:r>
            <a:r>
              <a:rPr lang="en-US" sz="2000" dirty="0">
                <a:solidFill>
                  <a:schemeClr val="accent4"/>
                </a:solidFill>
              </a:rPr>
              <a:t>map: x</a:t>
            </a:r>
            <a:r>
              <a:rPr lang="en-US" sz="2000" baseline="-25000" dirty="0">
                <a:solidFill>
                  <a:schemeClr val="accent4"/>
                </a:solidFill>
              </a:rPr>
              <a:t>i</a:t>
            </a:r>
            <a:r>
              <a:rPr lang="en-US" sz="2000" dirty="0">
                <a:solidFill>
                  <a:schemeClr val="accent4"/>
                </a:solidFill>
              </a:rPr>
              <a:t> </a:t>
            </a:r>
            <a:r>
              <a:rPr lang="en-US" sz="2000" dirty="0">
                <a:solidFill>
                  <a:schemeClr val="accent4"/>
                </a:solidFill>
                <a:sym typeface="Wingdings"/>
              </a:rPr>
              <a:t> [x</a:t>
            </a:r>
            <a:r>
              <a:rPr lang="en-US" sz="2000" baseline="-25000" dirty="0">
                <a:solidFill>
                  <a:schemeClr val="accent4"/>
                </a:solidFill>
                <a:sym typeface="Wingdings"/>
              </a:rPr>
              <a:t>i1</a:t>
            </a:r>
            <a:r>
              <a:rPr lang="en-US" sz="2000" dirty="0">
                <a:solidFill>
                  <a:schemeClr val="accent4"/>
                </a:solidFill>
                <a:sym typeface="Wingdings"/>
              </a:rPr>
              <a:t>, x</a:t>
            </a:r>
            <a:r>
              <a:rPr lang="en-US" sz="2000" baseline="-25000" dirty="0">
                <a:solidFill>
                  <a:schemeClr val="accent4"/>
                </a:solidFill>
                <a:sym typeface="Wingdings"/>
              </a:rPr>
              <a:t>i2</a:t>
            </a:r>
            <a:r>
              <a:rPr lang="en-US" sz="2000" dirty="0">
                <a:solidFill>
                  <a:schemeClr val="accent4"/>
                </a:solidFill>
                <a:sym typeface="Wingdings"/>
              </a:rPr>
              <a:t>, </a:t>
            </a:r>
            <a:r>
              <a:rPr lang="is-IS" sz="2000" dirty="0">
                <a:solidFill>
                  <a:schemeClr val="accent4"/>
                </a:solidFill>
                <a:sym typeface="Wingdings"/>
              </a:rPr>
              <a:t>…]</a:t>
            </a:r>
          </a:p>
          <a:p>
            <a:pPr marL="285739" lvl="1" indent="0">
              <a:buNone/>
            </a:pPr>
            <a:r>
              <a:rPr lang="is-IS" sz="1800" dirty="0">
                <a:solidFill>
                  <a:schemeClr val="accent4"/>
                </a:solidFill>
                <a:sym typeface="Wingdings"/>
              </a:rPr>
              <a:t>map([x</a:t>
            </a:r>
            <a:r>
              <a:rPr lang="is-IS" sz="1800" baseline="-25000" dirty="0">
                <a:solidFill>
                  <a:schemeClr val="accent4"/>
                </a:solidFill>
                <a:sym typeface="Wingdings"/>
              </a:rPr>
              <a:t>1</a:t>
            </a:r>
            <a:r>
              <a:rPr lang="is-IS" sz="1800" dirty="0">
                <a:solidFill>
                  <a:schemeClr val="accent4"/>
                </a:solidFill>
                <a:sym typeface="Wingdings"/>
              </a:rPr>
              <a:t>, x</a:t>
            </a:r>
            <a:r>
              <a:rPr lang="is-IS" sz="1800" baseline="-25000" dirty="0">
                <a:solidFill>
                  <a:schemeClr val="accent4"/>
                </a:solidFill>
                <a:sym typeface="Wingdings"/>
              </a:rPr>
              <a:t>2</a:t>
            </a:r>
            <a:r>
              <a:rPr lang="is-IS" sz="1800" dirty="0">
                <a:solidFill>
                  <a:schemeClr val="accent4"/>
                </a:solidFill>
                <a:sym typeface="Wingdings"/>
              </a:rPr>
              <a:t>, x</a:t>
            </a:r>
            <a:r>
              <a:rPr lang="is-IS" sz="1800" baseline="-25000" dirty="0">
                <a:solidFill>
                  <a:schemeClr val="accent4"/>
                </a:solidFill>
                <a:sym typeface="Wingdings"/>
              </a:rPr>
              <a:t>3</a:t>
            </a:r>
            <a:r>
              <a:rPr lang="is-IS" sz="1800" dirty="0">
                <a:solidFill>
                  <a:schemeClr val="accent4"/>
                </a:solidFill>
                <a:sym typeface="Wingdings"/>
              </a:rPr>
              <a:t>, ...]) = [x</a:t>
            </a:r>
            <a:r>
              <a:rPr lang="is-IS" sz="1800" baseline="-25000" dirty="0">
                <a:solidFill>
                  <a:schemeClr val="accent4"/>
                </a:solidFill>
                <a:sym typeface="Wingdings"/>
              </a:rPr>
              <a:t>11</a:t>
            </a:r>
            <a:r>
              <a:rPr lang="is-IS" sz="1800" dirty="0">
                <a:solidFill>
                  <a:schemeClr val="accent4"/>
                </a:solidFill>
                <a:sym typeface="Wingdings"/>
              </a:rPr>
              <a:t>, x</a:t>
            </a:r>
            <a:r>
              <a:rPr lang="is-IS" sz="1800" baseline="-25000" dirty="0">
                <a:solidFill>
                  <a:schemeClr val="accent4"/>
                </a:solidFill>
                <a:sym typeface="Wingdings"/>
              </a:rPr>
              <a:t>12</a:t>
            </a:r>
            <a:r>
              <a:rPr lang="is-IS" sz="1800" dirty="0">
                <a:solidFill>
                  <a:schemeClr val="accent4"/>
                </a:solidFill>
                <a:sym typeface="Wingdings"/>
              </a:rPr>
              <a:t>, ...] . [x</a:t>
            </a:r>
            <a:r>
              <a:rPr lang="is-IS" sz="1800" baseline="-25000" dirty="0">
                <a:solidFill>
                  <a:schemeClr val="accent4"/>
                </a:solidFill>
                <a:sym typeface="Wingdings"/>
              </a:rPr>
              <a:t>21</a:t>
            </a:r>
            <a:r>
              <a:rPr lang="is-IS" sz="1800" dirty="0">
                <a:solidFill>
                  <a:schemeClr val="accent4"/>
                </a:solidFill>
                <a:sym typeface="Wingdings"/>
              </a:rPr>
              <a:t>, x</a:t>
            </a:r>
            <a:r>
              <a:rPr lang="is-IS" sz="1800" baseline="-25000" dirty="0">
                <a:solidFill>
                  <a:schemeClr val="accent4"/>
                </a:solidFill>
                <a:sym typeface="Wingdings"/>
              </a:rPr>
              <a:t>22</a:t>
            </a:r>
            <a:r>
              <a:rPr lang="is-IS" sz="1800" dirty="0">
                <a:solidFill>
                  <a:schemeClr val="accent4"/>
                </a:solidFill>
                <a:sym typeface="Wingdings"/>
              </a:rPr>
              <a:t>, ...] . [x</a:t>
            </a:r>
            <a:r>
              <a:rPr lang="is-IS" sz="1800" baseline="-25000" dirty="0">
                <a:solidFill>
                  <a:schemeClr val="accent4"/>
                </a:solidFill>
                <a:sym typeface="Wingdings"/>
              </a:rPr>
              <a:t>31</a:t>
            </a:r>
            <a:r>
              <a:rPr lang="is-IS" sz="1800" dirty="0">
                <a:solidFill>
                  <a:schemeClr val="accent4"/>
                </a:solidFill>
                <a:sym typeface="Wingdings"/>
              </a:rPr>
              <a:t>, x</a:t>
            </a:r>
            <a:r>
              <a:rPr lang="is-IS" sz="1800" baseline="-25000" dirty="0">
                <a:solidFill>
                  <a:schemeClr val="accent4"/>
                </a:solidFill>
                <a:sym typeface="Wingdings"/>
              </a:rPr>
              <a:t>32</a:t>
            </a:r>
            <a:r>
              <a:rPr lang="is-IS" sz="1800" dirty="0">
                <a:solidFill>
                  <a:schemeClr val="accent4"/>
                </a:solidFill>
                <a:sym typeface="Wingdings"/>
              </a:rPr>
              <a:t>, ...]</a:t>
            </a:r>
          </a:p>
          <a:p>
            <a:pPr marL="285739" lvl="1" indent="0">
              <a:buNone/>
            </a:pPr>
            <a:endParaRPr lang="is-IS" dirty="0">
              <a:sym typeface="Wingdings"/>
            </a:endParaRPr>
          </a:p>
          <a:p>
            <a:r>
              <a:rPr lang="is-IS" sz="1800" dirty="0">
                <a:sym typeface="Wingdings"/>
              </a:rPr>
              <a:t>Assume each element </a:t>
            </a:r>
            <a:r>
              <a:rPr lang="is-IS" sz="1800" dirty="0">
                <a:solidFill>
                  <a:schemeClr val="accent4"/>
                </a:solidFill>
                <a:sym typeface="Wingdings"/>
              </a:rPr>
              <a:t>x</a:t>
            </a:r>
            <a:r>
              <a:rPr lang="is-IS" sz="1800" baseline="-25000" dirty="0">
                <a:solidFill>
                  <a:schemeClr val="accent4"/>
                </a:solidFill>
                <a:sym typeface="Wingdings"/>
              </a:rPr>
              <a:t>ij</a:t>
            </a:r>
            <a:r>
              <a:rPr lang="is-IS" sz="1800" dirty="0">
                <a:sym typeface="Wingdings"/>
              </a:rPr>
              <a:t> is a pair </a:t>
            </a:r>
            <a:r>
              <a:rPr lang="is-IS" sz="1800" dirty="0">
                <a:solidFill>
                  <a:schemeClr val="accent4"/>
                </a:solidFill>
                <a:sym typeface="Wingdings"/>
              </a:rPr>
              <a:t>(k, v)</a:t>
            </a:r>
          </a:p>
          <a:p>
            <a:r>
              <a:rPr lang="is-IS" sz="1800" dirty="0">
                <a:sym typeface="Wingdings"/>
              </a:rPr>
              <a:t>And let’s add a second function </a:t>
            </a:r>
            <a:r>
              <a:rPr lang="is-IS" sz="1800" dirty="0">
                <a:solidFill>
                  <a:schemeClr val="accent4"/>
                </a:solidFill>
                <a:sym typeface="Wingdings"/>
              </a:rPr>
              <a:t>reduce: (k</a:t>
            </a:r>
            <a:r>
              <a:rPr lang="is-IS" sz="1800" baseline="-25000" dirty="0">
                <a:solidFill>
                  <a:schemeClr val="accent4"/>
                </a:solidFill>
                <a:sym typeface="Wingdings"/>
              </a:rPr>
              <a:t>i</a:t>
            </a:r>
            <a:r>
              <a:rPr lang="is-IS" sz="1800" dirty="0">
                <a:solidFill>
                  <a:schemeClr val="accent4"/>
                </a:solidFill>
                <a:sym typeface="Wingdings"/>
              </a:rPr>
              <a:t>, [v</a:t>
            </a:r>
            <a:r>
              <a:rPr lang="is-IS" sz="1800" baseline="-25000" dirty="0">
                <a:solidFill>
                  <a:schemeClr val="accent4"/>
                </a:solidFill>
                <a:sym typeface="Wingdings"/>
              </a:rPr>
              <a:t>i1</a:t>
            </a:r>
            <a:r>
              <a:rPr lang="is-IS" sz="1800" dirty="0">
                <a:solidFill>
                  <a:schemeClr val="accent4"/>
                </a:solidFill>
                <a:sym typeface="Wingdings"/>
              </a:rPr>
              <a:t>, v</a:t>
            </a:r>
            <a:r>
              <a:rPr lang="is-IS" sz="1800" baseline="-25000" dirty="0">
                <a:solidFill>
                  <a:schemeClr val="accent4"/>
                </a:solidFill>
                <a:sym typeface="Wingdings"/>
              </a:rPr>
              <a:t>i2</a:t>
            </a:r>
            <a:r>
              <a:rPr lang="is-IS" sz="1800" dirty="0">
                <a:solidFill>
                  <a:schemeClr val="accent4"/>
                </a:solidFill>
                <a:sym typeface="Wingdings"/>
              </a:rPr>
              <a:t>, v</a:t>
            </a:r>
            <a:r>
              <a:rPr lang="is-IS" sz="1800" baseline="-25000" dirty="0">
                <a:solidFill>
                  <a:schemeClr val="accent4"/>
                </a:solidFill>
                <a:sym typeface="Wingdings"/>
              </a:rPr>
              <a:t>i3</a:t>
            </a:r>
            <a:r>
              <a:rPr lang="is-IS" sz="1800" dirty="0">
                <a:solidFill>
                  <a:schemeClr val="accent4"/>
                </a:solidFill>
                <a:sym typeface="Wingdings"/>
              </a:rPr>
              <a:t>, ...])  (k</a:t>
            </a:r>
            <a:r>
              <a:rPr lang="is-IS" sz="1800" baseline="-25000" dirty="0">
                <a:solidFill>
                  <a:schemeClr val="accent4"/>
                </a:solidFill>
                <a:sym typeface="Wingdings"/>
              </a:rPr>
              <a:t>i</a:t>
            </a:r>
            <a:r>
              <a:rPr lang="is-IS" sz="1800" dirty="0">
                <a:solidFill>
                  <a:schemeClr val="accent4"/>
                </a:solidFill>
                <a:sym typeface="Wingdings"/>
              </a:rPr>
              <a:t>, v</a:t>
            </a:r>
            <a:r>
              <a:rPr lang="is-IS" sz="1800" baseline="-25000" dirty="0">
                <a:solidFill>
                  <a:schemeClr val="accent4"/>
                </a:solidFill>
                <a:sym typeface="Wingdings"/>
              </a:rPr>
              <a:t>i</a:t>
            </a:r>
            <a:r>
              <a:rPr lang="is-IS" sz="1800" dirty="0">
                <a:solidFill>
                  <a:schemeClr val="accent4"/>
                </a:solidFill>
                <a:sym typeface="Wingdings"/>
              </a:rPr>
              <a:t>’)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6" name="Rounded Rectangular Callout 5"/>
          <p:cNvSpPr/>
          <p:nvPr/>
        </p:nvSpPr>
        <p:spPr>
          <a:xfrm>
            <a:off x="6087980" y="1933074"/>
            <a:ext cx="2069432" cy="481263"/>
          </a:xfrm>
          <a:prstGeom prst="wedgeRoundRectCallout">
            <a:avLst>
              <a:gd name="adj1" fmla="val -39825"/>
              <a:gd name="adj2" fmla="val 1830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Multiple copies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0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235" y="307332"/>
            <a:ext cx="7514035" cy="591791"/>
          </a:xfrm>
        </p:spPr>
        <p:txBody>
          <a:bodyPr/>
          <a:lstStyle/>
          <a:p>
            <a:r>
              <a:rPr lang="en-US" dirty="0"/>
              <a:t>MapReduce on RDDs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25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991737" y="1167605"/>
          <a:ext cx="2010921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2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1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census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taker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PHL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WAS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99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NYC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!@#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NYC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PHL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NYC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PHL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ight Arrow 7"/>
          <p:cNvSpPr/>
          <p:nvPr/>
        </p:nvSpPr>
        <p:spPr>
          <a:xfrm>
            <a:off x="2922396" y="4524933"/>
            <a:ext cx="853254" cy="600501"/>
          </a:xfrm>
          <a:prstGeom prst="rightArrow">
            <a:avLst>
              <a:gd name="adj1" fmla="val 50000"/>
              <a:gd name="adj2" fmla="val 5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>
                <a:latin typeface="Constantia" charset="0"/>
                <a:ea typeface="Constantia" charset="0"/>
                <a:cs typeface="Constantia" charset="0"/>
              </a:rPr>
              <a:t>map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3471457" y="1318282"/>
          <a:ext cx="123634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PHL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WAS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strike="sngStrike" baseline="0" dirty="0"/>
                        <a:t>NYC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trike="sngStrike" baseline="0" dirty="0"/>
                        <a:t>!@#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NYC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PHL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NYC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PHL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Right Arrow 11"/>
          <p:cNvSpPr/>
          <p:nvPr/>
        </p:nvSpPr>
        <p:spPr>
          <a:xfrm>
            <a:off x="4547838" y="4524933"/>
            <a:ext cx="927893" cy="600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 dirty="0">
                <a:latin typeface="Constantia" charset="0"/>
                <a:ea typeface="Constantia" charset="0"/>
                <a:cs typeface="Constantia" charset="0"/>
              </a:rPr>
              <a:t>group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7669" y="5081584"/>
            <a:ext cx="102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nstantia" charset="0"/>
                <a:ea typeface="Constantia" charset="0"/>
                <a:cs typeface="Constantia" charset="0"/>
              </a:rPr>
              <a:t>(shuffle)</a:t>
            </a: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/>
          </p:nvPr>
        </p:nvGraphicFramePr>
        <p:xfrm>
          <a:off x="5581286" y="1207137"/>
          <a:ext cx="12363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count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PHL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5581286" y="2811117"/>
          <a:ext cx="123634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WAS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/>
          </p:nvPr>
        </p:nvGraphicFramePr>
        <p:xfrm>
          <a:off x="5581286" y="3700636"/>
          <a:ext cx="123634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NYC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Right Arrow 16"/>
          <p:cNvSpPr/>
          <p:nvPr/>
        </p:nvSpPr>
        <p:spPr>
          <a:xfrm>
            <a:off x="6864693" y="4524933"/>
            <a:ext cx="992848" cy="600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i="1">
                <a:latin typeface="Constantia" charset="0"/>
                <a:ea typeface="Constantia" charset="0"/>
                <a:cs typeface="Constantia" charset="0"/>
              </a:rPr>
              <a:t>reduce</a:t>
            </a:r>
            <a:endParaRPr lang="en-US" sz="1800" i="1" dirty="0">
              <a:latin typeface="Constantia" charset="0"/>
              <a:ea typeface="Constantia" charset="0"/>
              <a:cs typeface="Constantia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7722628" y="1359995"/>
          <a:ext cx="123634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PHL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22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7691115" y="2663576"/>
          <a:ext cx="123634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WAS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7691115" y="3700636"/>
          <a:ext cx="123634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sum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NYC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7544839" y="4940768"/>
            <a:ext cx="1111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latin typeface="Constantia" charset="0"/>
                <a:ea typeface="Constantia" charset="0"/>
                <a:cs typeface="Constantia" charset="0"/>
              </a:rPr>
              <a:t>with sum</a:t>
            </a:r>
          </a:p>
        </p:txBody>
      </p:sp>
      <p:cxnSp>
        <p:nvCxnSpPr>
          <p:cNvPr id="24" name="Straight Arrow Connector 23"/>
          <p:cNvCxnSpPr>
            <a:endCxn id="16" idx="1"/>
          </p:cNvCxnSpPr>
          <p:nvPr/>
        </p:nvCxnSpPr>
        <p:spPr>
          <a:xfrm>
            <a:off x="4707802" y="2934269"/>
            <a:ext cx="873484" cy="1322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4" idx="1"/>
          </p:cNvCxnSpPr>
          <p:nvPr/>
        </p:nvCxnSpPr>
        <p:spPr>
          <a:xfrm flipV="1">
            <a:off x="4707802" y="1948817"/>
            <a:ext cx="873484" cy="1456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4" idx="1"/>
          </p:cNvCxnSpPr>
          <p:nvPr/>
        </p:nvCxnSpPr>
        <p:spPr>
          <a:xfrm>
            <a:off x="4707802" y="1883391"/>
            <a:ext cx="873484" cy="654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5" idx="1"/>
          </p:cNvCxnSpPr>
          <p:nvPr/>
        </p:nvCxnSpPr>
        <p:spPr>
          <a:xfrm>
            <a:off x="4707802" y="2224585"/>
            <a:ext cx="873484" cy="9573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6" idx="1"/>
          </p:cNvCxnSpPr>
          <p:nvPr/>
        </p:nvCxnSpPr>
        <p:spPr>
          <a:xfrm>
            <a:off x="4707802" y="3700636"/>
            <a:ext cx="873484" cy="556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14" idx="1"/>
          </p:cNvCxnSpPr>
          <p:nvPr/>
        </p:nvCxnSpPr>
        <p:spPr>
          <a:xfrm flipV="1">
            <a:off x="4707802" y="1948817"/>
            <a:ext cx="873484" cy="2131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75954" y="805849"/>
            <a:ext cx="2210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latin typeface="Constantia" charset="0"/>
                <a:ea typeface="Constantia" charset="0"/>
                <a:cs typeface="Constantia" charset="0"/>
              </a:rPr>
              <a:t>distrib</a:t>
            </a:r>
            <a:r>
              <a:rPr lang="en-US" i="1" dirty="0">
                <a:latin typeface="Constantia" charset="0"/>
                <a:ea typeface="Constantia" charset="0"/>
                <a:cs typeface="Constantia" charset="0"/>
              </a:rPr>
              <a:t> file </a:t>
            </a:r>
            <a:r>
              <a:rPr lang="en-US" i="1" dirty="0">
                <a:latin typeface="Constantia" charset="0"/>
                <a:ea typeface="Constantia" charset="0"/>
                <a:cs typeface="Constantia" charset="0"/>
                <a:sym typeface="Wingdings"/>
              </a:rPr>
              <a:t> RDD</a:t>
            </a:r>
            <a:endParaRPr lang="en-US" i="1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82568" y="992447"/>
            <a:ext cx="67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>
                <a:latin typeface="Constantia" charset="0"/>
                <a:ea typeface="Constantia" charset="0"/>
                <a:cs typeface="Constantia" charset="0"/>
              </a:rPr>
              <a:t>RDD</a:t>
            </a:r>
            <a:endParaRPr lang="en-US" sz="1800" i="1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63597" y="927388"/>
            <a:ext cx="67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>
                <a:latin typeface="Constantia" charset="0"/>
                <a:ea typeface="Constantia" charset="0"/>
                <a:cs typeface="Constantia" charset="0"/>
              </a:rPr>
              <a:t>RDD</a:t>
            </a:r>
            <a:endParaRPr lang="en-US" sz="1800" i="1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28489" y="938010"/>
            <a:ext cx="67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>
                <a:latin typeface="Constantia" charset="0"/>
                <a:ea typeface="Constantia" charset="0"/>
                <a:cs typeface="Constantia" charset="0"/>
              </a:rPr>
              <a:t>RDD</a:t>
            </a:r>
            <a:endParaRPr lang="en-US" sz="1800" i="1" dirty="0">
              <a:latin typeface="Constantia" charset="0"/>
              <a:ea typeface="Constantia" charset="0"/>
              <a:cs typeface="Constantia" charset="0"/>
            </a:endParaRPr>
          </a:p>
        </p:txBody>
      </p:sp>
      <p:sp>
        <p:nvSpPr>
          <p:cNvPr id="39" name="Can 38"/>
          <p:cNvSpPr/>
          <p:nvPr/>
        </p:nvSpPr>
        <p:spPr>
          <a:xfrm>
            <a:off x="286603" y="1883391"/>
            <a:ext cx="589351" cy="341194"/>
          </a:xfrm>
          <a:prstGeom prst="ca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DB 1</a:t>
            </a:r>
            <a:endParaRPr lang="en-US" sz="1600" dirty="0"/>
          </a:p>
        </p:txBody>
      </p:sp>
      <p:sp>
        <p:nvSpPr>
          <p:cNvPr id="40" name="Can 39"/>
          <p:cNvSpPr/>
          <p:nvPr/>
        </p:nvSpPr>
        <p:spPr>
          <a:xfrm>
            <a:off x="286603" y="2595338"/>
            <a:ext cx="589351" cy="341194"/>
          </a:xfrm>
          <a:prstGeom prst="can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DB </a:t>
            </a:r>
            <a:r>
              <a:rPr lang="en-US" sz="1600" dirty="0" smtClean="0"/>
              <a:t>2</a:t>
            </a:r>
            <a:endParaRPr lang="en-US" sz="1600" dirty="0"/>
          </a:p>
        </p:txBody>
      </p:sp>
      <p:sp>
        <p:nvSpPr>
          <p:cNvPr id="41" name="Can 40"/>
          <p:cNvSpPr/>
          <p:nvPr/>
        </p:nvSpPr>
        <p:spPr>
          <a:xfrm>
            <a:off x="286603" y="3530039"/>
            <a:ext cx="589351" cy="341194"/>
          </a:xfrm>
          <a:prstGeom prst="can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/>
              <a:t>DB </a:t>
            </a:r>
            <a:r>
              <a:rPr lang="en-US" sz="1600" dirty="0" smtClean="0"/>
              <a:t>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929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Spark’s Building Blocks, Pt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“RDD” –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</a:rPr>
              <a:t>resilient distributed dataset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Basically:  a map from (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sharded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) index field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  <a:sym typeface="Wingdings"/>
              </a:rPr>
              <a:t> value</a:t>
            </a:r>
          </a:p>
          <a:p>
            <a:pPr lvl="1"/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Where we’ll focus most of our energy:  Spark </a:t>
            </a:r>
            <a:r>
              <a:rPr lang="en-US" dirty="0" err="1">
                <a:sym typeface="Wingdings"/>
              </a:rPr>
              <a:t>DataFrame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Builds over the RDD and works a lot like Pandas </a:t>
            </a:r>
            <a:r>
              <a:rPr lang="en-US" dirty="0" err="1">
                <a:sym typeface="Wingdings"/>
              </a:rPr>
              <a:t>DataFrames</a:t>
            </a:r>
            <a:endParaRPr lang="en-US" dirty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Every so often we might want to go down to the RDD – but typically we’ll stay at the </a:t>
            </a:r>
            <a:r>
              <a:rPr lang="en-US" dirty="0" err="1">
                <a:sym typeface="Wingdings"/>
              </a:rPr>
              <a:t>DataFrame</a:t>
            </a:r>
            <a:r>
              <a:rPr lang="en-US" dirty="0">
                <a:sym typeface="Wingdings"/>
              </a:rPr>
              <a:t>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89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</a:t>
            </a:r>
            <a:r>
              <a:rPr lang="en-US" i="1" u="sng" dirty="0"/>
              <a:t>Spark</a:t>
            </a:r>
            <a:r>
              <a:rPr lang="en-US" dirty="0"/>
              <a:t> </a:t>
            </a:r>
            <a:r>
              <a:rPr lang="en-US" dirty="0" err="1"/>
              <a:t>DataFrame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6" y="1457742"/>
            <a:ext cx="2721786" cy="3762671"/>
          </a:xfrm>
        </p:spPr>
        <p:txBody>
          <a:bodyPr/>
          <a:lstStyle/>
          <a:p>
            <a:r>
              <a:rPr lang="en-US" dirty="0"/>
              <a:t>A distributed table with a subset of its attributes used as the index (it’s built over an RDD)</a:t>
            </a:r>
          </a:p>
          <a:p>
            <a:endParaRPr lang="en-US" dirty="0"/>
          </a:p>
          <a:p>
            <a:r>
              <a:rPr lang="en-US" dirty="0"/>
              <a:t>We can’t iterate over all of its elements!</a:t>
            </a:r>
          </a:p>
          <a:p>
            <a:endParaRPr lang="en-US" dirty="0"/>
          </a:p>
          <a:p>
            <a:r>
              <a:rPr lang="en-US" dirty="0"/>
              <a:t>But we can still use the same kinds of </a:t>
            </a:r>
            <a:r>
              <a:rPr lang="en-US" b="1" dirty="0"/>
              <a:t>bulk operations</a:t>
            </a:r>
            <a:r>
              <a:rPr lang="en-US" dirty="0"/>
              <a:t> we did with Pandas </a:t>
            </a:r>
            <a:r>
              <a:rPr lang="en-US" dirty="0" err="1"/>
              <a:t>DataFrames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27</a:t>
            </a:fld>
            <a:endParaRPr lang="en-GB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5581286" y="1817027"/>
          <a:ext cx="123634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accent4"/>
                          </a:solidFill>
                        </a:rPr>
                        <a:t>city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count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PHL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2857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PHL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2857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PHL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5581286" y="3421007"/>
          <a:ext cx="1236345" cy="3708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78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WAS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5581286" y="3986351"/>
          <a:ext cx="1236345" cy="741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788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7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NYC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NYC</a:t>
                      </a:r>
                    </a:p>
                  </a:txBody>
                  <a:tcPr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032536" y="2347415"/>
            <a:ext cx="133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Machine 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032536" y="3421007"/>
            <a:ext cx="133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Machine 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32536" y="4051188"/>
            <a:ext cx="13340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Machine 3</a:t>
            </a:r>
          </a:p>
        </p:txBody>
      </p:sp>
    </p:spTree>
    <p:extLst>
      <p:ext uri="{BB962C8B-B14F-4D97-AF65-F5344CB8AC3E}">
        <p14:creationId xmlns:p14="http://schemas.microsoft.com/office/powerpoint/2010/main" val="5849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DataFrames</a:t>
            </a:r>
            <a:r>
              <a:rPr lang="en-US" dirty="0"/>
              <a:t> in Spark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DataFrames</a:t>
            </a:r>
            <a:r>
              <a:rPr lang="en-US" dirty="0"/>
              <a:t> in Spark try to simultaneously emulate BOTH Pandas </a:t>
            </a:r>
            <a:r>
              <a:rPr lang="en-US" dirty="0" err="1"/>
              <a:t>DataFrames</a:t>
            </a:r>
            <a:r>
              <a:rPr lang="en-US" dirty="0"/>
              <a:t> and SQL relations!</a:t>
            </a:r>
          </a:p>
          <a:p>
            <a:pPr lvl="1"/>
            <a:r>
              <a:rPr lang="en-US" dirty="0"/>
              <a:t>Functions use Java/Scala-style conventions – </a:t>
            </a:r>
            <a:r>
              <a:rPr lang="en-US" dirty="0" err="1"/>
              <a:t>camelCase</a:t>
            </a:r>
            <a:r>
              <a:rPr lang="en-US" dirty="0"/>
              <a:t> – not </a:t>
            </a:r>
            <a:r>
              <a:rPr lang="en-US" dirty="0" err="1"/>
              <a:t>lowercase_underscore_delimited</a:t>
            </a:r>
            <a:endParaRPr lang="en-US" dirty="0"/>
          </a:p>
          <a:p>
            <a:endParaRPr lang="en-US" dirty="0"/>
          </a:p>
          <a:p>
            <a:r>
              <a:rPr lang="en-US" dirty="0"/>
              <a:t>To get started, use </a:t>
            </a:r>
            <a:r>
              <a:rPr lang="en-US" dirty="0" err="1">
                <a:solidFill>
                  <a:schemeClr val="accent4"/>
                </a:solidFill>
              </a:rPr>
              <a:t>spark.read.load</a:t>
            </a:r>
            <a:r>
              <a:rPr lang="en-US" dirty="0"/>
              <a:t> with a file format</a:t>
            </a:r>
            <a:r>
              <a:rPr lang="is-IS" dirty="0"/>
              <a:t>…</a:t>
            </a:r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sdf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=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spark.read.load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(‘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myfile.txt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’, format=“text”)</a:t>
            </a:r>
          </a:p>
          <a:p>
            <a:pPr lvl="1"/>
            <a:r>
              <a:rPr lang="en-US" dirty="0"/>
              <a:t>Or “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json</a:t>
            </a:r>
            <a:r>
              <a:rPr lang="en-US" dirty="0"/>
              <a:t>”, “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csv</a:t>
            </a:r>
            <a:r>
              <a:rPr lang="en-US" dirty="0"/>
              <a:t>”, </a:t>
            </a:r>
            <a:r>
              <a:rPr lang="is-IS" dirty="0"/>
              <a:t>…</a:t>
            </a:r>
          </a:p>
          <a:p>
            <a:pPr lvl="1"/>
            <a:endParaRPr lang="is-IS" dirty="0"/>
          </a:p>
          <a:p>
            <a:pPr marL="0" indent="0">
              <a:buNone/>
            </a:pP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sdf.createOrReplaceTempView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(‘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sql_name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')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575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Spark </a:t>
            </a:r>
            <a:r>
              <a:rPr lang="en-US" dirty="0" err="1"/>
              <a:t>DataFrame</a:t>
            </a:r>
            <a:r>
              <a:rPr lang="en-US" dirty="0"/>
              <a:t>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5" y="1457742"/>
            <a:ext cx="7373039" cy="3837823"/>
          </a:xfrm>
        </p:spPr>
        <p:txBody>
          <a:bodyPr/>
          <a:lstStyle/>
          <a:p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printSchema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dirty="0"/>
              <a:t> – similar to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info()</a:t>
            </a:r>
            <a:r>
              <a:rPr lang="en-US" dirty="0"/>
              <a:t> in Pandas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take(</a:t>
            </a:r>
            <a:r>
              <a:rPr lang="en-US" i="1" dirty="0">
                <a:latin typeface="Consolas" charset="0"/>
                <a:ea typeface="Consolas" charset="0"/>
                <a:cs typeface="Consolas" charset="0"/>
              </a:rPr>
              <a:t>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dirty="0"/>
              <a:t> – create a </a:t>
            </a:r>
            <a:r>
              <a:rPr lang="en-US" b="1" dirty="0"/>
              <a:t>collection of </a:t>
            </a:r>
            <a:r>
              <a:rPr lang="en-US" b="1" i="1" dirty="0"/>
              <a:t>n</a:t>
            </a:r>
            <a:r>
              <a:rPr lang="en-US" b="1" dirty="0"/>
              <a:t> rows </a:t>
            </a:r>
            <a:r>
              <a:rPr lang="en-US" dirty="0"/>
              <a:t>from the </a:t>
            </a:r>
            <a:r>
              <a:rPr lang="en-US" dirty="0" err="1"/>
              <a:t>DataFrame</a:t>
            </a:r>
            <a:endParaRPr lang="en-US" dirty="0"/>
          </a:p>
          <a:p>
            <a:endParaRPr lang="en-US" dirty="0"/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show()</a:t>
            </a:r>
            <a:r>
              <a:rPr lang="en-US" dirty="0"/>
              <a:t> or 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show(</a:t>
            </a:r>
            <a:r>
              <a:rPr lang="en-US" i="1" dirty="0">
                <a:latin typeface="Consolas" charset="0"/>
                <a:ea typeface="Consolas" charset="0"/>
                <a:cs typeface="Consolas" charset="0"/>
              </a:rPr>
              <a:t>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)</a:t>
            </a:r>
            <a:r>
              <a:rPr lang="en-US" dirty="0"/>
              <a:t> – </a:t>
            </a:r>
            <a:r>
              <a:rPr lang="en-US" b="1" dirty="0"/>
              <a:t>pretty-print</a:t>
            </a:r>
            <a:r>
              <a:rPr lang="en-US" dirty="0"/>
              <a:t> the </a:t>
            </a:r>
            <a:r>
              <a:rPr lang="en-US" dirty="0" err="1"/>
              <a:t>DataFrame</a:t>
            </a:r>
            <a:r>
              <a:rPr lang="en-US" dirty="0"/>
              <a:t> (or first </a:t>
            </a:r>
            <a:r>
              <a:rPr lang="en-US" i="1" dirty="0"/>
              <a:t>n</a:t>
            </a:r>
            <a:r>
              <a:rPr lang="en-US" dirty="0"/>
              <a:t> rows) as a table in “ASCII art”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92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Dataflow Parallelism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5" y="1021080"/>
            <a:ext cx="7802165" cy="4565302"/>
          </a:xfrm>
        </p:spPr>
        <p:txBody>
          <a:bodyPr>
            <a:noAutofit/>
          </a:bodyPr>
          <a:lstStyle/>
          <a:p>
            <a:r>
              <a:rPr lang="en-US" sz="2400" dirty="0"/>
              <a:t>A standard “template” for parallelism, with two plug-in operations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How does this distribute?</a:t>
            </a:r>
          </a:p>
          <a:p>
            <a:pPr lvl="1"/>
            <a:r>
              <a:rPr lang="en-US" sz="2000" dirty="0"/>
              <a:t>We assign </a:t>
            </a:r>
            <a:r>
              <a:rPr lang="en-US" sz="2000" b="1" dirty="0"/>
              <a:t>roles </a:t>
            </a:r>
            <a:r>
              <a:rPr lang="en-US" sz="2000" dirty="0"/>
              <a:t>to individual machines!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954741" y="2600820"/>
            <a:ext cx="1153576" cy="255494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Record</a:t>
            </a:r>
          </a:p>
        </p:txBody>
      </p:sp>
      <p:sp>
        <p:nvSpPr>
          <p:cNvPr id="7" name="Rectangle 6"/>
          <p:cNvSpPr/>
          <p:nvPr/>
        </p:nvSpPr>
        <p:spPr>
          <a:xfrm>
            <a:off x="954741" y="2944906"/>
            <a:ext cx="1153576" cy="25549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Record</a:t>
            </a:r>
          </a:p>
        </p:txBody>
      </p:sp>
      <p:sp>
        <p:nvSpPr>
          <p:cNvPr id="8" name="Rectangle 7"/>
          <p:cNvSpPr/>
          <p:nvPr/>
        </p:nvSpPr>
        <p:spPr>
          <a:xfrm>
            <a:off x="954741" y="3312141"/>
            <a:ext cx="1153576" cy="2554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Record</a:t>
            </a:r>
          </a:p>
        </p:txBody>
      </p:sp>
      <p:sp>
        <p:nvSpPr>
          <p:cNvPr id="9" name="Striped Right Arrow 8"/>
          <p:cNvSpPr/>
          <p:nvPr/>
        </p:nvSpPr>
        <p:spPr>
          <a:xfrm>
            <a:off x="2178425" y="2635719"/>
            <a:ext cx="360201" cy="25549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581672" y="2600820"/>
            <a:ext cx="981636" cy="3254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Map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069173" y="2481306"/>
            <a:ext cx="1215522" cy="2834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Record’</a:t>
            </a:r>
            <a:r>
              <a:rPr lang="en-US" baseline="-25000" dirty="0" err="1"/>
              <a:t>A</a:t>
            </a:r>
            <a:endParaRPr lang="en-US" baseline="-25000" dirty="0"/>
          </a:p>
        </p:txBody>
      </p:sp>
      <p:sp>
        <p:nvSpPr>
          <p:cNvPr id="12" name="Rectangle 11"/>
          <p:cNvSpPr/>
          <p:nvPr/>
        </p:nvSpPr>
        <p:spPr>
          <a:xfrm>
            <a:off x="4069173" y="2798498"/>
            <a:ext cx="1215522" cy="2834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Record’</a:t>
            </a:r>
            <a:r>
              <a:rPr lang="en-US" baseline="-25000" dirty="0" err="1"/>
              <a:t>B</a:t>
            </a:r>
            <a:endParaRPr lang="en-US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4069173" y="3132157"/>
            <a:ext cx="1215522" cy="28346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Record’</a:t>
            </a:r>
            <a:r>
              <a:rPr lang="en-US" baseline="-25000" dirty="0" err="1"/>
              <a:t>A</a:t>
            </a:r>
            <a:endParaRPr lang="en-US" baseline="-25000" dirty="0"/>
          </a:p>
        </p:txBody>
      </p:sp>
      <p:sp>
        <p:nvSpPr>
          <p:cNvPr id="14" name="Striped Right Arrow 13"/>
          <p:cNvSpPr/>
          <p:nvPr/>
        </p:nvSpPr>
        <p:spPr>
          <a:xfrm rot="1599041">
            <a:off x="3626230" y="2674884"/>
            <a:ext cx="269985" cy="26256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069173" y="3491312"/>
            <a:ext cx="1215522" cy="2834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Record’</a:t>
            </a:r>
            <a:r>
              <a:rPr lang="en-US" baseline="-25000" dirty="0" err="1"/>
              <a:t>A</a:t>
            </a:r>
            <a:endParaRPr lang="en-US" baseline="-25000" dirty="0"/>
          </a:p>
        </p:txBody>
      </p:sp>
      <p:sp>
        <p:nvSpPr>
          <p:cNvPr id="16" name="Quad Arrow Callout 15"/>
          <p:cNvSpPr/>
          <p:nvPr/>
        </p:nvSpPr>
        <p:spPr>
          <a:xfrm>
            <a:off x="5346642" y="2788888"/>
            <a:ext cx="678848" cy="716759"/>
          </a:xfrm>
          <a:prstGeom prst="quadArrowCallout">
            <a:avLst>
              <a:gd name="adj1" fmla="val 37030"/>
              <a:gd name="adj2" fmla="val 18515"/>
              <a:gd name="adj3" fmla="val 18515"/>
              <a:gd name="adj4" fmla="val 481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i="1" dirty="0"/>
              <a:t>shuffle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02670" y="2481841"/>
            <a:ext cx="1088212" cy="314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Record’</a:t>
            </a:r>
            <a:r>
              <a:rPr lang="en-US" baseline="-25000" dirty="0" err="1"/>
              <a:t>A</a:t>
            </a:r>
            <a:endParaRPr lang="en-US" baseline="-25000" dirty="0"/>
          </a:p>
        </p:txBody>
      </p:sp>
      <p:sp>
        <p:nvSpPr>
          <p:cNvPr id="18" name="Rectangle 17"/>
          <p:cNvSpPr/>
          <p:nvPr/>
        </p:nvSpPr>
        <p:spPr>
          <a:xfrm>
            <a:off x="6102670" y="2799033"/>
            <a:ext cx="1088212" cy="314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Record’</a:t>
            </a:r>
            <a:r>
              <a:rPr lang="en-US" baseline="-25000" dirty="0" err="1"/>
              <a:t>A</a:t>
            </a:r>
            <a:endParaRPr lang="en-US" baseline="-25000" dirty="0"/>
          </a:p>
        </p:txBody>
      </p:sp>
      <p:sp>
        <p:nvSpPr>
          <p:cNvPr id="19" name="Rectangle 18"/>
          <p:cNvSpPr/>
          <p:nvPr/>
        </p:nvSpPr>
        <p:spPr>
          <a:xfrm>
            <a:off x="6102670" y="3124891"/>
            <a:ext cx="1088212" cy="3149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Record’</a:t>
            </a:r>
            <a:r>
              <a:rPr lang="en-US" baseline="-25000" dirty="0" err="1"/>
              <a:t>A</a:t>
            </a:r>
            <a:endParaRPr lang="en-US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6102670" y="3600683"/>
            <a:ext cx="1088212" cy="3149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Record’</a:t>
            </a:r>
            <a:r>
              <a:rPr lang="en-US" baseline="-25000" dirty="0" err="1"/>
              <a:t>B</a:t>
            </a:r>
            <a:endParaRPr lang="en-US" baseline="-25000" dirty="0"/>
          </a:p>
        </p:txBody>
      </p:sp>
      <p:sp>
        <p:nvSpPr>
          <p:cNvPr id="21" name="Right Brace 20"/>
          <p:cNvSpPr/>
          <p:nvPr/>
        </p:nvSpPr>
        <p:spPr>
          <a:xfrm>
            <a:off x="7190882" y="2514824"/>
            <a:ext cx="344547" cy="89854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Brace 21"/>
          <p:cNvSpPr/>
          <p:nvPr/>
        </p:nvSpPr>
        <p:spPr>
          <a:xfrm>
            <a:off x="7198708" y="3552143"/>
            <a:ext cx="344547" cy="403879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599914" y="3336561"/>
            <a:ext cx="1084015" cy="90634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/>
              <a:t>Reduce</a:t>
            </a:r>
            <a:r>
              <a:rPr lang="en-US" sz="1800" baseline="-25000" dirty="0" err="1"/>
              <a:t>B</a:t>
            </a:r>
            <a:endParaRPr lang="en-US" sz="1800" baseline="-25000" dirty="0"/>
          </a:p>
        </p:txBody>
      </p:sp>
      <p:sp>
        <p:nvSpPr>
          <p:cNvPr id="24" name="Rounded Rectangle 23"/>
          <p:cNvSpPr/>
          <p:nvPr/>
        </p:nvSpPr>
        <p:spPr>
          <a:xfrm>
            <a:off x="7571900" y="2368218"/>
            <a:ext cx="1084015" cy="90634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err="1"/>
              <a:t>Reduce</a:t>
            </a:r>
            <a:r>
              <a:rPr lang="en-US" sz="1600" baseline="-25000" dirty="0" err="1"/>
              <a:t>A</a:t>
            </a:r>
            <a:endParaRPr lang="en-US" sz="1800" baseline="-25000" dirty="0"/>
          </a:p>
        </p:txBody>
      </p:sp>
      <p:sp>
        <p:nvSpPr>
          <p:cNvPr id="25" name="Rounded Rectangle 24"/>
          <p:cNvSpPr/>
          <p:nvPr/>
        </p:nvSpPr>
        <p:spPr>
          <a:xfrm>
            <a:off x="2581672" y="2984049"/>
            <a:ext cx="981636" cy="3254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Map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2581672" y="3367278"/>
            <a:ext cx="981636" cy="32542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Map</a:t>
            </a:r>
          </a:p>
        </p:txBody>
      </p:sp>
      <p:sp>
        <p:nvSpPr>
          <p:cNvPr id="27" name="Striped Right Arrow 26"/>
          <p:cNvSpPr/>
          <p:nvPr/>
        </p:nvSpPr>
        <p:spPr>
          <a:xfrm>
            <a:off x="2163521" y="2954217"/>
            <a:ext cx="360201" cy="25549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triped Right Arrow 27"/>
          <p:cNvSpPr/>
          <p:nvPr/>
        </p:nvSpPr>
        <p:spPr>
          <a:xfrm>
            <a:off x="2162562" y="3336561"/>
            <a:ext cx="360201" cy="25549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triped Right Arrow 28"/>
          <p:cNvSpPr/>
          <p:nvPr/>
        </p:nvSpPr>
        <p:spPr>
          <a:xfrm rot="441883">
            <a:off x="3672964" y="3444231"/>
            <a:ext cx="238961" cy="246809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ight Brace 29"/>
          <p:cNvSpPr/>
          <p:nvPr/>
        </p:nvSpPr>
        <p:spPr>
          <a:xfrm flipH="1">
            <a:off x="3809494" y="2481306"/>
            <a:ext cx="275542" cy="932062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ular Callout 30"/>
          <p:cNvSpPr/>
          <p:nvPr/>
        </p:nvSpPr>
        <p:spPr>
          <a:xfrm>
            <a:off x="638843" y="649680"/>
            <a:ext cx="3308422" cy="1315233"/>
          </a:xfrm>
          <a:prstGeom prst="wedgeRoundRectCallout">
            <a:avLst>
              <a:gd name="adj1" fmla="val 23086"/>
              <a:gd name="adj2" fmla="val 9869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is like </a:t>
            </a:r>
            <a:r>
              <a:rPr lang="en-US" b="1" dirty="0" err="1"/>
              <a:t>applymap</a:t>
            </a:r>
            <a:r>
              <a:rPr lang="en-US" dirty="0"/>
              <a:t>: it takes a record as an input, and produces a new record (with a key + value)</a:t>
            </a:r>
          </a:p>
        </p:txBody>
      </p:sp>
      <p:sp>
        <p:nvSpPr>
          <p:cNvPr id="32" name="Rounded Rectangular Callout 31"/>
          <p:cNvSpPr/>
          <p:nvPr/>
        </p:nvSpPr>
        <p:spPr>
          <a:xfrm>
            <a:off x="5536671" y="341353"/>
            <a:ext cx="3308422" cy="1315233"/>
          </a:xfrm>
          <a:prstGeom prst="wedgeRoundRectCallout">
            <a:avLst>
              <a:gd name="adj1" fmla="val 23086"/>
              <a:gd name="adj2" fmla="val 98690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takes a </a:t>
            </a:r>
            <a:r>
              <a:rPr lang="en-US" b="1" dirty="0"/>
              <a:t>key</a:t>
            </a:r>
            <a:r>
              <a:rPr lang="en-US" dirty="0"/>
              <a:t> and a </a:t>
            </a:r>
            <a:r>
              <a:rPr lang="en-US" b="1" dirty="0"/>
              <a:t>list of values</a:t>
            </a:r>
            <a:r>
              <a:rPr lang="en-US" dirty="0"/>
              <a:t> and produces a result.  It’s like the function in </a:t>
            </a:r>
            <a:r>
              <a:rPr lang="en-US" b="1" dirty="0" err="1"/>
              <a:t>groupby</a:t>
            </a:r>
            <a:r>
              <a:rPr lang="en-US" dirty="0"/>
              <a:t>.</a:t>
            </a:r>
          </a:p>
        </p:txBody>
      </p:sp>
      <p:sp>
        <p:nvSpPr>
          <p:cNvPr id="33" name="Rounded Rectangular Callout 32"/>
          <p:cNvSpPr/>
          <p:nvPr/>
        </p:nvSpPr>
        <p:spPr>
          <a:xfrm>
            <a:off x="4833499" y="4062170"/>
            <a:ext cx="2882534" cy="947418"/>
          </a:xfrm>
          <a:prstGeom prst="wedgeRoundRectCallout">
            <a:avLst>
              <a:gd name="adj1" fmla="val -22726"/>
              <a:gd name="adj2" fmla="val -83215"/>
              <a:gd name="adj3" fmla="val 1666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This does a </a:t>
            </a:r>
            <a:r>
              <a:rPr lang="en-US" b="1" dirty="0" err="1"/>
              <a:t>groupby</a:t>
            </a:r>
            <a:r>
              <a:rPr lang="en-US" dirty="0"/>
              <a:t> on the key from </a:t>
            </a:r>
            <a:r>
              <a:rPr lang="en-US" b="1" dirty="0"/>
              <a:t>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545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DataFrames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75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DataFrames</a:t>
            </a:r>
            <a:r>
              <a:rPr lang="en-US" dirty="0"/>
              <a:t> in Spark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31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919" y="1036864"/>
            <a:ext cx="2027717" cy="1262541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958" y="2290454"/>
            <a:ext cx="8403042" cy="328243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2045" y="1314192"/>
            <a:ext cx="16385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i="1" dirty="0"/>
              <a:t>my-</a:t>
            </a:r>
            <a:r>
              <a:rPr lang="en-US" i="1" dirty="0" err="1"/>
              <a:t>graph.txt</a:t>
            </a: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(not csv!)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83870" y="4004982"/>
            <a:ext cx="4343400" cy="10668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5999747" y="3368841"/>
            <a:ext cx="2214148" cy="425811"/>
          </a:xfrm>
          <a:prstGeom prst="wedgeRoundRectCallout">
            <a:avLst>
              <a:gd name="adj1" fmla="val 39665"/>
              <a:gd name="adj2" fmla="val 13433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Print the schema in a tree format</a:t>
            </a:r>
            <a:endParaRPr lang="en-US" sz="1600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96254" y="1249493"/>
            <a:ext cx="3304672" cy="1188907"/>
          </a:xfrm>
          <a:prstGeom prst="wedgeRoundRectCallout">
            <a:avLst>
              <a:gd name="adj1" fmla="val 98329"/>
              <a:gd name="adj2" fmla="val 874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/>
              <a:t>The sql function on a SparkSession enables applications to run SQL queries programmatically and returns the result as a DataFrame.</a:t>
            </a:r>
          </a:p>
        </p:txBody>
      </p:sp>
    </p:spTree>
    <p:extLst>
      <p:ext uri="{BB962C8B-B14F-4D97-AF65-F5344CB8AC3E}">
        <p14:creationId xmlns:p14="http://schemas.microsoft.com/office/powerpoint/2010/main" val="206308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Spark </a:t>
            </a:r>
            <a:r>
              <a:rPr lang="en-US" dirty="0" err="1"/>
              <a:t>DataFrame</a:t>
            </a:r>
            <a:r>
              <a:rPr lang="en-US" dirty="0"/>
              <a:t> Has </a:t>
            </a:r>
            <a:br>
              <a:rPr lang="en-US" dirty="0"/>
            </a:br>
            <a:r>
              <a:rPr lang="en-US" dirty="0"/>
              <a:t>Different Building Blocks from Pandas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4" y="1056593"/>
            <a:ext cx="7514035" cy="3762671"/>
          </a:xfrm>
        </p:spPr>
        <p:txBody>
          <a:bodyPr/>
          <a:lstStyle/>
          <a:p>
            <a:r>
              <a:rPr lang="en-US" i="1" dirty="0"/>
              <a:t>Column</a:t>
            </a:r>
            <a:r>
              <a:rPr lang="en-US" dirty="0"/>
              <a:t> – this is an object that specifies part of a </a:t>
            </a:r>
            <a:r>
              <a:rPr lang="en-US" dirty="0" err="1"/>
              <a:t>DataFrame</a:t>
            </a: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i="1" dirty="0"/>
              <a:t>Row</a:t>
            </a:r>
            <a:r>
              <a:rPr lang="en-US" dirty="0"/>
              <a:t> – this is an object representing a tuple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32</a:t>
            </a:fld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6828" y="2220482"/>
            <a:ext cx="4384900" cy="9646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0328" y="2257423"/>
            <a:ext cx="3704034" cy="9095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2784" y="3506172"/>
            <a:ext cx="7524485" cy="114975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228622" y="1513245"/>
            <a:ext cx="2697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onstantia" charset="0"/>
                <a:ea typeface="Constantia" charset="0"/>
                <a:cs typeface="Constantia" charset="0"/>
              </a:rPr>
              <a:t>Not </a:t>
            </a:r>
            <a:r>
              <a:rPr lang="en-US" i="1" dirty="0">
                <a:latin typeface="Constantia" charset="0"/>
                <a:ea typeface="Constantia" charset="0"/>
                <a:cs typeface="Constantia" charset="0"/>
              </a:rPr>
              <a:t>Series</a:t>
            </a:r>
            <a:r>
              <a:rPr lang="en-US" dirty="0">
                <a:latin typeface="Constantia" charset="0"/>
                <a:ea typeface="Constantia" charset="0"/>
                <a:cs typeface="Constantia" charset="0"/>
              </a:rPr>
              <a:t> and tuples</a:t>
            </a:r>
            <a:r>
              <a:rPr lang="is-IS" dirty="0">
                <a:latin typeface="Constantia" charset="0"/>
                <a:ea typeface="Constantia" charset="0"/>
                <a:cs typeface="Constantia" charset="0"/>
              </a:rPr>
              <a:t>…</a:t>
            </a:r>
            <a:endParaRPr lang="en-US" dirty="0">
              <a:latin typeface="Constantia" charset="0"/>
              <a:ea typeface="Constantia" charset="0"/>
              <a:cs typeface="Constantia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2330" y="4520537"/>
            <a:ext cx="4993808" cy="85029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19986" y="1223789"/>
            <a:ext cx="45720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dirty="0"/>
              <a:t>A </a:t>
            </a:r>
            <a:r>
              <a:rPr lang="en-US" dirty="0" err="1"/>
              <a:t>DataFrame</a:t>
            </a:r>
            <a:r>
              <a:rPr lang="en-US" dirty="0"/>
              <a:t> is a </a:t>
            </a:r>
            <a:r>
              <a:rPr lang="en-US" i="1" dirty="0"/>
              <a:t>Dataset</a:t>
            </a:r>
            <a:r>
              <a:rPr lang="en-US" dirty="0"/>
              <a:t> organized into named columns.</a:t>
            </a:r>
          </a:p>
        </p:txBody>
      </p:sp>
    </p:spTree>
    <p:extLst>
      <p:ext uri="{BB962C8B-B14F-4D97-AF65-F5344CB8AC3E}">
        <p14:creationId xmlns:p14="http://schemas.microsoft.com/office/powerpoint/2010/main" val="73797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Spark Has 3 Main</a:t>
            </a:r>
            <a:br>
              <a:rPr lang="en-US" dirty="0"/>
            </a:br>
            <a:r>
              <a:rPr lang="en-US" dirty="0"/>
              <a:t>Ways of Accessing </a:t>
            </a:r>
            <a:r>
              <a:rPr lang="en-US" dirty="0" err="1"/>
              <a:t>DataFrame</a:t>
            </a:r>
            <a:r>
              <a:rPr lang="en-US" dirty="0"/>
              <a:t>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Pandas-style</a:t>
            </a:r>
          </a:p>
          <a:p>
            <a:pPr marL="285739" lvl="1" indent="0">
              <a:buNone/>
            </a:pPr>
            <a:r>
              <a:rPr lang="en-US" sz="2000" dirty="0"/>
              <a:t>	Bracket notation, operations are functions of the </a:t>
            </a:r>
            <a:r>
              <a:rPr lang="en-US" sz="2000" dirty="0" err="1"/>
              <a:t>DataFrames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SQL-style</a:t>
            </a:r>
          </a:p>
          <a:p>
            <a:pPr marL="285739" lvl="1" indent="0">
              <a:buNone/>
            </a:pPr>
            <a:r>
              <a:rPr lang="en-US" sz="2000" dirty="0"/>
              <a:t>	Call 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spark.sql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 </a:t>
            </a:r>
            <a:r>
              <a:rPr lang="en-US" sz="2000" dirty="0"/>
              <a:t>with an SQL query!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Programmatic SQL-like</a:t>
            </a:r>
          </a:p>
          <a:p>
            <a:pPr lvl="1"/>
            <a:r>
              <a:rPr lang="en-US" sz="2000" dirty="0"/>
              <a:t>Call </a:t>
            </a:r>
            <a:r>
              <a:rPr lang="en-US" sz="2000" i="1" dirty="0" err="1">
                <a:latin typeface="Consolas" charset="0"/>
                <a:ea typeface="Consolas" charset="0"/>
                <a:cs typeface="Consolas" charset="0"/>
              </a:rPr>
              <a:t>dataframe</a:t>
            </a:r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.select</a:t>
            </a:r>
            <a:r>
              <a:rPr lang="en-US" sz="2000" dirty="0">
                <a:latin typeface="Consolas" charset="0"/>
                <a:ea typeface="Consolas" charset="0"/>
                <a:cs typeface="Consolas" charset="0"/>
              </a:rPr>
              <a:t>()</a:t>
            </a:r>
            <a:r>
              <a:rPr lang="en-US" sz="2000" dirty="0"/>
              <a:t> with Python-based arguments list</a:t>
            </a:r>
          </a:p>
          <a:p>
            <a:pPr lvl="1"/>
            <a:r>
              <a:rPr lang="en-US" sz="2000" dirty="0" err="1">
                <a:latin typeface="Consolas" charset="0"/>
                <a:ea typeface="Consolas" charset="0"/>
                <a:cs typeface="Consolas" charset="0"/>
              </a:rPr>
              <a:t>pyspark.sql.functions</a:t>
            </a:r>
            <a:r>
              <a:rPr lang="en-US" sz="2000" dirty="0"/>
              <a:t> library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8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Updating Values, Renaming Values, Creating Values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097434"/>
            <a:ext cx="9160867" cy="199272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34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14804"/>
            <a:ext cx="9216056" cy="97696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5917324" y="3752193"/>
            <a:ext cx="21021" cy="809297"/>
          </a:xfrm>
          <a:prstGeom prst="straightConnector1">
            <a:avLst/>
          </a:prstGeom>
          <a:ln>
            <a:solidFill>
              <a:srgbClr val="7B20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112251" y="4535323"/>
            <a:ext cx="45150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nstantia" charset="0"/>
                <a:ea typeface="Constantia" charset="0"/>
                <a:cs typeface="Constantia" charset="0"/>
              </a:rPr>
              <a:t>Or </a:t>
            </a:r>
            <a:r>
              <a:rPr lang="en-US" dirty="0" err="1">
                <a:latin typeface="Constantia" charset="0"/>
                <a:ea typeface="Constantia" charset="0"/>
                <a:cs typeface="Constantia" charset="0"/>
              </a:rPr>
              <a:t>graph_space_delimited_sdf</a:t>
            </a:r>
            <a:r>
              <a:rPr lang="en-US" dirty="0">
                <a:latin typeface="Constantia" charset="0"/>
                <a:ea typeface="Constantia" charset="0"/>
                <a:cs typeface="Constantia" charset="0"/>
              </a:rPr>
              <a:t>[‘value’]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84410" y="1249493"/>
            <a:ext cx="75428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</a:t>
            </a:r>
            <a:r>
              <a:rPr lang="en-US" sz="1200" dirty="0" err="1"/>
              <a:t>spark.apache.org</a:t>
            </a:r>
            <a:r>
              <a:rPr lang="en-US" sz="1200" dirty="0"/>
              <a:t>/docs/latest/</a:t>
            </a:r>
            <a:r>
              <a:rPr lang="en-US" sz="1200" dirty="0" err="1"/>
              <a:t>api</a:t>
            </a:r>
            <a:r>
              <a:rPr lang="en-US" sz="1200" dirty="0"/>
              <a:t>/python/</a:t>
            </a:r>
            <a:r>
              <a:rPr lang="en-US" sz="1200" dirty="0" err="1"/>
              <a:t>pyspark.sql.html#module-pyspark.sql.functions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614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5" y="1457743"/>
            <a:ext cx="7514035" cy="1814095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sdf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sdf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[‘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my_col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’]] or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sdf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[[‘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my_col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’]] or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sdf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sdf.my_col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]</a:t>
            </a:r>
          </a:p>
          <a:p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sdf.select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sdf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[‘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my_col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’]) or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sdf.select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(‘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my_col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’)</a:t>
            </a:r>
            <a:endParaRPr lang="en-US" dirty="0"/>
          </a:p>
          <a:p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sdf.createOrReplaceTempView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(‘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sql_name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')</a:t>
            </a:r>
            <a:br>
              <a:rPr lang="en-US" dirty="0">
                <a:latin typeface="Consolas" charset="0"/>
                <a:ea typeface="Consolas" charset="0"/>
                <a:cs typeface="Consolas" charset="0"/>
              </a:rPr>
            </a:b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spark.sql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(‘select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my_col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 from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sql_name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’)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Projecting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35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7711" y="1457743"/>
            <a:ext cx="6019800" cy="2730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05387" y="2222788"/>
            <a:ext cx="5816600" cy="2514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03695" y="2364790"/>
            <a:ext cx="54102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Filtering / Selecting Data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1113235" y="1951756"/>
            <a:ext cx="7222804" cy="3634626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36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35" y="1103085"/>
            <a:ext cx="7389572" cy="87522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 flipV="1">
            <a:off x="4846320" y="2407920"/>
            <a:ext cx="124126" cy="1186618"/>
          </a:xfrm>
          <a:prstGeom prst="straightConnector1">
            <a:avLst/>
          </a:prstGeom>
          <a:ln>
            <a:solidFill>
              <a:srgbClr val="7B201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970445" y="3594538"/>
            <a:ext cx="37131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onstantia" charset="0"/>
                <a:ea typeface="Constantia" charset="0"/>
                <a:cs typeface="Constantia" charset="0"/>
              </a:rPr>
              <a:t>Need the parentheses here –</a:t>
            </a:r>
          </a:p>
          <a:p>
            <a:pPr algn="l"/>
            <a:r>
              <a:rPr lang="en-US" dirty="0">
                <a:latin typeface="Constantia" charset="0"/>
                <a:ea typeface="Constantia" charset="0"/>
                <a:cs typeface="Constantia" charset="0"/>
              </a:rPr>
              <a:t>These are two </a:t>
            </a:r>
            <a:r>
              <a:rPr lang="en-US" i="1" dirty="0">
                <a:latin typeface="Constantia" charset="0"/>
                <a:ea typeface="Constantia" charset="0"/>
                <a:cs typeface="Constantia" charset="0"/>
              </a:rPr>
              <a:t>Column</a:t>
            </a:r>
            <a:r>
              <a:rPr lang="en-US" dirty="0">
                <a:latin typeface="Constantia" charset="0"/>
                <a:ea typeface="Constantia" charset="0"/>
                <a:cs typeface="Constantia" charset="0"/>
              </a:rPr>
              <a:t>s, actually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34039" y="4323358"/>
            <a:ext cx="3149601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547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Types</a:t>
            </a:r>
            <a:br>
              <a:rPr lang="en-US" dirty="0"/>
            </a:br>
            <a:r>
              <a:rPr lang="en-US" dirty="0"/>
              <a:t>and Column Names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8445" y="1661161"/>
            <a:ext cx="8186381" cy="3331254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2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Grouping in Spark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38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13235" y="1049564"/>
            <a:ext cx="6273800" cy="2425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28" y="3008546"/>
            <a:ext cx="8978900" cy="2425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7810" y="1783080"/>
            <a:ext cx="52055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Constantia" charset="0"/>
                <a:ea typeface="Constantia" charset="0"/>
                <a:cs typeface="Constantia" charset="0"/>
              </a:rPr>
              <a:t>Note there is no separate “index” as</a:t>
            </a:r>
            <a:br>
              <a:rPr lang="en-US" dirty="0">
                <a:latin typeface="Constantia" charset="0"/>
                <a:ea typeface="Constantia" charset="0"/>
                <a:cs typeface="Constantia" charset="0"/>
              </a:rPr>
            </a:br>
            <a:r>
              <a:rPr lang="en-US" dirty="0">
                <a:latin typeface="Constantia" charset="0"/>
                <a:ea typeface="Constantia" charset="0"/>
                <a:cs typeface="Constantia" charset="0"/>
              </a:rPr>
              <a:t>in Pandas – instead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from_node</a:t>
            </a:r>
            <a:r>
              <a:rPr lang="en-US" dirty="0">
                <a:latin typeface="Constantia" charset="0"/>
                <a:ea typeface="Constantia" charset="0"/>
                <a:cs typeface="Constantia" charset="0"/>
              </a:rPr>
              <a:t> is just a field</a:t>
            </a:r>
          </a:p>
        </p:txBody>
      </p:sp>
    </p:spTree>
    <p:extLst>
      <p:ext uri="{BB962C8B-B14F-4D97-AF65-F5344CB8AC3E}">
        <p14:creationId xmlns:p14="http://schemas.microsoft.com/office/powerpoint/2010/main" val="74799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in Spark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39</a:t>
            </a:fld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7078" y="2616200"/>
            <a:ext cx="7137400" cy="251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191" y="1634011"/>
            <a:ext cx="8477079" cy="45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Sharding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2576309" y="1249493"/>
          <a:ext cx="5637586" cy="3477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2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5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5549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Starts with ‘A’-’D’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Server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549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Starts with ‘E’-’Q’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Server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549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Starts with ‘R’-’T’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Server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5549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Starts</a:t>
                      </a:r>
                      <a:r>
                        <a:rPr lang="en-US" sz="2000" baseline="0" dirty="0"/>
                        <a:t> with ‘U’-’Z’</a:t>
                      </a:r>
                      <a:endParaRPr lang="en-US" sz="2000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Server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5549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Starts with anything else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Server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799482" y="3113013"/>
            <a:ext cx="5191239" cy="2062103"/>
          </a:xfrm>
          <a:prstGeom prst="rect">
            <a:avLst/>
          </a:prstGeom>
          <a:solidFill>
            <a:schemeClr val="accent5"/>
          </a:solidFill>
          <a:ln>
            <a:solidFill>
              <a:srgbClr val="7B2017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accent4"/>
                </a:solidFill>
              </a:rPr>
              <a:t>What if we want to </a:t>
            </a:r>
            <a:r>
              <a:rPr lang="en-US" sz="3200" i="1" dirty="0">
                <a:solidFill>
                  <a:schemeClr val="accent4"/>
                </a:solidFill>
              </a:rPr>
              <a:t>uniformly distribute</a:t>
            </a:r>
            <a:r>
              <a:rPr lang="en-US" sz="3200" dirty="0">
                <a:solidFill>
                  <a:schemeClr val="accent4"/>
                </a:solidFill>
              </a:rPr>
              <a:t> the placement of data but make it predictable?</a:t>
            </a:r>
          </a:p>
        </p:txBody>
      </p:sp>
      <p:sp>
        <p:nvSpPr>
          <p:cNvPr id="3" name="Rectangle 2"/>
          <p:cNvSpPr/>
          <p:nvPr/>
        </p:nvSpPr>
        <p:spPr>
          <a:xfrm>
            <a:off x="77460" y="1519533"/>
            <a:ext cx="31389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Sharding</a:t>
            </a:r>
            <a:r>
              <a:rPr lang="en-US" dirty="0"/>
              <a:t> is a method of splitting and storing a single logical dataset in multiple databases.</a:t>
            </a:r>
          </a:p>
        </p:txBody>
      </p:sp>
    </p:spTree>
    <p:extLst>
      <p:ext uri="{BB962C8B-B14F-4D97-AF65-F5344CB8AC3E}">
        <p14:creationId xmlns:p14="http://schemas.microsoft.com/office/powerpoint/2010/main" val="180777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User-Defined Function “Wrappers”:</a:t>
            </a:r>
            <a:br>
              <a:rPr lang="en-US" dirty="0"/>
            </a:br>
            <a:r>
              <a:rPr lang="en-US" dirty="0"/>
              <a:t>~ </a:t>
            </a:r>
            <a:r>
              <a:rPr lang="en-US" dirty="0" err="1"/>
              <a:t>applymap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40</a:t>
            </a:fld>
            <a:endParaRPr lang="en-GB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1457325"/>
            <a:ext cx="50165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2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 and Spark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9DF8A0-5D2A-4903-A957-F623D1DFC9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5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Joining in Spark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42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4549" y="2087692"/>
            <a:ext cx="7949783" cy="24843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171" y="1249493"/>
            <a:ext cx="5473700" cy="838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87420" y="1627094"/>
            <a:ext cx="5245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57139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Partitions and Repartitioning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113235" y="1457743"/>
            <a:ext cx="7514035" cy="712252"/>
          </a:xfrm>
        </p:spPr>
        <p:txBody>
          <a:bodyPr/>
          <a:lstStyle/>
          <a:p>
            <a:r>
              <a:rPr lang="en-US" sz="1800" dirty="0" err="1">
                <a:latin typeface="Consolas" charset="0"/>
                <a:ea typeface="Consolas" charset="0"/>
                <a:cs typeface="Consolas" charset="0"/>
              </a:rPr>
              <a:t>my_sdf.repartition</a:t>
            </a:r>
            <a:r>
              <a:rPr lang="en-US" sz="1800" dirty="0">
                <a:latin typeface="Consolas" charset="0"/>
                <a:ea typeface="Consolas" charset="0"/>
                <a:cs typeface="Consolas" charset="0"/>
              </a:rPr>
              <a:t>(100, ‘column1’)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43</a:t>
            </a:fld>
            <a:endParaRPr lang="en-GB"/>
          </a:p>
        </p:txBody>
      </p:sp>
      <p:sp>
        <p:nvSpPr>
          <p:cNvPr id="2" name="Rounded Rectangular Callout 1"/>
          <p:cNvSpPr/>
          <p:nvPr/>
        </p:nvSpPr>
        <p:spPr>
          <a:xfrm>
            <a:off x="2743200" y="2234436"/>
            <a:ext cx="2708824" cy="419387"/>
          </a:xfrm>
          <a:prstGeom prst="wedgeRoundRectCallout">
            <a:avLst>
              <a:gd name="adj1" fmla="val -3320"/>
              <a:gd name="adj2" fmla="val -1670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Number of partitions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20337" y="2898496"/>
            <a:ext cx="82723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/>
              <a:t>Spark splits data into partitions and executes computations on the partitions in parallel. </a:t>
            </a:r>
            <a:endParaRPr lang="en-US" dirty="0" smtClean="0"/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dirty="0" smtClean="0"/>
              <a:t>Need to </a:t>
            </a:r>
            <a:r>
              <a:rPr lang="en-US" dirty="0"/>
              <a:t>understand how data is partitioned </a:t>
            </a:r>
            <a:endParaRPr lang="en-US" dirty="0" smtClean="0"/>
          </a:p>
          <a:p>
            <a:pPr marL="342900" indent="-342900" algn="l">
              <a:buFont typeface="Courier New" panose="02070309020205020404" pitchFamily="49" charset="0"/>
              <a:buChar char="o"/>
            </a:pPr>
            <a:r>
              <a:rPr lang="en-US" dirty="0" smtClean="0"/>
              <a:t>Need to understand when </a:t>
            </a:r>
            <a:r>
              <a:rPr lang="en-US" dirty="0"/>
              <a:t>you need to manually adjust the partitioning to keep your Spark computations running efficiently.</a:t>
            </a:r>
          </a:p>
        </p:txBody>
      </p:sp>
    </p:spTree>
    <p:extLst>
      <p:ext uri="{BB962C8B-B14F-4D97-AF65-F5344CB8AC3E}">
        <p14:creationId xmlns:p14="http://schemas.microsoft.com/office/powerpoint/2010/main" val="182849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Actually Happening?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929212" y="5295565"/>
            <a:ext cx="5313133" cy="304271"/>
          </a:xfrm>
        </p:spPr>
        <p:txBody>
          <a:bodyPr/>
          <a:lstStyle/>
          <a:p>
            <a:r>
              <a:rPr lang="de-DE"/>
              <a:t>University of Pennsylvania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44</a:t>
            </a:fld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320" y="987524"/>
            <a:ext cx="7012128" cy="47274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956560" y="2468880"/>
            <a:ext cx="1539240" cy="259080"/>
          </a:xfrm>
          <a:prstGeom prst="rect">
            <a:avLst/>
          </a:prstGeom>
          <a:solidFill>
            <a:srgbClr val="A93023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70960" y="3230879"/>
            <a:ext cx="777240" cy="198121"/>
          </a:xfrm>
          <a:prstGeom prst="rect">
            <a:avLst/>
          </a:prstGeom>
          <a:solidFill>
            <a:srgbClr val="A93023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566160" y="2797988"/>
            <a:ext cx="762000" cy="204292"/>
          </a:xfrm>
          <a:prstGeom prst="rect">
            <a:avLst/>
          </a:prstGeom>
          <a:solidFill>
            <a:srgbClr val="A93023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12720" y="2207488"/>
            <a:ext cx="1325880" cy="198121"/>
          </a:xfrm>
          <a:prstGeom prst="rect">
            <a:avLst/>
          </a:prstGeom>
          <a:solidFill>
            <a:srgbClr val="A93023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93620" y="1894204"/>
            <a:ext cx="1912620" cy="250013"/>
          </a:xfrm>
          <a:prstGeom prst="rect">
            <a:avLst/>
          </a:prstGeom>
          <a:solidFill>
            <a:srgbClr val="A93023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3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New Columns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45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34745"/>
          <a:stretch/>
        </p:blipFill>
        <p:spPr>
          <a:xfrm>
            <a:off x="795345" y="1249493"/>
            <a:ext cx="2690186" cy="4032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b="32192"/>
          <a:stretch/>
        </p:blipFill>
        <p:spPr>
          <a:xfrm>
            <a:off x="3712034" y="1249493"/>
            <a:ext cx="4915235" cy="4032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11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Something New:</a:t>
            </a:r>
            <a:br>
              <a:rPr lang="en-US" dirty="0"/>
            </a:br>
            <a:r>
              <a:rPr lang="en-US" dirty="0"/>
              <a:t>Iteration!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3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Joins and Paths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3235" y="1137174"/>
            <a:ext cx="7514035" cy="447258"/>
          </a:xfrm>
        </p:spPr>
        <p:txBody>
          <a:bodyPr/>
          <a:lstStyle/>
          <a:p>
            <a:r>
              <a:rPr lang="en-US" dirty="0"/>
              <a:t>We can </a:t>
            </a:r>
            <a:r>
              <a:rPr lang="en-US" b="1" dirty="0"/>
              <a:t>traverse paths of connections</a:t>
            </a:r>
            <a:r>
              <a:rPr lang="en-US" dirty="0"/>
              <a:t> by joining its edges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47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995" y="1584432"/>
            <a:ext cx="7073900" cy="33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27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522"/>
          <a:stretch/>
        </p:blipFill>
        <p:spPr>
          <a:xfrm>
            <a:off x="6195588" y="706763"/>
            <a:ext cx="2641600" cy="44936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6901"/>
          <a:stretch/>
        </p:blipFill>
        <p:spPr>
          <a:xfrm>
            <a:off x="3411427" y="704615"/>
            <a:ext cx="2654300" cy="44958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3043" y="704615"/>
            <a:ext cx="2146300" cy="44958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48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747188" y="304505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1-hop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165630" y="304505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/>
              <a:t>2-hop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35875" y="304505"/>
            <a:ext cx="8402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3-hop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13235" y="1323833"/>
            <a:ext cx="2257762" cy="259307"/>
          </a:xfrm>
          <a:prstGeom prst="rect">
            <a:avLst/>
          </a:prstGeom>
          <a:solidFill>
            <a:srgbClr val="A93023">
              <a:alpha val="3921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96769" y="2169995"/>
            <a:ext cx="2257762" cy="259307"/>
          </a:xfrm>
          <a:prstGeom prst="rect">
            <a:avLst/>
          </a:prstGeom>
          <a:solidFill>
            <a:srgbClr val="A93023">
              <a:alpha val="3921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461075" y="1717994"/>
            <a:ext cx="2257762" cy="259307"/>
          </a:xfrm>
          <a:prstGeom prst="rect">
            <a:avLst/>
          </a:prstGeom>
          <a:solidFill>
            <a:srgbClr val="A93023">
              <a:alpha val="3921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456896" y="3247472"/>
            <a:ext cx="2257762" cy="259307"/>
          </a:xfrm>
          <a:prstGeom prst="rect">
            <a:avLst/>
          </a:prstGeom>
          <a:solidFill>
            <a:schemeClr val="tx1">
              <a:lumMod val="40000"/>
              <a:lumOff val="60000"/>
              <a:alpha val="3921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113235" y="2829412"/>
            <a:ext cx="2257762" cy="259307"/>
          </a:xfrm>
          <a:prstGeom prst="rect">
            <a:avLst/>
          </a:prstGeom>
          <a:solidFill>
            <a:schemeClr val="tx1">
              <a:lumMod val="40000"/>
              <a:lumOff val="60000"/>
              <a:alpha val="3921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207811" y="3493326"/>
            <a:ext cx="2257762" cy="259307"/>
          </a:xfrm>
          <a:prstGeom prst="rect">
            <a:avLst/>
          </a:prstGeom>
          <a:solidFill>
            <a:schemeClr val="tx1">
              <a:lumMod val="40000"/>
              <a:lumOff val="60000"/>
              <a:alpha val="39216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5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Join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49</a:t>
            </a:fld>
            <a:endParaRPr lang="en-GB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2838" y="1547444"/>
            <a:ext cx="7515225" cy="358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vs. Horizontal Partitioning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1" y="1894273"/>
            <a:ext cx="7515225" cy="2743057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28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Hashing “Spreads out” the Values</a:t>
            </a:r>
            <a:br>
              <a:rPr lang="en-US" dirty="0"/>
            </a:br>
            <a:r>
              <a:rPr lang="en-US" dirty="0"/>
              <a:t>into Predictable Locations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112839" y="1254125"/>
          <a:ext cx="1965642" cy="4048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82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2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A-C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apple</a:t>
                      </a:r>
                    </a:p>
                    <a:p>
                      <a:pPr algn="ctr"/>
                      <a:r>
                        <a:rPr lang="en-US" sz="1800" dirty="0" err="1"/>
                        <a:t>avacado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D-F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G-L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M-Q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R-S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rooster</a:t>
                      </a:r>
                    </a:p>
                    <a:p>
                      <a:pPr algn="ctr"/>
                      <a:r>
                        <a:rPr lang="en-US" sz="1800" dirty="0"/>
                        <a:t>runway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T-V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tire</a:t>
                      </a:r>
                    </a:p>
                    <a:p>
                      <a:pPr algn="ctr"/>
                      <a:r>
                        <a:rPr lang="en-US" sz="1800" dirty="0"/>
                        <a:t>tourist</a:t>
                      </a:r>
                    </a:p>
                    <a:p>
                      <a:pPr algn="ctr"/>
                      <a:r>
                        <a:rPr lang="en-US" sz="1800" dirty="0"/>
                        <a:t>turtle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W-Z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431279" y="1254125"/>
          <a:ext cx="2195196" cy="3708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0975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0-99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100-199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apple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200-299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rooster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300-399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err="1"/>
                        <a:t>avacado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400-499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2857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500-599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857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tire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600-699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2857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700-799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28573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runway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800-899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900-999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tourist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4015740" y="2270760"/>
            <a:ext cx="1478280" cy="1371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hash function</a:t>
            </a:r>
          </a:p>
          <a:p>
            <a:pPr algn="ctr"/>
            <a:r>
              <a:rPr lang="en-US" i="1" dirty="0"/>
              <a:t>h(x)</a:t>
            </a:r>
          </a:p>
        </p:txBody>
      </p:sp>
      <p:sp>
        <p:nvSpPr>
          <p:cNvPr id="11" name="Striped Right Arrow 10"/>
          <p:cNvSpPr/>
          <p:nvPr/>
        </p:nvSpPr>
        <p:spPr>
          <a:xfrm>
            <a:off x="3215640" y="2694447"/>
            <a:ext cx="640080" cy="4267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riped Right Arrow 11"/>
          <p:cNvSpPr/>
          <p:nvPr/>
        </p:nvSpPr>
        <p:spPr>
          <a:xfrm>
            <a:off x="5642609" y="2741683"/>
            <a:ext cx="640080" cy="42672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548430" y="3840480"/>
            <a:ext cx="2321468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h(’apple’) = 70</a:t>
            </a:r>
          </a:p>
          <a:p>
            <a:r>
              <a:rPr lang="en-US" i="1" dirty="0"/>
              <a:t>h(‘</a:t>
            </a:r>
            <a:r>
              <a:rPr lang="en-US" i="1" dirty="0" err="1"/>
              <a:t>avacado</a:t>
            </a:r>
            <a:r>
              <a:rPr lang="en-US" i="1" dirty="0"/>
              <a:t>’) = 324</a:t>
            </a:r>
          </a:p>
          <a:p>
            <a:r>
              <a:rPr lang="en-US" i="1" dirty="0"/>
              <a:t>h(‘tire’) = 501</a:t>
            </a:r>
          </a:p>
          <a:p>
            <a:r>
              <a:rPr lang="en-US" i="1" dirty="0"/>
              <a:t>h(‘tourist’) = 980</a:t>
            </a:r>
          </a:p>
        </p:txBody>
      </p:sp>
      <p:sp>
        <p:nvSpPr>
          <p:cNvPr id="3" name="Rounded Rectangular Callout 2"/>
          <p:cNvSpPr/>
          <p:nvPr/>
        </p:nvSpPr>
        <p:spPr>
          <a:xfrm>
            <a:off x="4421688" y="338203"/>
            <a:ext cx="4204787" cy="2782964"/>
          </a:xfrm>
          <a:prstGeom prst="wedgeRoundRectCallout">
            <a:avLst>
              <a:gd name="adj1" fmla="val -32555"/>
              <a:gd name="adj2" fmla="val 67685"/>
              <a:gd name="adj3" fmla="val 16667"/>
            </a:avLst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For a “good” hash function: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Given numbers x and y, x ≠ y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h(x) and h(y) are extremely unlikely to be equal</a:t>
            </a:r>
          </a:p>
          <a:p>
            <a:pPr marL="342900" indent="-342900" algn="l">
              <a:buFont typeface="Arial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often: changing one bit in input causes ~50% of bits to change in output</a:t>
            </a:r>
          </a:p>
        </p:txBody>
      </p:sp>
    </p:spTree>
    <p:extLst>
      <p:ext uri="{BB962C8B-B14F-4D97-AF65-F5344CB8AC3E}">
        <p14:creationId xmlns:p14="http://schemas.microsoft.com/office/powerpoint/2010/main" val="899194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This Relate to</a:t>
            </a:r>
            <a:br>
              <a:rPr lang="en-US" dirty="0"/>
            </a:br>
            <a:r>
              <a:rPr lang="en-US" dirty="0"/>
              <a:t>Computing over </a:t>
            </a:r>
            <a:r>
              <a:rPr lang="en-US" dirty="0" err="1"/>
              <a:t>DataFrames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come back to the notion of </a:t>
            </a:r>
            <a:r>
              <a:rPr lang="en-US" i="1" dirty="0"/>
              <a:t>indexing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In Pandas </a:t>
            </a:r>
            <a:r>
              <a:rPr lang="en-US" dirty="0" err="1"/>
              <a:t>DataFrames</a:t>
            </a:r>
            <a:r>
              <a:rPr lang="en-US" dirty="0"/>
              <a:t>, when we do:</a:t>
            </a:r>
          </a:p>
          <a:p>
            <a:endParaRPr lang="en-US" dirty="0"/>
          </a:p>
          <a:p>
            <a:pPr marL="285739" lvl="1" indent="0">
              <a:buNone/>
            </a:pP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A.merge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(B,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left_on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=‘x’, </a:t>
            </a:r>
            <a:r>
              <a:rPr lang="en-US" dirty="0" err="1">
                <a:latin typeface="Consolas" charset="0"/>
                <a:ea typeface="Consolas" charset="0"/>
                <a:cs typeface="Consolas" charset="0"/>
              </a:rPr>
              <a:t>right_on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=‘y’)</a:t>
            </a:r>
          </a:p>
          <a:p>
            <a:pPr lvl="1"/>
            <a:endParaRPr lang="en-US" dirty="0"/>
          </a:p>
          <a:p>
            <a:r>
              <a:rPr lang="en-US" dirty="0"/>
              <a:t>How does Pandas make this efficient?  </a:t>
            </a:r>
            <a:br>
              <a:rPr lang="en-US" dirty="0"/>
            </a:br>
            <a:r>
              <a:rPr lang="en-US" dirty="0"/>
              <a:t>Let’s see this with an example using a map / index</a:t>
            </a:r>
            <a:r>
              <a:rPr lang="is-IS" dirty="0"/>
              <a:t>…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38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Airports + Routes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112838" y="1254125"/>
          <a:ext cx="3671888" cy="3774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35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5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IATA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City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797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Philadelphia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Boston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JFK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New York JFK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New York </a:t>
                      </a:r>
                      <a:r>
                        <a:rPr lang="en-US" sz="1800" dirty="0" err="1"/>
                        <a:t>Laguardia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Washington Reagan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Pittsburgh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Washington Dulles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4956970" y="1254125"/>
          <a:ext cx="3670300" cy="4079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3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From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238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JFK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PHL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JFK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C0A8DD-70C4-40CE-B8BF-F8D27244F031}"/>
              </a:ext>
            </a:extLst>
          </p:cNvPr>
          <p:cNvSpPr txBox="1"/>
          <p:nvPr/>
        </p:nvSpPr>
        <p:spPr>
          <a:xfrm>
            <a:off x="2416424" y="854015"/>
            <a:ext cx="1064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Airports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4DE31CF-E177-440C-B4B4-B6D393984F5C}"/>
              </a:ext>
            </a:extLst>
          </p:cNvPr>
          <p:cNvSpPr txBox="1"/>
          <p:nvPr/>
        </p:nvSpPr>
        <p:spPr>
          <a:xfrm>
            <a:off x="6179898" y="763627"/>
            <a:ext cx="920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Flights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ACC990-1DA5-4FDC-8AB7-DCF2F2AEA146}"/>
              </a:ext>
            </a:extLst>
          </p:cNvPr>
          <p:cNvSpPr txBox="1"/>
          <p:nvPr/>
        </p:nvSpPr>
        <p:spPr>
          <a:xfrm>
            <a:off x="1628503" y="4740392"/>
            <a:ext cx="6585265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err="1"/>
              <a:t>Airports.merge</a:t>
            </a:r>
            <a:r>
              <a:rPr lang="en-US" dirty="0"/>
              <a:t>(Flights, </a:t>
            </a:r>
            <a:r>
              <a:rPr lang="en-US" dirty="0" err="1"/>
              <a:t>left_on</a:t>
            </a:r>
            <a:r>
              <a:rPr lang="en-US" dirty="0"/>
              <a:t>=[‘IATA’], </a:t>
            </a:r>
            <a:r>
              <a:rPr lang="en-US" dirty="0" err="1"/>
              <a:t>right_on</a:t>
            </a:r>
            <a:r>
              <a:rPr lang="en-US" dirty="0"/>
              <a:t>=[‘To’])</a:t>
            </a:r>
          </a:p>
        </p:txBody>
      </p:sp>
    </p:spTree>
    <p:extLst>
      <p:ext uri="{BB962C8B-B14F-4D97-AF65-F5344CB8AC3E}">
        <p14:creationId xmlns:p14="http://schemas.microsoft.com/office/powerpoint/2010/main" val="96565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672C7B-476C-4C14-8EC7-C19EF697A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72F42-4DFA-4725-86F9-7594E4AB4EB5}" type="slidenum">
              <a:rPr lang="en-GB" smtClean="0"/>
              <a:pPr/>
              <a:t>9</a:t>
            </a:fld>
            <a:endParaRPr lang="en-GB"/>
          </a:p>
        </p:txBody>
      </p:sp>
      <p:graphicFrame>
        <p:nvGraphicFramePr>
          <p:cNvPr id="7" name="Content Placeholder 7">
            <a:extLst>
              <a:ext uri="{FF2B5EF4-FFF2-40B4-BE49-F238E27FC236}">
                <a16:creationId xmlns:a16="http://schemas.microsoft.com/office/drawing/2014/main" id="{EF7E5A31-0AEE-4EC7-81CF-BA53E3E8B980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12838" y="1254125"/>
          <a:ext cx="2511838" cy="37744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75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5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IATA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City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797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Philadelphia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Boston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JFK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New York JFK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New York </a:t>
                      </a:r>
                      <a:r>
                        <a:rPr lang="en-US" sz="1800" dirty="0" err="1"/>
                        <a:t>Laguardia</a:t>
                      </a:r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Washington Reagan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Pittsburgh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Washington Dulles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Content Placeholder 8">
            <a:extLst>
              <a:ext uri="{FF2B5EF4-FFF2-40B4-BE49-F238E27FC236}">
                <a16:creationId xmlns:a16="http://schemas.microsoft.com/office/drawing/2014/main" id="{DD8CB34F-D667-4032-B36D-37786DEAC1E3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82266" y="1254125"/>
          <a:ext cx="2345004" cy="407924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72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From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To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2387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JFK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PHL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PHL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IAD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JFK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2C6716E-9622-4A48-B7AB-ADD4F0F1CC95}"/>
              </a:ext>
            </a:extLst>
          </p:cNvPr>
          <p:cNvSpPr txBox="1"/>
          <p:nvPr/>
        </p:nvSpPr>
        <p:spPr>
          <a:xfrm>
            <a:off x="2416424" y="854015"/>
            <a:ext cx="1064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Airports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7634D6-21A3-4853-932E-7CFAB610A043}"/>
              </a:ext>
            </a:extLst>
          </p:cNvPr>
          <p:cNvSpPr txBox="1"/>
          <p:nvPr/>
        </p:nvSpPr>
        <p:spPr>
          <a:xfrm>
            <a:off x="7066076" y="763627"/>
            <a:ext cx="9207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Flights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EF44BD-CFAB-4BE6-849D-A4114C8ECBFD}"/>
              </a:ext>
            </a:extLst>
          </p:cNvPr>
          <p:cNvSpPr txBox="1"/>
          <p:nvPr/>
        </p:nvSpPr>
        <p:spPr>
          <a:xfrm>
            <a:off x="1664209" y="133485"/>
            <a:ext cx="65855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err="1"/>
              <a:t>Airports.merge</a:t>
            </a:r>
            <a:r>
              <a:rPr lang="en-US" dirty="0"/>
              <a:t>(Flights, </a:t>
            </a:r>
            <a:r>
              <a:rPr lang="en-US" dirty="0" err="1"/>
              <a:t>left_on</a:t>
            </a:r>
            <a:r>
              <a:rPr lang="en-US" dirty="0"/>
              <a:t>=[‘IATA’], </a:t>
            </a:r>
            <a:r>
              <a:rPr lang="en-US" dirty="0" err="1"/>
              <a:t>right_on</a:t>
            </a:r>
            <a:r>
              <a:rPr lang="en-US" dirty="0"/>
              <a:t>=[‘To’])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EF72CBA-C629-4ED0-A3A8-93349750BA8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56666" y="1791406"/>
          <a:ext cx="773289" cy="222504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773289">
                  <a:extLst>
                    <a:ext uri="{9D8B030D-6E8A-4147-A177-3AD203B41FA5}">
                      <a16:colId xmlns:a16="http://schemas.microsoft.com/office/drawing/2014/main" val="42511133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BOS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32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DCA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93617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IAD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6404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JFK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9115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PIT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386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/>
                        <a:t>PHL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40426"/>
                  </a:ext>
                </a:extLst>
              </a:tr>
            </a:tbl>
          </a:graphicData>
        </a:graphic>
      </p:graphicFrame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C56D8D0-4D1E-48E7-827C-C63E20931F9C}"/>
              </a:ext>
            </a:extLst>
          </p:cNvPr>
          <p:cNvCxnSpPr>
            <a:cxnSpLocks/>
          </p:cNvCxnSpPr>
          <p:nvPr/>
        </p:nvCxnSpPr>
        <p:spPr>
          <a:xfrm>
            <a:off x="5266267" y="1998133"/>
            <a:ext cx="2517422" cy="1255764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4906106B-444A-41B5-903A-236DA3B06609}"/>
              </a:ext>
            </a:extLst>
          </p:cNvPr>
          <p:cNvCxnSpPr>
            <a:cxnSpLocks/>
          </p:cNvCxnSpPr>
          <p:nvPr/>
        </p:nvCxnSpPr>
        <p:spPr>
          <a:xfrm>
            <a:off x="5437011" y="3811452"/>
            <a:ext cx="2309858" cy="18645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C1A34A2-022A-4E04-AB53-E07C425045B8}"/>
              </a:ext>
            </a:extLst>
          </p:cNvPr>
          <p:cNvCxnSpPr>
            <a:cxnSpLocks/>
          </p:cNvCxnSpPr>
          <p:nvPr/>
        </p:nvCxnSpPr>
        <p:spPr>
          <a:xfrm>
            <a:off x="5437011" y="3522588"/>
            <a:ext cx="2346678" cy="101317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27A5586-E2E5-481D-B092-16AE9AC155B2}"/>
              </a:ext>
            </a:extLst>
          </p:cNvPr>
          <p:cNvCxnSpPr>
            <a:cxnSpLocks/>
          </p:cNvCxnSpPr>
          <p:nvPr/>
        </p:nvCxnSpPr>
        <p:spPr>
          <a:xfrm>
            <a:off x="5396088" y="3589685"/>
            <a:ext cx="2302934" cy="1541609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6C29E78-D0BC-4116-B84A-D6DB2EC67F34}"/>
              </a:ext>
            </a:extLst>
          </p:cNvPr>
          <p:cNvCxnSpPr>
            <a:cxnSpLocks/>
          </p:cNvCxnSpPr>
          <p:nvPr/>
        </p:nvCxnSpPr>
        <p:spPr>
          <a:xfrm flipV="1">
            <a:off x="5257359" y="1791406"/>
            <a:ext cx="2441663" cy="14472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73060659-3A24-4C56-8253-689917A8A886}"/>
              </a:ext>
            </a:extLst>
          </p:cNvPr>
          <p:cNvCxnSpPr>
            <a:cxnSpLocks/>
          </p:cNvCxnSpPr>
          <p:nvPr/>
        </p:nvCxnSpPr>
        <p:spPr>
          <a:xfrm>
            <a:off x="5266267" y="2107409"/>
            <a:ext cx="2393244" cy="264988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D7C3FF7-98D0-4581-84CF-ECD02643FBCD}"/>
              </a:ext>
            </a:extLst>
          </p:cNvPr>
          <p:cNvCxnSpPr>
            <a:cxnSpLocks/>
          </p:cNvCxnSpPr>
          <p:nvPr/>
        </p:nvCxnSpPr>
        <p:spPr>
          <a:xfrm>
            <a:off x="5396088" y="3119798"/>
            <a:ext cx="2302934" cy="1267488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733D14D-B175-4970-B902-11472AC56926}"/>
              </a:ext>
            </a:extLst>
          </p:cNvPr>
          <p:cNvCxnSpPr>
            <a:cxnSpLocks/>
          </p:cNvCxnSpPr>
          <p:nvPr/>
        </p:nvCxnSpPr>
        <p:spPr>
          <a:xfrm flipV="1">
            <a:off x="5437011" y="2542999"/>
            <a:ext cx="2269067" cy="171282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B69C8B2-0DA7-4CC6-8A81-71AA927D8D2D}"/>
              </a:ext>
            </a:extLst>
          </p:cNvPr>
          <p:cNvCxnSpPr>
            <a:cxnSpLocks/>
          </p:cNvCxnSpPr>
          <p:nvPr/>
        </p:nvCxnSpPr>
        <p:spPr>
          <a:xfrm flipV="1">
            <a:off x="5417255" y="2145769"/>
            <a:ext cx="2276123" cy="1316613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BA6F40A-649E-4F3B-B6B0-BD2E12AE8AAC}"/>
              </a:ext>
            </a:extLst>
          </p:cNvPr>
          <p:cNvCxnSpPr>
            <a:cxnSpLocks/>
          </p:cNvCxnSpPr>
          <p:nvPr/>
        </p:nvCxnSpPr>
        <p:spPr>
          <a:xfrm>
            <a:off x="5389032" y="2357995"/>
            <a:ext cx="2208390" cy="581630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3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nn">
  <a:themeElements>
    <a:clrScheme name="Penn">
      <a:dk1>
        <a:srgbClr val="0B4183"/>
      </a:dk1>
      <a:lt1>
        <a:sysClr val="window" lastClr="FFFFFF"/>
      </a:lt1>
      <a:dk2>
        <a:srgbClr val="212121"/>
      </a:dk2>
      <a:lt2>
        <a:srgbClr val="CDD0D1"/>
      </a:lt2>
      <a:accent1>
        <a:srgbClr val="A93023"/>
      </a:accent1>
      <a:accent2>
        <a:srgbClr val="7F7F7F"/>
      </a:accent2>
      <a:accent3>
        <a:srgbClr val="1186C3"/>
      </a:accent3>
      <a:accent4>
        <a:srgbClr val="702017"/>
      </a:accent4>
      <a:accent5>
        <a:srgbClr val="B4D3F8"/>
      </a:accent5>
      <a:accent6>
        <a:srgbClr val="1186C3"/>
      </a:accent6>
      <a:hlink>
        <a:srgbClr val="3085ED"/>
      </a:hlink>
      <a:folHlink>
        <a:srgbClr val="0070C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 Slide" id="{4F434F8D-F868-9242-AC3A-201D64C651F0}" vid="{96E9793C-346A-7742-A344-97DB0A3B505B}"/>
    </a:ext>
  </a:extLst>
</a:theme>
</file>

<file path=ppt/theme/theme2.xml><?xml version="1.0" encoding="utf-8"?>
<a:theme xmlns:a="http://schemas.openxmlformats.org/drawingml/2006/main" name="1_Penn">
  <a:themeElements>
    <a:clrScheme name="Penn">
      <a:dk1>
        <a:srgbClr val="0B4183"/>
      </a:dk1>
      <a:lt1>
        <a:sysClr val="window" lastClr="FFFFFF"/>
      </a:lt1>
      <a:dk2>
        <a:srgbClr val="212121"/>
      </a:dk2>
      <a:lt2>
        <a:srgbClr val="CDD0D1"/>
      </a:lt2>
      <a:accent1>
        <a:srgbClr val="A93023"/>
      </a:accent1>
      <a:accent2>
        <a:srgbClr val="7F7F7F"/>
      </a:accent2>
      <a:accent3>
        <a:srgbClr val="1186C3"/>
      </a:accent3>
      <a:accent4>
        <a:srgbClr val="702017"/>
      </a:accent4>
      <a:accent5>
        <a:srgbClr val="B4D3F8"/>
      </a:accent5>
      <a:accent6>
        <a:srgbClr val="1186C3"/>
      </a:accent6>
      <a:hlink>
        <a:srgbClr val="3085ED"/>
      </a:hlink>
      <a:folHlink>
        <a:srgbClr val="0070C0"/>
      </a:folHlink>
    </a:clrScheme>
    <a:fontScheme name="Parallax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cture Slide" id="{4F434F8D-F868-9242-AC3A-201D64C651F0}" vid="{96E9793C-346A-7742-A344-97DB0A3B505B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Slide</Template>
  <TotalTime>28574</TotalTime>
  <Words>2049</Words>
  <Application>Microsoft Office PowerPoint</Application>
  <PresentationFormat>On-screen Show (16:10)</PresentationFormat>
  <Paragraphs>679</Paragraphs>
  <Slides>49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64" baseType="lpstr">
      <vt:lpstr>Arial</vt:lpstr>
      <vt:lpstr>Avenir Light</vt:lpstr>
      <vt:lpstr>Consolas</vt:lpstr>
      <vt:lpstr>Constantia</vt:lpstr>
      <vt:lpstr>Corbel</vt:lpstr>
      <vt:lpstr>Courier New</vt:lpstr>
      <vt:lpstr>Franklin Gothic Demi</vt:lpstr>
      <vt:lpstr>Helvetica</vt:lpstr>
      <vt:lpstr>Helvetica Neue Light</vt:lpstr>
      <vt:lpstr>Lucida Console</vt:lpstr>
      <vt:lpstr>Tahoma</vt:lpstr>
      <vt:lpstr>Times New Roman</vt:lpstr>
      <vt:lpstr>Wingdings</vt:lpstr>
      <vt:lpstr>Penn</vt:lpstr>
      <vt:lpstr>1_Penn</vt:lpstr>
      <vt:lpstr>PowerPoint Presentation</vt:lpstr>
      <vt:lpstr>Abstracting into a Data Flow</vt:lpstr>
      <vt:lpstr>Dataflow Parallelism</vt:lpstr>
      <vt:lpstr>Sharding</vt:lpstr>
      <vt:lpstr>Vertical vs. Horizontal Partitioning</vt:lpstr>
      <vt:lpstr>Hashing “Spreads out” the Values into Predictable Locations</vt:lpstr>
      <vt:lpstr>How Does This Relate to Computing over DataFrames?</vt:lpstr>
      <vt:lpstr>Example: Airports + Routes</vt:lpstr>
      <vt:lpstr>PowerPoint Presentation</vt:lpstr>
      <vt:lpstr>Can I Extend the Same Ideas to Multiple Machines?</vt:lpstr>
      <vt:lpstr>PowerPoint Presentation</vt:lpstr>
      <vt:lpstr>A Very Large Database…</vt:lpstr>
      <vt:lpstr>From MapReduce to Spark</vt:lpstr>
      <vt:lpstr>Computation in Spark: Support for Sharded Data</vt:lpstr>
      <vt:lpstr>What is Spark?</vt:lpstr>
      <vt:lpstr>Language Support</vt:lpstr>
      <vt:lpstr>Interactive Shell</vt:lpstr>
      <vt:lpstr>Software Components</vt:lpstr>
      <vt:lpstr>Spark’s Building Blocks: Simplest First</vt:lpstr>
      <vt:lpstr>Key Concept: RDD’s</vt:lpstr>
      <vt:lpstr>Example: Log Mining</vt:lpstr>
      <vt:lpstr>What’s an RDD?</vt:lpstr>
      <vt:lpstr>An Issue with Manipulating RDDs</vt:lpstr>
      <vt:lpstr>MapReduce Programming Model</vt:lpstr>
      <vt:lpstr>MapReduce on RDDs</vt:lpstr>
      <vt:lpstr>Spark’s Building Blocks, Pt II</vt:lpstr>
      <vt:lpstr>What Is a Spark DataFrame?</vt:lpstr>
      <vt:lpstr>DataFrames in Spark</vt:lpstr>
      <vt:lpstr>Simple Spark DataFrame Commands</vt:lpstr>
      <vt:lpstr>Using DataFrames</vt:lpstr>
      <vt:lpstr>DataFrames in Spark</vt:lpstr>
      <vt:lpstr>Spark DataFrame Has  Different Building Blocks from Pandas</vt:lpstr>
      <vt:lpstr>Spark Has 3 Main Ways of Accessing DataFrame Data</vt:lpstr>
      <vt:lpstr>Updating Values, Renaming Values, Creating Values</vt:lpstr>
      <vt:lpstr>Projecting Data</vt:lpstr>
      <vt:lpstr>Filtering / Selecting Data</vt:lpstr>
      <vt:lpstr>Changing Types and Column Names</vt:lpstr>
      <vt:lpstr>Grouping in Spark</vt:lpstr>
      <vt:lpstr>Sorting in Spark</vt:lpstr>
      <vt:lpstr>User-Defined Function “Wrappers”: ~ applymap</vt:lpstr>
      <vt:lpstr>Partitions and Spark</vt:lpstr>
      <vt:lpstr>Joining in Spark</vt:lpstr>
      <vt:lpstr>Partitions and Repartitioning</vt:lpstr>
      <vt:lpstr>What’s Actually Happening?</vt:lpstr>
      <vt:lpstr>Adding New Columns</vt:lpstr>
      <vt:lpstr>Something New: Iteration!</vt:lpstr>
      <vt:lpstr>Joins and Paths</vt:lpstr>
      <vt:lpstr>PowerPoint Presentation</vt:lpstr>
      <vt:lpstr>Iterative Join</vt:lpstr>
    </vt:vector>
  </TitlesOfParts>
  <Manager>Peter Druschel</Manager>
  <Company/>
  <LinksUpToDate>false</LinksUpToDate>
  <SharedDoc>false</SharedDoc>
  <HyperlinkBase>http://www.cs.rice.edu/~ahae/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Representing Data</dc:title>
  <dc:subject>Scalable and Cloud Computing</dc:subject>
  <dc:creator>Zachary Ives</dc:creator>
  <cp:keywords>NETS 212</cp:keywords>
  <dc:description>http://www.cis.upenn.edu/~nets212/</dc:description>
  <cp:lastModifiedBy>Eduard</cp:lastModifiedBy>
  <cp:revision>154</cp:revision>
  <cp:lastPrinted>2015-01-16T15:45:55Z</cp:lastPrinted>
  <dcterms:created xsi:type="dcterms:W3CDTF">2017-01-06T18:42:57Z</dcterms:created>
  <dcterms:modified xsi:type="dcterms:W3CDTF">2020-04-27T20:25:06Z</dcterms:modified>
  <cp:category>Lecture</cp:category>
</cp:coreProperties>
</file>