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1"/>
  </p:notesMasterIdLst>
  <p:handoutMasterIdLst>
    <p:handoutMasterId r:id="rId62"/>
  </p:handoutMasterIdLst>
  <p:sldIdLst>
    <p:sldId id="476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8" r:id="rId27"/>
    <p:sldId id="449" r:id="rId28"/>
    <p:sldId id="454" r:id="rId29"/>
    <p:sldId id="455" r:id="rId30"/>
    <p:sldId id="456" r:id="rId31"/>
    <p:sldId id="461" r:id="rId32"/>
    <p:sldId id="462" r:id="rId33"/>
    <p:sldId id="464" r:id="rId34"/>
    <p:sldId id="477" r:id="rId35"/>
    <p:sldId id="478" r:id="rId36"/>
    <p:sldId id="479" r:id="rId37"/>
    <p:sldId id="480" r:id="rId38"/>
    <p:sldId id="481" r:id="rId39"/>
    <p:sldId id="482" r:id="rId40"/>
    <p:sldId id="483" r:id="rId41"/>
    <p:sldId id="484" r:id="rId42"/>
    <p:sldId id="485" r:id="rId43"/>
    <p:sldId id="486" r:id="rId44"/>
    <p:sldId id="487" r:id="rId45"/>
    <p:sldId id="488" r:id="rId46"/>
    <p:sldId id="489" r:id="rId47"/>
    <p:sldId id="490" r:id="rId48"/>
    <p:sldId id="491" r:id="rId49"/>
    <p:sldId id="492" r:id="rId50"/>
    <p:sldId id="493" r:id="rId51"/>
    <p:sldId id="494" r:id="rId52"/>
    <p:sldId id="495" r:id="rId53"/>
    <p:sldId id="496" r:id="rId54"/>
    <p:sldId id="497" r:id="rId55"/>
    <p:sldId id="498" r:id="rId56"/>
    <p:sldId id="499" r:id="rId57"/>
    <p:sldId id="500" r:id="rId58"/>
    <p:sldId id="501" r:id="rId59"/>
    <p:sldId id="475" r:id="rId60"/>
  </p:sldIdLst>
  <p:sldSz cx="9144000" cy="6858000" type="screen4x3"/>
  <p:notesSz cx="6997700" cy="92837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2" autoAdjust="0"/>
    <p:restoredTop sz="94737" autoAdjust="0"/>
  </p:normalViewPr>
  <p:slideViewPr>
    <p:cSldViewPr snapToGrid="0">
      <p:cViewPr varScale="1">
        <p:scale>
          <a:sx n="103" d="100"/>
          <a:sy n="103" d="100"/>
        </p:scale>
        <p:origin x="1662" y="114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EEFAC9F-FF2A-044A-B5FC-E4928EBB96D6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1791D-4C79-45FF-A2B6-62FFD51BB133}" type="slidenum">
              <a:rPr lang="en-US"/>
              <a:pPr/>
              <a:t>10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6761E-D838-49C3-8B19-6D7F27B8F10C}" type="slidenum">
              <a:rPr lang="en-US"/>
              <a:pPr/>
              <a:t>11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10851-0CC8-490A-8A63-3AEF14A60B95}" type="slidenum">
              <a:rPr lang="en-US"/>
              <a:pPr/>
              <a:t>12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01E8B-5825-4C08-9395-AE5B159AFECF}" type="slidenum">
              <a:rPr lang="en-US"/>
              <a:pPr/>
              <a:t>13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7E57E-8246-49BD-A35D-9DB71F16B7F4}" type="slidenum">
              <a:rPr lang="en-US"/>
              <a:pPr/>
              <a:t>14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F8D68-789A-490C-9FE4-BD9CA8286E3B}" type="slidenum">
              <a:rPr lang="en-US"/>
              <a:pPr/>
              <a:t>15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DD55A-A52E-4D94-968E-7F8AF46ED8BA}" type="slidenum">
              <a:rPr lang="en-US"/>
              <a:pPr/>
              <a:t>16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3F6E7-0C49-4B3E-BB04-D0B7F525F725}" type="slidenum">
              <a:rPr lang="en-US"/>
              <a:pPr/>
              <a:t>17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013B5-3BDE-4AD8-90D0-319CD0814E65}" type="slidenum">
              <a:rPr lang="en-US"/>
              <a:pPr/>
              <a:t>18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B1CFF-0090-4B7D-A905-5A7B3078933B}" type="slidenum">
              <a:rPr lang="en-US"/>
              <a:pPr/>
              <a:t>19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4B1B9-1CAC-42CB-95AF-EF6F39EC5C2D}" type="slidenum">
              <a:rPr lang="en-US"/>
              <a:pPr/>
              <a:t>2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C7F82-8FB2-4D90-8B60-680CF803B6CB}" type="slidenum">
              <a:rPr lang="en-US"/>
              <a:pPr/>
              <a:t>20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34300-7479-4DF9-BF6E-8FA3CC344FB8}" type="slidenum">
              <a:rPr lang="en-US"/>
              <a:pPr/>
              <a:t>21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BB917-F206-4A27-AB03-53A1EF66A8BE}" type="slidenum">
              <a:rPr lang="en-US"/>
              <a:pPr/>
              <a:t>22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4F5CB-FDE1-474B-8469-4C73C9AD7B89}" type="slidenum">
              <a:rPr lang="en-US"/>
              <a:pPr/>
              <a:t>23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CBEB7-0493-4466-A4F6-6A5308A0A6DA}" type="slidenum">
              <a:rPr lang="en-US"/>
              <a:pPr/>
              <a:t>24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122AE-6CA6-41CA-BBE2-DD5EC2DE15E1}" type="slidenum">
              <a:rPr lang="en-US"/>
              <a:pPr/>
              <a:t>25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19246-3865-4B15-834F-D5FF83FDD09A}" type="slidenum">
              <a:rPr lang="en-US"/>
              <a:pPr/>
              <a:t>26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9290B-5261-4808-ABF5-9F41E759B259}" type="slidenum">
              <a:rPr lang="en-US"/>
              <a:pPr/>
              <a:t>27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7B140-26D7-4B4A-9303-E50BC1B12CBB}" type="slidenum">
              <a:rPr lang="en-US"/>
              <a:pPr/>
              <a:t>28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57F59-2618-4091-8659-8C127A6879C3}" type="slidenum">
              <a:rPr lang="en-US"/>
              <a:pPr/>
              <a:t>29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EFFDA-EDCA-4C12-992D-691413BD75FA}" type="slidenum">
              <a:rPr lang="en-US"/>
              <a:pPr/>
              <a:t>3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2CA7A-C954-4A66-BD27-114FAAB86082}" type="slidenum">
              <a:rPr lang="en-US"/>
              <a:pPr/>
              <a:t>30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F0175-E1DD-4F0F-8CD8-90E456D5EDD5}" type="slidenum">
              <a:rPr lang="en-US"/>
              <a:pPr/>
              <a:t>31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3B77F-223F-43CE-A881-3835A6E9E7F6}" type="slidenum">
              <a:rPr lang="en-US"/>
              <a:pPr/>
              <a:t>32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6A0C9-598B-44EC-A00E-B77B8AB609DA}" type="slidenum">
              <a:rPr lang="en-US"/>
              <a:pPr/>
              <a:t>33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4CF66-4E96-4873-BC44-4101EA5318D2}" type="slidenum">
              <a:rPr lang="en-US"/>
              <a:pPr/>
              <a:t>59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939" y="4410065"/>
            <a:ext cx="5129824" cy="4176744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D3F36-E03F-4DBF-B5C7-7A8100FDD159}" type="slidenum">
              <a:rPr lang="en-US"/>
              <a:pPr/>
              <a:t>4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7B74D-7756-4C08-94D6-180A846680FC}" type="slidenum">
              <a:rPr lang="en-US"/>
              <a:pPr/>
              <a:t>5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E9F2B-DA9D-4CF7-9F46-AD1506C5AD91}" type="slidenum">
              <a:rPr lang="en-US"/>
              <a:pPr/>
              <a:t>6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B3559-1725-44A8-8EB0-A5348FBB4ADF}" type="slidenum">
              <a:rPr lang="en-US"/>
              <a:pPr/>
              <a:t>7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3B803-B5FA-47D0-9E0D-DF817265AC04}" type="slidenum">
              <a:rPr lang="en-US"/>
              <a:pPr/>
              <a:t>8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A3DBF-6852-41E1-A102-EA52D6C29DCA}" type="slidenum">
              <a:rPr lang="en-US"/>
              <a:pPr/>
              <a:t>9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48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4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25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084" y="1093788"/>
            <a:ext cx="7702579" cy="4903787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4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8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1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093788"/>
            <a:ext cx="7707313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D2EB5033-CF44-472B-B77D-FAA18581E6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206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44719" y="6613525"/>
            <a:ext cx="5180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30.</a:t>
            </a:r>
            <a:fld id="{669DE52E-05EC-4487-BE79-3F9A6A9F8797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" name="Picture 8" descr="Cover-6Ed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le.ed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Helvetica" charset="0"/>
              </a:rPr>
              <a:t>The Shades of Semi-structured Data</a:t>
            </a:r>
            <a:br>
              <a:rPr lang="en-US" dirty="0" smtClean="0">
                <a:latin typeface="Helvetica" charset="0"/>
              </a:rPr>
            </a:br>
            <a:endParaRPr lang="en-US" dirty="0">
              <a:latin typeface="Helvetica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54188" y="-5603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0" y="355649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charset="0"/>
              </a:rPr>
              <a:t>XML - Chapter 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" charset="0"/>
              </a:rPr>
              <a:t>JSON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70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Nesting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514516" cy="5133975"/>
          </a:xfrm>
        </p:spPr>
        <p:txBody>
          <a:bodyPr/>
          <a:lstStyle/>
          <a:p>
            <a:r>
              <a:rPr lang="en-US" sz="2000" dirty="0"/>
              <a:t>Nesting of data is useful in data transfer</a:t>
            </a:r>
          </a:p>
          <a:p>
            <a:pPr lvl="1"/>
            <a:r>
              <a:rPr lang="en-US" sz="2000" dirty="0"/>
              <a:t>Example:  elements representing </a:t>
            </a:r>
            <a:r>
              <a:rPr lang="en-US" sz="2000" i="1" dirty="0"/>
              <a:t>item</a:t>
            </a:r>
            <a:r>
              <a:rPr lang="en-US" sz="2000" dirty="0"/>
              <a:t> nested within an </a:t>
            </a:r>
            <a:r>
              <a:rPr lang="en-US" sz="2000" i="1" dirty="0" err="1"/>
              <a:t>itemlist</a:t>
            </a:r>
            <a:r>
              <a:rPr lang="en-US" sz="2000" dirty="0"/>
              <a:t> element</a:t>
            </a:r>
          </a:p>
          <a:p>
            <a:r>
              <a:rPr lang="en-US" sz="2000" dirty="0"/>
              <a:t>Nesting is not supported, or discouraged, in relational databases</a:t>
            </a:r>
          </a:p>
          <a:p>
            <a:pPr lvl="1"/>
            <a:r>
              <a:rPr lang="en-US" sz="2000" dirty="0"/>
              <a:t>With multiple orders, customer name and address are stored redundantly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ormalization </a:t>
            </a:r>
            <a:r>
              <a:rPr lang="en-US" sz="2000" dirty="0"/>
              <a:t>replaces nested structures in each order by foreign key into table storing customer name and address information</a:t>
            </a:r>
          </a:p>
          <a:p>
            <a:r>
              <a:rPr lang="en-US" sz="2000" dirty="0" smtClean="0"/>
              <a:t>But </a:t>
            </a:r>
            <a:r>
              <a:rPr lang="en-US" sz="2000" dirty="0"/>
              <a:t>nesting is appropriate when transferring data</a:t>
            </a:r>
          </a:p>
          <a:p>
            <a:pPr lvl="1"/>
            <a:r>
              <a:rPr lang="en-US" sz="2000" dirty="0"/>
              <a:t>External application does not have direct access to data referenced by a foreign key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XML Data (Cont.)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43000"/>
            <a:ext cx="7612170" cy="4752975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sz="2000" dirty="0"/>
              <a:t>Mixture of text with sub-elements is legal in XML. 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sz="2000" dirty="0"/>
              <a:t>Example: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000" dirty="0">
                <a:solidFill>
                  <a:srgbClr val="993300"/>
                </a:solidFill>
              </a:rPr>
              <a:t>     &lt;course&gt;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course is being offered for the first time in 2009.</a:t>
            </a:r>
            <a:b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&lt;course id&gt; BIO-399 &lt;/course id&gt;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&lt;title&gt; Computational Biology &lt;/title&gt;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&lt;dept name&gt; Biology &lt;/dept name&gt;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&lt;credits&gt; 3 &lt;/credits&gt;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&lt;/course&gt;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sz="2000" dirty="0"/>
              <a:t>Useful for document markup, but discouraged for data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43000"/>
            <a:ext cx="7594415" cy="5029200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sz="2000" dirty="0"/>
              <a:t>Elements can have </a:t>
            </a:r>
            <a:r>
              <a:rPr lang="en-US" sz="2000" b="1" dirty="0">
                <a:solidFill>
                  <a:srgbClr val="0033CC"/>
                </a:solidFill>
              </a:rPr>
              <a:t>attributes</a:t>
            </a:r>
            <a:r>
              <a:rPr lang="en-US" sz="2000" b="1" dirty="0">
                <a:solidFill>
                  <a:schemeClr val="tx2"/>
                </a:solidFill>
              </a:rPr>
              <a:t/>
            </a:r>
            <a:br>
              <a:rPr lang="en-US" sz="2000" b="1" dirty="0">
                <a:solidFill>
                  <a:schemeClr val="tx2"/>
                </a:solidFill>
              </a:rPr>
            </a:br>
            <a:r>
              <a:rPr lang="en-US" sz="2000" b="1" dirty="0">
                <a:solidFill>
                  <a:schemeClr val="tx2"/>
                </a:solidFill>
              </a:rPr>
              <a:t>      </a:t>
            </a:r>
            <a:r>
              <a:rPr lang="en-US" sz="2000" dirty="0">
                <a:solidFill>
                  <a:srgbClr val="993300"/>
                </a:solidFill>
              </a:rPr>
              <a:t>&lt;course </a:t>
            </a:r>
            <a:r>
              <a:rPr lang="en-US" sz="2000" dirty="0" err="1"/>
              <a:t>course_id</a:t>
            </a:r>
            <a:r>
              <a:rPr lang="en-US" sz="2000" dirty="0"/>
              <a:t>= “CS-101”</a:t>
            </a:r>
            <a:r>
              <a:rPr lang="en-US" sz="2000" dirty="0">
                <a:solidFill>
                  <a:srgbClr val="993300"/>
                </a:solidFill>
              </a:rPr>
              <a:t>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&lt;title&gt; Intro. to Computer Science&lt;/title&gt;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&lt;dept name&gt; Comp. Sci. &lt;/dept name&gt;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&lt;credits&gt; 4 &lt;/credits&gt;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&lt;/course&gt;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sz="2000" dirty="0"/>
              <a:t>Attributes are specified by  </a:t>
            </a:r>
            <a:r>
              <a:rPr lang="en-US" sz="2000" i="1" dirty="0"/>
              <a:t>name=value</a:t>
            </a:r>
            <a:r>
              <a:rPr lang="en-US" sz="2000" dirty="0"/>
              <a:t> pairs inside the starting tag of an element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sz="2000" dirty="0"/>
              <a:t>An element may have several attributes, but each attribute name can only occur once</a:t>
            </a:r>
          </a:p>
          <a:p>
            <a:pPr lvl="2">
              <a:buFont typeface="Webdings" pitchFamily="18" charset="2"/>
              <a:buNone/>
            </a:pPr>
            <a:r>
              <a:rPr lang="en-US" sz="2000" dirty="0">
                <a:solidFill>
                  <a:srgbClr val="993300"/>
                </a:solidFill>
              </a:rPr>
              <a:t>	&lt;course  </a:t>
            </a:r>
            <a:r>
              <a:rPr lang="en-US" sz="2000" dirty="0" err="1"/>
              <a:t>course_id</a:t>
            </a:r>
            <a:r>
              <a:rPr lang="en-US" sz="2000" dirty="0"/>
              <a:t> = “CS-101”  credits=“4”</a:t>
            </a:r>
            <a:r>
              <a:rPr lang="en-US" sz="2000" dirty="0">
                <a:solidFill>
                  <a:srgbClr val="993300"/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Attributes vs. Subelements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18702" cy="4903787"/>
          </a:xfrm>
        </p:spPr>
        <p:txBody>
          <a:bodyPr/>
          <a:lstStyle/>
          <a:p>
            <a:r>
              <a:rPr lang="en-US" sz="2000" dirty="0"/>
              <a:t>Distinction between </a:t>
            </a:r>
            <a:r>
              <a:rPr lang="en-US" sz="2000" dirty="0" err="1"/>
              <a:t>subelement</a:t>
            </a:r>
            <a:r>
              <a:rPr lang="en-US" sz="2000" dirty="0"/>
              <a:t> and attribute</a:t>
            </a:r>
          </a:p>
          <a:p>
            <a:pPr lvl="1"/>
            <a:r>
              <a:rPr lang="en-US" sz="2000" dirty="0"/>
              <a:t>In the context of documents, attributes are part of markup, while </a:t>
            </a:r>
            <a:r>
              <a:rPr lang="en-US" sz="2000" dirty="0" err="1"/>
              <a:t>subelement</a:t>
            </a:r>
            <a:r>
              <a:rPr lang="en-US" sz="2000" dirty="0"/>
              <a:t> contents are part of the basic document contents</a:t>
            </a:r>
          </a:p>
          <a:p>
            <a:pPr lvl="1"/>
            <a:r>
              <a:rPr lang="en-US" sz="2000" dirty="0"/>
              <a:t>In the context of data representation, the difference is unclear and may be confusing</a:t>
            </a:r>
          </a:p>
          <a:p>
            <a:pPr lvl="2"/>
            <a:r>
              <a:rPr lang="en-US" sz="2000" dirty="0"/>
              <a:t>Same information can be represented in two ways</a:t>
            </a:r>
          </a:p>
          <a:p>
            <a:pPr lvl="3"/>
            <a:r>
              <a:rPr lang="en-US" sz="2000" dirty="0">
                <a:solidFill>
                  <a:srgbClr val="993300"/>
                </a:solidFill>
              </a:rPr>
              <a:t>&lt;course </a:t>
            </a:r>
            <a:r>
              <a:rPr lang="en-US" sz="2000" dirty="0" err="1"/>
              <a:t>course_id</a:t>
            </a:r>
            <a:r>
              <a:rPr lang="en-US" sz="2000" dirty="0"/>
              <a:t>= “CS-101”</a:t>
            </a:r>
            <a:r>
              <a:rPr lang="en-US" sz="2000" dirty="0">
                <a:solidFill>
                  <a:srgbClr val="993300"/>
                </a:solidFill>
              </a:rPr>
              <a:t>&gt; … &lt;/course&gt;</a:t>
            </a:r>
          </a:p>
          <a:p>
            <a:pPr lvl="3"/>
            <a:r>
              <a:rPr lang="en-US" sz="2000" dirty="0">
                <a:solidFill>
                  <a:srgbClr val="993300"/>
                </a:solidFill>
              </a:rPr>
              <a:t>&lt;course&gt; 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&lt;</a:t>
            </a:r>
            <a:r>
              <a:rPr lang="en-US" sz="2000" dirty="0" err="1">
                <a:solidFill>
                  <a:srgbClr val="993300"/>
                </a:solidFill>
              </a:rPr>
              <a:t>course_id</a:t>
            </a:r>
            <a:r>
              <a:rPr lang="en-US" sz="2000" dirty="0">
                <a:solidFill>
                  <a:srgbClr val="993300"/>
                </a:solidFill>
              </a:rPr>
              <a:t>&gt;CS-101&lt;/</a:t>
            </a:r>
            <a:r>
              <a:rPr lang="en-US" sz="2000" dirty="0" err="1">
                <a:solidFill>
                  <a:srgbClr val="993300"/>
                </a:solidFill>
              </a:rPr>
              <a:t>course_id</a:t>
            </a:r>
            <a:r>
              <a:rPr lang="en-US" sz="2000" dirty="0">
                <a:solidFill>
                  <a:srgbClr val="993300"/>
                </a:solidFill>
              </a:rPr>
              <a:t>&gt; …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&lt;/course&gt;</a:t>
            </a:r>
          </a:p>
          <a:p>
            <a:pPr lvl="1"/>
            <a:r>
              <a:rPr lang="en-US" sz="2000" dirty="0"/>
              <a:t>Suggestion: use attributes for identifiers of elements, and use </a:t>
            </a:r>
            <a:r>
              <a:rPr lang="en-US" sz="2000" dirty="0" err="1"/>
              <a:t>subelements</a:t>
            </a:r>
            <a:r>
              <a:rPr lang="en-US" sz="2000" dirty="0"/>
              <a:t> for contents</a:t>
            </a:r>
          </a:p>
          <a:p>
            <a:pPr lvl="1">
              <a:buFont typeface="Monotype Sorts" charset="2"/>
              <a:buNone/>
            </a:pP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Namespaces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56444"/>
            <a:ext cx="7496761" cy="5296732"/>
          </a:xfrm>
        </p:spPr>
        <p:txBody>
          <a:bodyPr/>
          <a:lstStyle/>
          <a:p>
            <a:r>
              <a:rPr lang="en-US" dirty="0"/>
              <a:t>XML data has to be exchanged between organizations</a:t>
            </a:r>
          </a:p>
          <a:p>
            <a:r>
              <a:rPr lang="en-US" dirty="0"/>
              <a:t>Same tag name may have different meaning in different organizations, causing confusion on exchanged documents</a:t>
            </a:r>
          </a:p>
          <a:p>
            <a:r>
              <a:rPr lang="en-US" dirty="0"/>
              <a:t>Specifying a unique string as an element name avoids confusion</a:t>
            </a:r>
          </a:p>
          <a:p>
            <a:r>
              <a:rPr lang="en-US" dirty="0"/>
              <a:t>Better solution: use  </a:t>
            </a:r>
            <a:r>
              <a:rPr lang="en-US" dirty="0" err="1">
                <a:solidFill>
                  <a:srgbClr val="008000"/>
                </a:solidFill>
              </a:rPr>
              <a:t>unique-name:element-name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/>
              <a:t>Avoid using long unique names all over document by using XML Namespaces</a:t>
            </a:r>
          </a:p>
          <a:p>
            <a:pPr>
              <a:buFont typeface="Monotype Sorts" charset="2"/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993300"/>
                </a:solidFill>
              </a:rPr>
              <a:t>&lt;university </a:t>
            </a:r>
            <a:r>
              <a:rPr lang="en-US" dirty="0" err="1">
                <a:solidFill>
                  <a:srgbClr val="993300"/>
                </a:solidFill>
              </a:rPr>
              <a:t>xmlns:yale</a:t>
            </a:r>
            <a:r>
              <a:rPr lang="en-US" dirty="0">
                <a:solidFill>
                  <a:srgbClr val="993300"/>
                </a:solidFill>
              </a:rPr>
              <a:t>=“</a:t>
            </a:r>
            <a:r>
              <a:rPr lang="en-US" dirty="0">
                <a:solidFill>
                  <a:srgbClr val="993300"/>
                </a:solidFill>
                <a:hlinkClick r:id="rId3"/>
              </a:rPr>
              <a:t>http://www.yale.edu</a:t>
            </a:r>
            <a:r>
              <a:rPr lang="en-US" dirty="0">
                <a:solidFill>
                  <a:srgbClr val="993300"/>
                </a:solidFill>
              </a:rPr>
              <a:t>”&gt;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…</a:t>
            </a:r>
          </a:p>
          <a:p>
            <a:pPr lvl="1"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	 &lt;</a:t>
            </a:r>
            <a:r>
              <a:rPr lang="en-US" dirty="0" err="1">
                <a:solidFill>
                  <a:srgbClr val="993300"/>
                </a:solidFill>
              </a:rPr>
              <a:t>yale:course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&lt;</a:t>
            </a:r>
            <a:r>
              <a:rPr lang="en-US" dirty="0" err="1">
                <a:solidFill>
                  <a:srgbClr val="993300"/>
                </a:solidFill>
              </a:rPr>
              <a:t>yale:course_id</a:t>
            </a:r>
            <a:r>
              <a:rPr lang="en-US" dirty="0">
                <a:solidFill>
                  <a:srgbClr val="993300"/>
                </a:solidFill>
              </a:rPr>
              <a:t>&gt; CS-101 &lt;/</a:t>
            </a:r>
            <a:r>
              <a:rPr lang="en-US" dirty="0" err="1">
                <a:solidFill>
                  <a:srgbClr val="993300"/>
                </a:solidFill>
              </a:rPr>
              <a:t>yale:course_id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&lt;</a:t>
            </a:r>
            <a:r>
              <a:rPr lang="en-US" dirty="0" err="1">
                <a:solidFill>
                  <a:srgbClr val="993300"/>
                </a:solidFill>
              </a:rPr>
              <a:t>yale:title</a:t>
            </a:r>
            <a:r>
              <a:rPr lang="en-US" dirty="0">
                <a:solidFill>
                  <a:srgbClr val="993300"/>
                </a:solidFill>
              </a:rPr>
              <a:t>&gt; Intro. to Computer Science&lt;/</a:t>
            </a:r>
            <a:r>
              <a:rPr lang="en-US" dirty="0" err="1">
                <a:solidFill>
                  <a:srgbClr val="993300"/>
                </a:solidFill>
              </a:rPr>
              <a:t>yale:title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&lt;</a:t>
            </a:r>
            <a:r>
              <a:rPr lang="en-US" dirty="0" err="1">
                <a:solidFill>
                  <a:srgbClr val="993300"/>
                </a:solidFill>
              </a:rPr>
              <a:t>yale:dept_name</a:t>
            </a:r>
            <a:r>
              <a:rPr lang="en-US" dirty="0">
                <a:solidFill>
                  <a:srgbClr val="993300"/>
                </a:solidFill>
              </a:rPr>
              <a:t>&gt; Comp. Sci. &lt;/</a:t>
            </a:r>
            <a:r>
              <a:rPr lang="en-US" dirty="0" err="1">
                <a:solidFill>
                  <a:srgbClr val="993300"/>
                </a:solidFill>
              </a:rPr>
              <a:t>yale:dept_name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&lt;</a:t>
            </a:r>
            <a:r>
              <a:rPr lang="en-US" dirty="0" err="1">
                <a:solidFill>
                  <a:srgbClr val="993300"/>
                </a:solidFill>
              </a:rPr>
              <a:t>yale:credits</a:t>
            </a:r>
            <a:r>
              <a:rPr lang="en-US" dirty="0">
                <a:solidFill>
                  <a:srgbClr val="993300"/>
                </a:solidFill>
              </a:rPr>
              <a:t>&gt; 4 &lt;/</a:t>
            </a:r>
            <a:r>
              <a:rPr lang="en-US" dirty="0" err="1">
                <a:solidFill>
                  <a:srgbClr val="993300"/>
                </a:solidFill>
              </a:rPr>
              <a:t>yale:credits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8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	 &lt;/</a:t>
            </a:r>
            <a:r>
              <a:rPr lang="en-US" dirty="0" err="1">
                <a:solidFill>
                  <a:srgbClr val="993300"/>
                </a:solidFill>
              </a:rPr>
              <a:t>yale:course</a:t>
            </a:r>
            <a:r>
              <a:rPr lang="en-US" dirty="0">
                <a:solidFill>
                  <a:srgbClr val="993300"/>
                </a:solidFill>
              </a:rPr>
              <a:t>&gt;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…</a:t>
            </a:r>
          </a:p>
          <a:p>
            <a:pPr>
              <a:lnSpc>
                <a:spcPct val="5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	&lt;/university&gt;</a:t>
            </a:r>
          </a:p>
          <a:p>
            <a:endParaRPr lang="en-US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XML Syntax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466" y="1143000"/>
            <a:ext cx="8378890" cy="4876800"/>
          </a:xfrm>
        </p:spPr>
        <p:txBody>
          <a:bodyPr/>
          <a:lstStyle/>
          <a:p>
            <a:r>
              <a:rPr lang="en-US" sz="2400" dirty="0"/>
              <a:t>Elements without </a:t>
            </a:r>
            <a:r>
              <a:rPr lang="en-US" sz="2400" dirty="0" err="1"/>
              <a:t>subelements</a:t>
            </a:r>
            <a:r>
              <a:rPr lang="en-US" sz="2400" dirty="0"/>
              <a:t> or text content can be abbreviated by ending the start tag with a  /&gt;  and deleting the end tag</a:t>
            </a:r>
          </a:p>
          <a:p>
            <a:pPr lvl="1"/>
            <a:r>
              <a:rPr lang="en-US" sz="2400" dirty="0">
                <a:solidFill>
                  <a:srgbClr val="993300"/>
                </a:solidFill>
              </a:rPr>
              <a:t>&lt;course  </a:t>
            </a:r>
            <a:r>
              <a:rPr lang="en-US" sz="2400" dirty="0" err="1">
                <a:solidFill>
                  <a:srgbClr val="993300"/>
                </a:solidFill>
              </a:rPr>
              <a:t>course_id</a:t>
            </a:r>
            <a:r>
              <a:rPr lang="en-US" sz="2400" dirty="0">
                <a:solidFill>
                  <a:srgbClr val="993300"/>
                </a:solidFill>
              </a:rPr>
              <a:t>=“CS-101” Title=“Intro. To Computer Science”</a:t>
            </a:r>
            <a:br>
              <a:rPr lang="en-US" sz="2400" dirty="0">
                <a:solidFill>
                  <a:srgbClr val="993300"/>
                </a:solidFill>
              </a:rPr>
            </a:br>
            <a:r>
              <a:rPr lang="en-US" sz="2400" dirty="0">
                <a:solidFill>
                  <a:srgbClr val="993300"/>
                </a:solidFill>
              </a:rPr>
              <a:t>               </a:t>
            </a:r>
            <a:r>
              <a:rPr lang="en-US" sz="2400" dirty="0" err="1">
                <a:solidFill>
                  <a:srgbClr val="993300"/>
                </a:solidFill>
              </a:rPr>
              <a:t>dept_name</a:t>
            </a:r>
            <a:r>
              <a:rPr lang="en-US" sz="2400" dirty="0">
                <a:solidFill>
                  <a:srgbClr val="993300"/>
                </a:solidFill>
              </a:rPr>
              <a:t> = “Comp. Sci.” credits=“4”  /&gt;</a:t>
            </a:r>
          </a:p>
          <a:p>
            <a:r>
              <a:rPr lang="en-US" sz="2400" dirty="0"/>
              <a:t>To store string data that may contain tags, without the tags being interpreted as </a:t>
            </a:r>
            <a:r>
              <a:rPr lang="en-US" sz="2400" dirty="0" err="1"/>
              <a:t>subelements</a:t>
            </a:r>
            <a:r>
              <a:rPr lang="en-US" sz="2400" dirty="0"/>
              <a:t>, use CDATA as below</a:t>
            </a:r>
          </a:p>
          <a:p>
            <a:pPr lvl="1"/>
            <a:r>
              <a:rPr lang="en-US" sz="2400" dirty="0">
                <a:solidFill>
                  <a:srgbClr val="993300"/>
                </a:solidFill>
              </a:rPr>
              <a:t>&lt;![CDATA[&lt;course&gt; … &lt;/course&gt;]]&gt;</a:t>
            </a:r>
          </a:p>
          <a:p>
            <a:pPr lvl="1">
              <a:buFont typeface="Monotype Sorts" charset="2"/>
              <a:buNone/>
            </a:pPr>
            <a:r>
              <a:rPr lang="en-US" sz="2400" dirty="0"/>
              <a:t>Here, &lt;course&gt; and &lt;/course&gt; are treated as just strings</a:t>
            </a:r>
          </a:p>
          <a:p>
            <a:pPr lvl="1">
              <a:buFont typeface="Monotype Sorts" charset="2"/>
              <a:buNone/>
            </a:pPr>
            <a:r>
              <a:rPr lang="en-US" sz="2400" dirty="0"/>
              <a:t>CDATA stands for “character data”</a:t>
            </a:r>
          </a:p>
          <a:p>
            <a:pPr>
              <a:buFont typeface="Monotype Sorts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Document Schema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Database schemas constrain what information can be stored, and the data types of stored values</a:t>
            </a:r>
          </a:p>
          <a:p>
            <a:r>
              <a:rPr lang="en-US" sz="2000" dirty="0"/>
              <a:t>XML documents are not required to have an associated schema</a:t>
            </a:r>
          </a:p>
          <a:p>
            <a:r>
              <a:rPr lang="en-US" sz="2000" dirty="0"/>
              <a:t>However, schemas are very important for XML data exchange</a:t>
            </a:r>
          </a:p>
          <a:p>
            <a:pPr lvl="1"/>
            <a:r>
              <a:rPr lang="en-US" sz="2000" dirty="0"/>
              <a:t>Otherwise, a site cannot automatically interpret data received from another site</a:t>
            </a:r>
          </a:p>
          <a:p>
            <a:r>
              <a:rPr lang="en-US" sz="2000" dirty="0"/>
              <a:t>Two mechanisms for specifying XML schema</a:t>
            </a:r>
          </a:p>
          <a:p>
            <a:pPr lvl="1"/>
            <a:r>
              <a:rPr lang="en-US" sz="2000" b="1" dirty="0">
                <a:solidFill>
                  <a:srgbClr val="0033CC"/>
                </a:solidFill>
              </a:rPr>
              <a:t>Document Type Definition (DTD)</a:t>
            </a:r>
          </a:p>
          <a:p>
            <a:pPr lvl="2"/>
            <a:r>
              <a:rPr lang="en-US" sz="2000" dirty="0"/>
              <a:t>Widely used</a:t>
            </a:r>
          </a:p>
          <a:p>
            <a:pPr lvl="1"/>
            <a:r>
              <a:rPr lang="en-US" sz="2000" b="1" dirty="0">
                <a:solidFill>
                  <a:srgbClr val="0033CC"/>
                </a:solidFill>
              </a:rPr>
              <a:t>XML Schema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</a:p>
          <a:p>
            <a:pPr lvl="2"/>
            <a:r>
              <a:rPr lang="en-US" sz="2000" dirty="0"/>
              <a:t>Newer, increasing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Type Definition (DTD)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The type of an XML document can be specified using a DTD</a:t>
            </a:r>
          </a:p>
          <a:p>
            <a:r>
              <a:rPr lang="en-US" sz="2000" dirty="0"/>
              <a:t>DTD constraints structure of XML data</a:t>
            </a:r>
          </a:p>
          <a:p>
            <a:pPr lvl="1"/>
            <a:r>
              <a:rPr lang="en-US" sz="2000" dirty="0"/>
              <a:t>What elements can occur</a:t>
            </a:r>
          </a:p>
          <a:p>
            <a:pPr lvl="1"/>
            <a:r>
              <a:rPr lang="en-US" sz="2000" dirty="0"/>
              <a:t>What attributes can/must an element have</a:t>
            </a:r>
          </a:p>
          <a:p>
            <a:pPr lvl="1"/>
            <a:r>
              <a:rPr lang="en-US" sz="2000" dirty="0"/>
              <a:t>What </a:t>
            </a:r>
            <a:r>
              <a:rPr lang="en-US" sz="2000" dirty="0" err="1"/>
              <a:t>subelements</a:t>
            </a:r>
            <a:r>
              <a:rPr lang="en-US" sz="2000" dirty="0"/>
              <a:t> can/must occur inside each element, and how many times.</a:t>
            </a:r>
          </a:p>
          <a:p>
            <a:r>
              <a:rPr lang="en-US" sz="2000" dirty="0"/>
              <a:t>DTD does not constrain data types</a:t>
            </a:r>
          </a:p>
          <a:p>
            <a:pPr lvl="1"/>
            <a:r>
              <a:rPr lang="en-US" sz="2000" dirty="0"/>
              <a:t>All values represented as strings in XML</a:t>
            </a:r>
          </a:p>
          <a:p>
            <a:r>
              <a:rPr lang="en-US" sz="2000" dirty="0"/>
              <a:t>DTD syntax</a:t>
            </a:r>
          </a:p>
          <a:p>
            <a:pPr lvl="1"/>
            <a:r>
              <a:rPr lang="en-US" sz="2000" dirty="0"/>
              <a:t>&lt;!ELEMENT </a:t>
            </a:r>
            <a:r>
              <a:rPr lang="en-US" sz="2000" dirty="0" err="1"/>
              <a:t>element</a:t>
            </a:r>
            <a:r>
              <a:rPr lang="en-US" sz="2000" dirty="0"/>
              <a:t> (</a:t>
            </a:r>
            <a:r>
              <a:rPr lang="en-US" sz="2000" dirty="0" err="1"/>
              <a:t>subelements</a:t>
            </a:r>
            <a:r>
              <a:rPr lang="en-US" sz="2000" dirty="0"/>
              <a:t>-specification) &gt;</a:t>
            </a:r>
          </a:p>
          <a:p>
            <a:pPr lvl="1"/>
            <a:r>
              <a:rPr lang="en-US" sz="2000" dirty="0"/>
              <a:t>&lt;!ATTLIST   element (attributes)  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 Specification in DTD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084" y="1093788"/>
            <a:ext cx="7702579" cy="5335004"/>
          </a:xfrm>
        </p:spPr>
        <p:txBody>
          <a:bodyPr/>
          <a:lstStyle/>
          <a:p>
            <a:r>
              <a:rPr lang="en-US" sz="1800" dirty="0" err="1"/>
              <a:t>Subelements</a:t>
            </a:r>
            <a:r>
              <a:rPr lang="en-US" sz="1800" dirty="0"/>
              <a:t> can be specified as</a:t>
            </a:r>
          </a:p>
          <a:p>
            <a:pPr lvl="1"/>
            <a:r>
              <a:rPr lang="en-US" sz="1800" dirty="0"/>
              <a:t>names of elements, or</a:t>
            </a:r>
          </a:p>
          <a:p>
            <a:pPr lvl="1"/>
            <a:r>
              <a:rPr lang="en-US" sz="1800" dirty="0"/>
              <a:t>#PCDATA (parsed character data), i.e., character strings</a:t>
            </a:r>
          </a:p>
          <a:p>
            <a:pPr lvl="1"/>
            <a:r>
              <a:rPr lang="en-US" sz="1800" dirty="0"/>
              <a:t>EMPTY (no </a:t>
            </a:r>
            <a:r>
              <a:rPr lang="en-US" sz="1800" dirty="0" err="1"/>
              <a:t>subelements</a:t>
            </a:r>
            <a:r>
              <a:rPr lang="en-US" sz="1800" dirty="0"/>
              <a:t>) or ANY (anything can be a </a:t>
            </a:r>
            <a:r>
              <a:rPr lang="en-US" sz="1800" dirty="0" err="1"/>
              <a:t>subelement</a:t>
            </a:r>
            <a:r>
              <a:rPr lang="en-US" sz="1800" dirty="0"/>
              <a:t>)</a:t>
            </a:r>
          </a:p>
          <a:p>
            <a:r>
              <a:rPr lang="en-US" sz="1800" dirty="0"/>
              <a:t>Example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sz="1800" dirty="0"/>
              <a:t>	</a:t>
            </a:r>
            <a:r>
              <a:rPr lang="en-US" sz="1800" dirty="0">
                <a:solidFill>
                  <a:srgbClr val="993300"/>
                </a:solidFill>
              </a:rPr>
              <a:t>&lt;! ELEMENT department (</a:t>
            </a:r>
            <a:r>
              <a:rPr lang="en-US" sz="1800" dirty="0" err="1">
                <a:solidFill>
                  <a:srgbClr val="993300"/>
                </a:solidFill>
              </a:rPr>
              <a:t>dept_name</a:t>
            </a:r>
            <a:r>
              <a:rPr lang="en-US" sz="1800" dirty="0">
                <a:solidFill>
                  <a:srgbClr val="993300"/>
                </a:solidFill>
              </a:rPr>
              <a:t>  building, budget)&gt;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sz="1800" dirty="0">
                <a:solidFill>
                  <a:srgbClr val="993300"/>
                </a:solidFill>
              </a:rPr>
              <a:t>   	&lt;! ELEMENT </a:t>
            </a:r>
            <a:r>
              <a:rPr lang="en-US" sz="1800" dirty="0" err="1">
                <a:solidFill>
                  <a:srgbClr val="993300"/>
                </a:solidFill>
              </a:rPr>
              <a:t>dept_name</a:t>
            </a:r>
            <a:r>
              <a:rPr lang="en-US" sz="1800" dirty="0">
                <a:solidFill>
                  <a:srgbClr val="993300"/>
                </a:solidFill>
              </a:rPr>
              <a:t> (#PCDATA)&gt;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sz="1800" dirty="0">
                <a:solidFill>
                  <a:srgbClr val="993300"/>
                </a:solidFill>
              </a:rPr>
              <a:t>	&lt;! ELEMENT budget (#PCDATA)&gt;</a:t>
            </a:r>
          </a:p>
          <a:p>
            <a:r>
              <a:rPr lang="en-US" sz="1800" dirty="0" err="1"/>
              <a:t>Subelement</a:t>
            </a:r>
            <a:r>
              <a:rPr lang="en-US" sz="1800" dirty="0"/>
              <a:t> specification may have regular expressions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sz="1800" dirty="0"/>
              <a:t>  &lt;!ELEMENT university ( ( department | course | instructor | teaches )+)&gt;</a:t>
            </a:r>
          </a:p>
          <a:p>
            <a:pPr lvl="2"/>
            <a:r>
              <a:rPr lang="en-US" sz="1800" dirty="0"/>
              <a:t>Notation: </a:t>
            </a:r>
          </a:p>
          <a:p>
            <a:pPr lvl="3"/>
            <a:r>
              <a:rPr lang="en-US" sz="1800" dirty="0"/>
              <a:t> “|”   -  alternatives</a:t>
            </a:r>
          </a:p>
          <a:p>
            <a:pPr lvl="3"/>
            <a:r>
              <a:rPr lang="en-US" sz="1800" dirty="0"/>
              <a:t> “+”  -  1 or more occurrences</a:t>
            </a:r>
          </a:p>
          <a:p>
            <a:pPr lvl="3"/>
            <a:r>
              <a:rPr lang="en-US" sz="1800" dirty="0"/>
              <a:t> “*”   -  0 or more occurrences</a:t>
            </a:r>
          </a:p>
          <a:p>
            <a:pPr lvl="1">
              <a:buFont typeface="Monotype Sorts" charset="2"/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University DTD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143000"/>
            <a:ext cx="7772400" cy="4448175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z="1800" dirty="0">
                <a:solidFill>
                  <a:srgbClr val="993300"/>
                </a:solidFill>
              </a:rPr>
              <a:t>&lt;!DOCTYPE  university [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university ( (</a:t>
            </a:r>
            <a:r>
              <a:rPr lang="en-US" sz="1800" dirty="0" err="1">
                <a:solidFill>
                  <a:srgbClr val="993300"/>
                </a:solidFill>
              </a:rPr>
              <a:t>department|course|instructor|teaches</a:t>
            </a:r>
            <a:r>
              <a:rPr lang="en-US" sz="1800" dirty="0">
                <a:solidFill>
                  <a:srgbClr val="993300"/>
                </a:solidFill>
              </a:rPr>
              <a:t>)+)&gt;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department ( dept name, building, budget)&gt;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course ( course id, title, dept name, credits)&gt;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instructor (IID, name, dept name, salary)&gt;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teaches (IID, course id)&gt;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dept name( #PCDATA 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building( #PCDATA 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budget( #PCDATA 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course id ( #PCDATA 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title ( #PCDATA 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credits( #PCDATA 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IID( #PCDATA 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name( #PCDATA )&gt;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&lt;!ELEMENT salary( #PCDATA )&gt;</a:t>
            </a:r>
          </a:p>
          <a:p>
            <a:pPr>
              <a:buFont typeface="Monotype Sorts" charset="2"/>
              <a:buNone/>
            </a:pPr>
            <a:r>
              <a:rPr lang="en-US" sz="1800" dirty="0">
                <a:solidFill>
                  <a:srgbClr val="993300"/>
                </a:solidFill>
              </a:rPr>
              <a:t>]&gt;</a:t>
            </a:r>
          </a:p>
        </p:txBody>
      </p:sp>
      <p:cxnSp>
        <p:nvCxnSpPr>
          <p:cNvPr id="5" name="Curved Connector 4"/>
          <p:cNvCxnSpPr/>
          <p:nvPr/>
        </p:nvCxnSpPr>
        <p:spPr bwMode="auto">
          <a:xfrm rot="10800000" flipV="1">
            <a:off x="2985797" y="1688840"/>
            <a:ext cx="2220686" cy="410548"/>
          </a:xfrm>
          <a:prstGeom prst="curvedConnector3">
            <a:avLst>
              <a:gd name="adj1" fmla="val 10084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 bwMode="auto">
          <a:xfrm rot="10800000" flipV="1">
            <a:off x="3051111" y="1978090"/>
            <a:ext cx="1418253" cy="987149"/>
          </a:xfrm>
          <a:prstGeom prst="curvedConnector3">
            <a:avLst>
              <a:gd name="adj1" fmla="val 10329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 bwMode="auto">
          <a:xfrm rot="5400000">
            <a:off x="4787869" y="1990823"/>
            <a:ext cx="1560351" cy="1534885"/>
          </a:xfrm>
          <a:prstGeom prst="curvedConnector3">
            <a:avLst>
              <a:gd name="adj1" fmla="val 9724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Structure of XML Data</a:t>
            </a:r>
          </a:p>
          <a:p>
            <a:r>
              <a:rPr lang="en-US" dirty="0"/>
              <a:t>XML Document Schema</a:t>
            </a:r>
          </a:p>
          <a:p>
            <a:r>
              <a:rPr lang="en-US" dirty="0"/>
              <a:t>Querying and Transformation</a:t>
            </a:r>
          </a:p>
          <a:p>
            <a:r>
              <a:rPr lang="en-US" dirty="0"/>
              <a:t>Application Program Interfaces to XML</a:t>
            </a:r>
          </a:p>
          <a:p>
            <a:r>
              <a:rPr lang="en-US" dirty="0" smtClean="0"/>
              <a:t>JSON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 Specification in DTD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994299"/>
            <a:ext cx="7665436" cy="5558901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Attribute specification : for each attribute  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Name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Type of attribute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CDATA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ID (identifier) or IDREF (ID reference) or IDREFS (multiple IDREFs) 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  more on this later 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Whether 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mandatory (#REQUIRED)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has a default value (value),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or neither (#IMPLIED)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&lt;!ATTLIST course </a:t>
            </a:r>
            <a:r>
              <a:rPr lang="en-US" dirty="0" err="1"/>
              <a:t>course_id</a:t>
            </a:r>
            <a:r>
              <a:rPr lang="en-US" dirty="0"/>
              <a:t> CDATA #REQUIRED&gt;, or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&lt;!ATTLIST course</a:t>
            </a:r>
          </a:p>
          <a:p>
            <a:pPr lvl="2">
              <a:lnSpc>
                <a:spcPct val="70000"/>
              </a:lnSpc>
              <a:buFont typeface="Webdings" pitchFamily="18" charset="2"/>
              <a:buNone/>
            </a:pPr>
            <a:r>
              <a:rPr lang="en-US" dirty="0"/>
              <a:t>	</a:t>
            </a:r>
            <a:r>
              <a:rPr lang="en-US" dirty="0" err="1"/>
              <a:t>course_id</a:t>
            </a:r>
            <a:r>
              <a:rPr lang="en-US" dirty="0"/>
              <a:t>     ID          #REQUIRED</a:t>
            </a:r>
          </a:p>
          <a:p>
            <a:pPr lvl="2">
              <a:lnSpc>
                <a:spcPct val="70000"/>
              </a:lnSpc>
              <a:buFont typeface="Webdings" pitchFamily="18" charset="2"/>
              <a:buNone/>
            </a:pPr>
            <a:r>
              <a:rPr lang="en-US" dirty="0"/>
              <a:t>    </a:t>
            </a:r>
            <a:r>
              <a:rPr lang="en-US" dirty="0" err="1"/>
              <a:t>dept_name</a:t>
            </a:r>
            <a:r>
              <a:rPr lang="en-US" dirty="0"/>
              <a:t>  IDREF   #REQUIRED</a:t>
            </a:r>
          </a:p>
          <a:p>
            <a:pPr lvl="2">
              <a:lnSpc>
                <a:spcPct val="70000"/>
              </a:lnSpc>
              <a:buFont typeface="Webdings" pitchFamily="18" charset="2"/>
              <a:buNone/>
            </a:pPr>
            <a:r>
              <a:rPr lang="en-US" dirty="0"/>
              <a:t>	instructors    IDREFS #IMPLIED   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IDs and IDREFs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sz="2400" dirty="0"/>
              <a:t>An element can have at most one attribute of type ID</a:t>
            </a:r>
          </a:p>
          <a:p>
            <a:r>
              <a:rPr lang="en-US" sz="2400" dirty="0"/>
              <a:t>The ID attribute value of each element in an XML document must be distinct</a:t>
            </a:r>
          </a:p>
          <a:p>
            <a:pPr lvl="1"/>
            <a:r>
              <a:rPr lang="en-US" sz="2400" dirty="0"/>
              <a:t>Thus the ID attribute value is an object identifier</a:t>
            </a:r>
          </a:p>
          <a:p>
            <a:r>
              <a:rPr lang="en-US" sz="2400" dirty="0"/>
              <a:t>An attribute of type IDREF must contain the ID value of an element in the same document</a:t>
            </a:r>
          </a:p>
          <a:p>
            <a:r>
              <a:rPr lang="en-US" sz="2400" dirty="0"/>
              <a:t>An attribute of type IDREFS contains a set of (0 or more) ID values.  Each ID value must contain the ID value of an element in the same document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University DTD with Attributes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University DTD with ID and IDREF attribute types.</a:t>
            </a:r>
            <a:br>
              <a:rPr lang="en-US" sz="2000" dirty="0"/>
            </a:br>
            <a:r>
              <a:rPr lang="en-US" sz="2000" dirty="0">
                <a:solidFill>
                  <a:srgbClr val="993300"/>
                </a:solidFill>
              </a:rPr>
              <a:t>&lt;!DOCTYPE </a:t>
            </a:r>
            <a:r>
              <a:rPr lang="en-US" sz="2000" dirty="0"/>
              <a:t>university-3 [</a:t>
            </a:r>
            <a:br>
              <a:rPr lang="en-US" sz="2000" dirty="0"/>
            </a:br>
            <a:r>
              <a:rPr lang="en-US" sz="2000" dirty="0"/>
              <a:t>     &lt;!ELEMENT university ( (</a:t>
            </a:r>
            <a:r>
              <a:rPr lang="en-US" sz="2000" dirty="0" err="1"/>
              <a:t>department|course|instructor</a:t>
            </a:r>
            <a:r>
              <a:rPr lang="en-US" sz="2000" dirty="0"/>
              <a:t>)+)&gt;</a:t>
            </a:r>
            <a:br>
              <a:rPr lang="en-US" sz="2000" dirty="0"/>
            </a:br>
            <a:r>
              <a:rPr lang="en-US" sz="2000" dirty="0"/>
              <a:t>     &lt;!ELEMENT department ( building, budget )&gt;</a:t>
            </a:r>
            <a:br>
              <a:rPr lang="en-US" sz="2000" dirty="0"/>
            </a:br>
            <a:r>
              <a:rPr lang="en-US" sz="2000" dirty="0"/>
              <a:t>     &lt;!ATTLIST department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dirty="0" err="1"/>
              <a:t>dept_name</a:t>
            </a:r>
            <a:r>
              <a:rPr lang="en-US" sz="2000" dirty="0"/>
              <a:t> ID #REQUIRED &gt;</a:t>
            </a:r>
            <a:br>
              <a:rPr lang="en-US" sz="2000" dirty="0"/>
            </a:br>
            <a:r>
              <a:rPr lang="en-US" sz="2000" dirty="0"/>
              <a:t>     &lt;!ELEMENT course (title, credits )&gt;</a:t>
            </a:r>
            <a:br>
              <a:rPr lang="en-US" sz="2000" dirty="0"/>
            </a:br>
            <a:r>
              <a:rPr lang="en-US" sz="2000" dirty="0"/>
              <a:t>     &lt;!ATTLIST course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dirty="0" err="1"/>
              <a:t>course_id</a:t>
            </a:r>
            <a:r>
              <a:rPr lang="en-US" sz="2000" dirty="0"/>
              <a:t> ID #REQUIRED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dirty="0" err="1"/>
              <a:t>dept_name</a:t>
            </a:r>
            <a:r>
              <a:rPr lang="en-US" sz="2000" dirty="0"/>
              <a:t> IDREF #REQUIRED</a:t>
            </a:r>
            <a:br>
              <a:rPr lang="en-US" sz="2000" dirty="0"/>
            </a:br>
            <a:r>
              <a:rPr lang="en-US" sz="2000" dirty="0"/>
              <a:t>            instructors IDREFS #IMPLIED &gt;</a:t>
            </a:r>
            <a:br>
              <a:rPr lang="en-US" sz="2000" dirty="0"/>
            </a:br>
            <a:r>
              <a:rPr lang="en-US" sz="2000" dirty="0"/>
              <a:t>     &lt;!ELEMENT instructor ( name, salary )&gt;</a:t>
            </a:r>
            <a:br>
              <a:rPr lang="en-US" sz="2000" dirty="0"/>
            </a:br>
            <a:r>
              <a:rPr lang="en-US" sz="2000" dirty="0"/>
              <a:t>     &lt;!ATTLIST instructor</a:t>
            </a:r>
            <a:br>
              <a:rPr lang="en-US" sz="2000" dirty="0"/>
            </a:br>
            <a:r>
              <a:rPr lang="en-US" sz="2000" dirty="0"/>
              <a:t>            IID ID #REQUIRED 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dirty="0" err="1"/>
              <a:t>dept_name</a:t>
            </a:r>
            <a:r>
              <a:rPr lang="en-US" sz="2000" dirty="0"/>
              <a:t> IDREF #REQUIRED &gt;</a:t>
            </a:r>
            <a:br>
              <a:rPr lang="en-US" sz="2000" dirty="0"/>
            </a:br>
            <a:r>
              <a:rPr lang="en-US" sz="2000" dirty="0"/>
              <a:t>     · · · declarations for title, credits, building,</a:t>
            </a:r>
            <a:br>
              <a:rPr lang="en-US" sz="2000" dirty="0"/>
            </a:br>
            <a:r>
              <a:rPr lang="en-US" sz="2000" dirty="0"/>
              <a:t>            budget, name and salary · · ·</a:t>
            </a:r>
            <a:br>
              <a:rPr lang="en-US" sz="2000" dirty="0"/>
            </a:br>
            <a:r>
              <a:rPr lang="en-US" sz="2000" dirty="0">
                <a:solidFill>
                  <a:srgbClr val="993300"/>
                </a:solidFill>
              </a:rPr>
              <a:t>]&gt;</a:t>
            </a:r>
          </a:p>
          <a:p>
            <a:endParaRPr lang="en-US" sz="20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77200" cy="609600"/>
          </a:xfrm>
        </p:spPr>
        <p:txBody>
          <a:bodyPr/>
          <a:lstStyle/>
          <a:p>
            <a:r>
              <a:rPr lang="en-US" sz="2800"/>
              <a:t>XML data with ID and IDREF attributes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70104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IN" sz="1700" dirty="0"/>
              <a:t>&lt;university-3&gt;</a:t>
            </a:r>
          </a:p>
          <a:p>
            <a:r>
              <a:rPr lang="en-IN" sz="1700" dirty="0"/>
              <a:t>       </a:t>
            </a:r>
            <a:r>
              <a:rPr lang="en-IN" sz="1700" dirty="0">
                <a:solidFill>
                  <a:srgbClr val="993300"/>
                </a:solidFill>
              </a:rPr>
              <a:t>&lt;department dept name=“Comp. Sci.”&gt;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 &lt;building&gt; Taylor &lt;/building&gt;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 &lt;budget&gt; 100000 &lt;/budget&gt;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&lt;/department&gt;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&lt;department dept name=“Biology”&gt;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 &lt;building&gt; Watson &lt;/building&gt;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        &lt;budget&gt; 90000 &lt;/budget&gt;</a:t>
            </a:r>
          </a:p>
          <a:p>
            <a:r>
              <a:rPr lang="en-IN" sz="1700" dirty="0">
                <a:solidFill>
                  <a:srgbClr val="993300"/>
                </a:solidFill>
              </a:rPr>
              <a:t>       &lt;/department&gt;</a:t>
            </a:r>
          </a:p>
          <a:p>
            <a:r>
              <a:rPr lang="en-IN" sz="1700" dirty="0"/>
              <a:t>       </a:t>
            </a:r>
            <a:r>
              <a:rPr lang="en-IN" sz="1700" dirty="0">
                <a:solidFill>
                  <a:srgbClr val="008000"/>
                </a:solidFill>
              </a:rPr>
              <a:t>&lt;course </a:t>
            </a:r>
            <a:r>
              <a:rPr lang="en-IN" sz="1700" dirty="0" err="1">
                <a:solidFill>
                  <a:srgbClr val="008000"/>
                </a:solidFill>
              </a:rPr>
              <a:t>course</a:t>
            </a:r>
            <a:r>
              <a:rPr lang="en-IN" sz="1700" dirty="0">
                <a:solidFill>
                  <a:srgbClr val="008000"/>
                </a:solidFill>
              </a:rPr>
              <a:t> id=“CS-101” dept name=“Comp. Sci”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                 instructors=“10101 83821”&gt;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        &lt;title&gt; Intro. to Computer Science &lt;/title&gt;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         &lt;credits&gt; 4 &lt;/credits&gt;</a:t>
            </a:r>
          </a:p>
          <a:p>
            <a:r>
              <a:rPr lang="en-IN" sz="1700" dirty="0">
                <a:solidFill>
                  <a:srgbClr val="008000"/>
                </a:solidFill>
              </a:rPr>
              <a:t>       &lt;/course&gt;</a:t>
            </a:r>
          </a:p>
          <a:p>
            <a:r>
              <a:rPr lang="en-US" sz="1700" dirty="0"/>
              <a:t>       ….</a:t>
            </a:r>
          </a:p>
          <a:p>
            <a:r>
              <a:rPr lang="en-US" sz="1700" dirty="0"/>
              <a:t>       </a:t>
            </a:r>
            <a:r>
              <a:rPr lang="en-IN" sz="1700" dirty="0">
                <a:solidFill>
                  <a:srgbClr val="006666"/>
                </a:solidFill>
              </a:rPr>
              <a:t>&lt;instructor IID=“10101” dept name=“Comp. Sci.”&gt;</a:t>
            </a:r>
          </a:p>
          <a:p>
            <a:r>
              <a:rPr lang="en-IN" sz="1700" dirty="0">
                <a:solidFill>
                  <a:srgbClr val="006666"/>
                </a:solidFill>
              </a:rPr>
              <a:t>                &lt;name&gt; Srinivasan &lt;/name&gt;</a:t>
            </a:r>
          </a:p>
          <a:p>
            <a:r>
              <a:rPr lang="en-IN" sz="1700" dirty="0">
                <a:solidFill>
                  <a:srgbClr val="006666"/>
                </a:solidFill>
              </a:rPr>
              <a:t>                &lt;salary&gt; 65000 &lt;/salary&gt;</a:t>
            </a:r>
          </a:p>
          <a:p>
            <a:r>
              <a:rPr lang="en-IN" sz="1700" dirty="0">
                <a:solidFill>
                  <a:srgbClr val="006666"/>
                </a:solidFill>
              </a:rPr>
              <a:t>       &lt;/instructor&gt;</a:t>
            </a:r>
          </a:p>
          <a:p>
            <a:r>
              <a:rPr lang="en-US" sz="1700" dirty="0"/>
              <a:t>       ….</a:t>
            </a:r>
          </a:p>
          <a:p>
            <a:r>
              <a:rPr lang="en-US" sz="1700" dirty="0"/>
              <a:t>&lt;/university-3&gt;</a:t>
            </a:r>
            <a:endParaRPr lang="en-IN" sz="1700" dirty="0"/>
          </a:p>
        </p:txBody>
      </p:sp>
    </p:spTree>
  </p:cSld>
  <p:clrMapOvr>
    <a:masterClrMapping/>
  </p:clrMapOvr>
  <p:transition advTm="5456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DTDs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sz="2000" dirty="0"/>
              <a:t>No typing of text elements and attributes</a:t>
            </a:r>
          </a:p>
          <a:p>
            <a:pPr lvl="1"/>
            <a:r>
              <a:rPr lang="en-US" sz="2000" dirty="0"/>
              <a:t>All values are strings, no integers, reals, etc.</a:t>
            </a:r>
          </a:p>
          <a:p>
            <a:r>
              <a:rPr lang="en-US" sz="2000" dirty="0"/>
              <a:t>Difficult to specify unordered sets of </a:t>
            </a:r>
            <a:r>
              <a:rPr lang="en-US" sz="2000" dirty="0" err="1"/>
              <a:t>subelements</a:t>
            </a:r>
            <a:endParaRPr lang="en-US" sz="2000" dirty="0"/>
          </a:p>
          <a:p>
            <a:pPr lvl="1"/>
            <a:r>
              <a:rPr lang="en-US" sz="2000" dirty="0"/>
              <a:t>Order is usually irrelevant in databases (unlike in the document-layout environment from which XML evolved)</a:t>
            </a:r>
          </a:p>
          <a:p>
            <a:pPr lvl="1"/>
            <a:r>
              <a:rPr lang="en-US" sz="2000" dirty="0"/>
              <a:t>(A | B)* allows specification of an unordered set, but</a:t>
            </a:r>
          </a:p>
          <a:p>
            <a:pPr lvl="2"/>
            <a:r>
              <a:rPr lang="en-US" sz="2000" dirty="0"/>
              <a:t>Cannot ensure that each of A and B occurs only once</a:t>
            </a:r>
          </a:p>
          <a:p>
            <a:r>
              <a:rPr lang="en-US" sz="2000" dirty="0"/>
              <a:t>IDs and IDREFs are untyped</a:t>
            </a:r>
          </a:p>
          <a:p>
            <a:pPr lvl="1"/>
            <a:r>
              <a:rPr lang="en-US" sz="2000" dirty="0"/>
              <a:t>The </a:t>
            </a:r>
            <a:r>
              <a:rPr lang="en-US" sz="2000" i="1" dirty="0"/>
              <a:t>instructors</a:t>
            </a:r>
            <a:r>
              <a:rPr lang="en-US" sz="2000" dirty="0"/>
              <a:t> attribute of an course may contain a reference to another course, which is meaningless</a:t>
            </a:r>
          </a:p>
          <a:p>
            <a:pPr lvl="2"/>
            <a:r>
              <a:rPr lang="en-US" sz="2000" i="1" dirty="0"/>
              <a:t>instructors</a:t>
            </a:r>
            <a:r>
              <a:rPr lang="en-US" sz="2000" dirty="0"/>
              <a:t> attribute should ideally be constrained to refer to instructor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Schema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XML Schema is a more sophisticated schema language which addresses the drawbacks of DTDs.  Supports</a:t>
            </a:r>
          </a:p>
          <a:p>
            <a:pPr lvl="1"/>
            <a:r>
              <a:rPr lang="en-US" dirty="0"/>
              <a:t>Typing of values</a:t>
            </a:r>
          </a:p>
          <a:p>
            <a:pPr lvl="2"/>
            <a:r>
              <a:rPr lang="en-US" dirty="0"/>
              <a:t>E.g., integer, string,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/>
              <a:t>Also, constraints on min/max values</a:t>
            </a:r>
          </a:p>
          <a:p>
            <a:pPr lvl="1"/>
            <a:r>
              <a:rPr lang="en-US" dirty="0"/>
              <a:t>User-defined, </a:t>
            </a:r>
            <a:r>
              <a:rPr lang="en-US" dirty="0" err="1"/>
              <a:t>comlex</a:t>
            </a:r>
            <a:r>
              <a:rPr lang="en-US" dirty="0"/>
              <a:t> types</a:t>
            </a:r>
          </a:p>
          <a:p>
            <a:pPr lvl="1"/>
            <a:r>
              <a:rPr lang="en-US" dirty="0"/>
              <a:t>Many more features, including</a:t>
            </a:r>
          </a:p>
          <a:p>
            <a:pPr lvl="2"/>
            <a:r>
              <a:rPr lang="en-US" dirty="0"/>
              <a:t>uniqueness and foreign key constraints, inheritance </a:t>
            </a:r>
          </a:p>
          <a:p>
            <a:r>
              <a:rPr lang="en-US" dirty="0"/>
              <a:t>XML Schema is itself specified in XML syntax, unlike DTDs</a:t>
            </a:r>
          </a:p>
          <a:p>
            <a:pPr lvl="1"/>
            <a:r>
              <a:rPr lang="en-US" dirty="0"/>
              <a:t>More-standard representation, but verbose</a:t>
            </a:r>
          </a:p>
          <a:p>
            <a:r>
              <a:rPr lang="en-US" dirty="0"/>
              <a:t>XML Scheme is integrated with namespaces </a:t>
            </a:r>
          </a:p>
          <a:p>
            <a:r>
              <a:rPr lang="en-US" dirty="0"/>
              <a:t>BUT:  XML Schema is significantly more complicated than DTDs.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Querying and Transforming XML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sz="2000" dirty="0"/>
              <a:t>Translation of information from one XML schema to another</a:t>
            </a:r>
          </a:p>
          <a:p>
            <a:r>
              <a:rPr lang="en-US" sz="2000" dirty="0"/>
              <a:t>Querying on XML data </a:t>
            </a:r>
          </a:p>
          <a:p>
            <a:r>
              <a:rPr lang="en-US" sz="2000" dirty="0"/>
              <a:t>Above two are closely related, and handled by the same tools</a:t>
            </a:r>
          </a:p>
          <a:p>
            <a:r>
              <a:rPr lang="en-US" sz="2000" dirty="0"/>
              <a:t>Standard XML querying/translation languages</a:t>
            </a:r>
          </a:p>
          <a:p>
            <a:pPr lvl="1"/>
            <a:r>
              <a:rPr lang="en-US" sz="2000" dirty="0"/>
              <a:t>XPath</a:t>
            </a:r>
          </a:p>
          <a:p>
            <a:pPr lvl="2"/>
            <a:r>
              <a:rPr lang="en-US" sz="2000" dirty="0"/>
              <a:t>Simple language consisting of path expressions</a:t>
            </a:r>
          </a:p>
          <a:p>
            <a:pPr lvl="1"/>
            <a:r>
              <a:rPr lang="en-US" sz="2000" dirty="0"/>
              <a:t>XSLT</a:t>
            </a:r>
          </a:p>
          <a:p>
            <a:pPr lvl="2"/>
            <a:r>
              <a:rPr lang="en-US" sz="2000" dirty="0"/>
              <a:t>Simple language designed for translation from XML to XML and XML to HTML</a:t>
            </a:r>
          </a:p>
          <a:p>
            <a:pPr lvl="1"/>
            <a:r>
              <a:rPr lang="en-US" sz="2000" dirty="0"/>
              <a:t>XQuery</a:t>
            </a:r>
          </a:p>
          <a:p>
            <a:pPr lvl="2"/>
            <a:r>
              <a:rPr lang="en-US" sz="2000" dirty="0"/>
              <a:t>An XML query language with a rich set of features</a:t>
            </a:r>
          </a:p>
          <a:p>
            <a:pPr>
              <a:buFont typeface="Monotype Sorts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Model of XML Data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665436" cy="5133975"/>
          </a:xfrm>
        </p:spPr>
        <p:txBody>
          <a:bodyPr/>
          <a:lstStyle/>
          <a:p>
            <a:r>
              <a:rPr lang="en-US" sz="2000" dirty="0"/>
              <a:t>Query and transformation languages are based on a </a:t>
            </a:r>
            <a:r>
              <a:rPr lang="en-US" sz="2000" b="1" dirty="0">
                <a:solidFill>
                  <a:srgbClr val="002060"/>
                </a:solidFill>
              </a:rPr>
              <a:t>tree model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/>
              <a:t>of XML data</a:t>
            </a:r>
          </a:p>
          <a:p>
            <a:r>
              <a:rPr lang="en-US" sz="2000" dirty="0"/>
              <a:t>An XML document is modeled as a tree, with </a:t>
            </a:r>
            <a:r>
              <a:rPr lang="en-US" sz="2000" b="1" dirty="0">
                <a:solidFill>
                  <a:srgbClr val="002060"/>
                </a:solidFill>
              </a:rPr>
              <a:t>nodes</a:t>
            </a:r>
            <a:r>
              <a:rPr lang="en-US" sz="2000" dirty="0"/>
              <a:t> corresponding to elements and attributes</a:t>
            </a:r>
          </a:p>
          <a:p>
            <a:pPr lvl="1"/>
            <a:r>
              <a:rPr lang="en-US" sz="2000" dirty="0"/>
              <a:t>Element nodes have child nodes, which can be attributes or </a:t>
            </a:r>
            <a:r>
              <a:rPr lang="en-US" sz="2000" dirty="0" err="1"/>
              <a:t>subelements</a:t>
            </a:r>
            <a:endParaRPr lang="en-US" sz="2000" dirty="0"/>
          </a:p>
          <a:p>
            <a:pPr lvl="1"/>
            <a:r>
              <a:rPr lang="en-US" sz="2000" dirty="0"/>
              <a:t>Text in an element is modeled as a text node child of the element</a:t>
            </a:r>
          </a:p>
          <a:p>
            <a:pPr lvl="1"/>
            <a:r>
              <a:rPr lang="en-US" sz="2000" dirty="0"/>
              <a:t>Children of a node are ordered according to their order in the XML document</a:t>
            </a:r>
          </a:p>
          <a:p>
            <a:pPr lvl="1"/>
            <a:r>
              <a:rPr lang="en-US" sz="2000" dirty="0"/>
              <a:t>Element and attribute nodes (except for the root node) have a single parent, which is an element node</a:t>
            </a:r>
          </a:p>
          <a:p>
            <a:pPr lvl="1"/>
            <a:r>
              <a:rPr lang="en-US" sz="2000" dirty="0"/>
              <a:t>The root node has a single child, which is the root element of the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XQuery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XQuery is a general purpose query language for XML data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Currently being standardized by the World Wide Web Consortium (W3C)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XQuery </a:t>
            </a:r>
            <a:r>
              <a:rPr lang="en-US" sz="2000" dirty="0"/>
              <a:t>is derived from the Quilt query language, which itself borrows from SQL, XQL and XML-QL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XQuery uses a  </a:t>
            </a:r>
            <a:br>
              <a:rPr lang="en-US" sz="2000" dirty="0"/>
            </a:br>
            <a:r>
              <a:rPr lang="en-US" sz="2000" dirty="0"/>
              <a:t>      </a:t>
            </a:r>
            <a:r>
              <a:rPr lang="en-US" sz="2000" b="1" dirty="0">
                <a:solidFill>
                  <a:srgbClr val="993300"/>
                </a:solidFill>
              </a:rPr>
              <a:t>for … let … where … order by …result</a:t>
            </a:r>
            <a:r>
              <a:rPr lang="en-US" sz="2000" dirty="0">
                <a:solidFill>
                  <a:srgbClr val="993300"/>
                </a:solidFill>
              </a:rPr>
              <a:t> … 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/>
              <a:t>syntax</a:t>
            </a:r>
            <a:br>
              <a:rPr lang="en-US" sz="2000" dirty="0"/>
            </a:br>
            <a:r>
              <a:rPr lang="en-US" sz="2000" dirty="0"/>
              <a:t>     </a:t>
            </a:r>
            <a:r>
              <a:rPr lang="en-US" sz="2000" b="1" dirty="0"/>
              <a:t>for</a:t>
            </a:r>
            <a:r>
              <a:rPr lang="en-US" sz="2000" dirty="0"/>
              <a:t>      </a:t>
            </a:r>
            <a:r>
              <a:rPr lang="en-US" sz="2000" dirty="0">
                <a:sym typeface="Wingdings" pitchFamily="2" charset="2"/>
              </a:rPr>
              <a:t> SQL </a:t>
            </a:r>
            <a:r>
              <a:rPr lang="en-US" sz="2000" b="1" dirty="0">
                <a:sym typeface="Wingdings" pitchFamily="2" charset="2"/>
              </a:rPr>
              <a:t>from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     </a:t>
            </a:r>
            <a:r>
              <a:rPr lang="en-US" sz="2000" b="1" dirty="0">
                <a:sym typeface="Wingdings" pitchFamily="2" charset="2"/>
              </a:rPr>
              <a:t>where</a:t>
            </a:r>
            <a:r>
              <a:rPr lang="en-US" sz="2000" dirty="0">
                <a:sym typeface="Wingdings" pitchFamily="2" charset="2"/>
              </a:rPr>
              <a:t>  SQL </a:t>
            </a:r>
            <a:r>
              <a:rPr lang="en-US" sz="2000" b="1" dirty="0">
                <a:sym typeface="Wingdings" pitchFamily="2" charset="2"/>
              </a:rPr>
              <a:t>where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     </a:t>
            </a:r>
            <a:r>
              <a:rPr lang="en-US" sz="2000" b="1" dirty="0">
                <a:sym typeface="Wingdings" pitchFamily="2" charset="2"/>
              </a:rPr>
              <a:t>order by </a:t>
            </a:r>
            <a:r>
              <a:rPr lang="en-US" sz="2000" dirty="0">
                <a:sym typeface="Wingdings" pitchFamily="2" charset="2"/>
              </a:rPr>
              <a:t> SQL </a:t>
            </a:r>
            <a:r>
              <a:rPr lang="en-US" sz="2000" b="1" dirty="0">
                <a:sym typeface="Wingdings" pitchFamily="2" charset="2"/>
              </a:rPr>
              <a:t>order by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sym typeface="Wingdings" pitchFamily="2" charset="2"/>
              </a:rPr>
              <a:t>	     result</a:t>
            </a:r>
            <a:r>
              <a:rPr lang="en-US" sz="2000" dirty="0">
                <a:sym typeface="Wingdings" pitchFamily="2" charset="2"/>
              </a:rPr>
              <a:t>   SQL </a:t>
            </a:r>
            <a:r>
              <a:rPr lang="en-US" sz="2000" b="1" dirty="0">
                <a:sym typeface="Wingdings" pitchFamily="2" charset="2"/>
              </a:rPr>
              <a:t>select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     </a:t>
            </a:r>
            <a:r>
              <a:rPr lang="en-US" sz="2000" b="1" dirty="0">
                <a:sym typeface="Wingdings" pitchFamily="2" charset="2"/>
              </a:rPr>
              <a:t>let</a:t>
            </a:r>
            <a:r>
              <a:rPr lang="en-US" sz="2000" dirty="0">
                <a:sym typeface="Wingdings" pitchFamily="2" charset="2"/>
              </a:rPr>
              <a:t> allows temporary variables, and has no equivalent in SQL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FLWOR Syntax in XQuery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43000"/>
            <a:ext cx="7683192" cy="5286375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For clause uses XPath expressions, and variable in for clause ranges over values in the set returned by XPath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Simple FLWOR expression in XQuery </a:t>
            </a:r>
          </a:p>
          <a:p>
            <a:pPr lvl="1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find all courses with credits &gt; 3, with each result enclosed in an &lt;</a:t>
            </a:r>
            <a:r>
              <a:rPr lang="en-US" dirty="0" err="1"/>
              <a:t>course_id</a:t>
            </a:r>
            <a:r>
              <a:rPr lang="en-US" dirty="0"/>
              <a:t>&gt; .. &lt;/</a:t>
            </a:r>
            <a:r>
              <a:rPr lang="en-US" dirty="0" err="1"/>
              <a:t>course_id</a:t>
            </a:r>
            <a:r>
              <a:rPr lang="en-US" dirty="0"/>
              <a:t>&gt; tag</a:t>
            </a:r>
            <a:r>
              <a:rPr lang="en-US" dirty="0">
                <a:solidFill>
                  <a:srgbClr val="993300"/>
                </a:solidFill>
              </a:rPr>
              <a:t/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</a:t>
            </a:r>
            <a:r>
              <a:rPr lang="en-US" b="1" dirty="0">
                <a:solidFill>
                  <a:srgbClr val="993300"/>
                </a:solidFill>
              </a:rPr>
              <a:t> for</a:t>
            </a:r>
            <a:r>
              <a:rPr lang="en-US" dirty="0">
                <a:solidFill>
                  <a:srgbClr val="993300"/>
                </a:solidFill>
              </a:rPr>
              <a:t>  $x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/university-3/course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</a:t>
            </a:r>
            <a:r>
              <a:rPr lang="en-US" b="1" dirty="0">
                <a:solidFill>
                  <a:srgbClr val="993300"/>
                </a:solidFill>
              </a:rPr>
              <a:t>let   </a:t>
            </a:r>
            <a:r>
              <a:rPr lang="en-US" dirty="0">
                <a:solidFill>
                  <a:srgbClr val="993300"/>
                </a:solidFill>
              </a:rPr>
              <a:t>$</a:t>
            </a:r>
            <a:r>
              <a:rPr lang="en-US" dirty="0" err="1">
                <a:solidFill>
                  <a:srgbClr val="993300"/>
                </a:solidFill>
              </a:rPr>
              <a:t>courseId</a:t>
            </a:r>
            <a:r>
              <a:rPr lang="en-US" dirty="0">
                <a:solidFill>
                  <a:srgbClr val="993300"/>
                </a:solidFill>
              </a:rPr>
              <a:t> := $x/@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/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</a:t>
            </a:r>
            <a:r>
              <a:rPr lang="en-US" b="1" dirty="0">
                <a:solidFill>
                  <a:srgbClr val="993300"/>
                </a:solidFill>
              </a:rPr>
              <a:t>where </a:t>
            </a:r>
            <a:r>
              <a:rPr lang="en-US" dirty="0">
                <a:solidFill>
                  <a:srgbClr val="993300"/>
                </a:solidFill>
              </a:rPr>
              <a:t>$x/credits &gt; 3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</a:t>
            </a:r>
            <a:r>
              <a:rPr lang="en-US" b="1" dirty="0">
                <a:solidFill>
                  <a:srgbClr val="993300"/>
                </a:solidFill>
              </a:rPr>
              <a:t>return </a:t>
            </a:r>
            <a:r>
              <a:rPr lang="en-US" dirty="0">
                <a:solidFill>
                  <a:srgbClr val="993300"/>
                </a:solidFill>
              </a:rPr>
              <a:t>&lt;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&gt; { $</a:t>
            </a:r>
            <a:r>
              <a:rPr lang="en-US" dirty="0" err="1">
                <a:solidFill>
                  <a:srgbClr val="993300"/>
                </a:solidFill>
              </a:rPr>
              <a:t>courseId</a:t>
            </a:r>
            <a:r>
              <a:rPr lang="en-US" dirty="0">
                <a:solidFill>
                  <a:srgbClr val="993300"/>
                </a:solidFill>
              </a:rPr>
              <a:t> } &lt;/course id&gt;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Items in the </a:t>
            </a:r>
            <a:r>
              <a:rPr lang="en-US" b="1" dirty="0"/>
              <a:t>return</a:t>
            </a:r>
            <a:r>
              <a:rPr lang="en-US" dirty="0"/>
              <a:t> clause are XML text unless enclosed in {}, in which case they are evaluated</a:t>
            </a:r>
            <a:endParaRPr lang="en-US" dirty="0">
              <a:solidFill>
                <a:srgbClr val="993300"/>
              </a:solidFill>
            </a:endParaRP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Let clause not really needed in this </a:t>
            </a:r>
            <a:r>
              <a:rPr lang="en-US" dirty="0" smtClean="0"/>
              <a:t>query.  </a:t>
            </a:r>
            <a:r>
              <a:rPr lang="en-US" dirty="0"/>
              <a:t>Query can be written as:</a:t>
            </a:r>
          </a:p>
          <a:p>
            <a:pPr marL="400050" lvl="1" indent="0">
              <a:lnSpc>
                <a:spcPct val="90000"/>
              </a:lnSpc>
              <a:buSzPct val="110000"/>
              <a:buNone/>
            </a:pPr>
            <a:r>
              <a:rPr lang="en-US" b="1" dirty="0">
                <a:solidFill>
                  <a:srgbClr val="993300"/>
                </a:solidFill>
              </a:rPr>
              <a:t>        for </a:t>
            </a:r>
            <a:r>
              <a:rPr lang="en-US" dirty="0">
                <a:solidFill>
                  <a:srgbClr val="993300"/>
                </a:solidFill>
              </a:rPr>
              <a:t>$x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/university-3/course[credits &gt; 3]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</a:t>
            </a:r>
            <a:r>
              <a:rPr lang="en-US" b="1" dirty="0">
                <a:solidFill>
                  <a:srgbClr val="993300"/>
                </a:solidFill>
              </a:rPr>
              <a:t>return </a:t>
            </a:r>
            <a:r>
              <a:rPr lang="en-US" dirty="0">
                <a:solidFill>
                  <a:srgbClr val="993300"/>
                </a:solidFill>
              </a:rPr>
              <a:t>&lt;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&gt; { $x/@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 } &lt;/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Alternative notation for constructing elements: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solidFill>
                  <a:srgbClr val="993300"/>
                </a:solidFill>
              </a:rPr>
              <a:t>          </a:t>
            </a:r>
            <a:r>
              <a:rPr lang="en-US" b="1" dirty="0">
                <a:solidFill>
                  <a:srgbClr val="993300"/>
                </a:solidFill>
              </a:rPr>
              <a:t>return element 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 { </a:t>
            </a:r>
            <a:r>
              <a:rPr lang="en-US" b="1" dirty="0">
                <a:solidFill>
                  <a:srgbClr val="993300"/>
                </a:solidFill>
              </a:rPr>
              <a:t>element </a:t>
            </a:r>
            <a:r>
              <a:rPr lang="en-US" dirty="0">
                <a:solidFill>
                  <a:srgbClr val="993300"/>
                </a:solidFill>
              </a:rPr>
              <a:t> $x/@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 }</a:t>
            </a:r>
            <a:r>
              <a:rPr lang="en-US" b="1" dirty="0">
                <a:solidFill>
                  <a:srgbClr val="993300"/>
                </a:solidFill>
              </a:rPr>
              <a:t> </a:t>
            </a:r>
            <a:endParaRPr lang="en-US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558904" cy="5210175"/>
          </a:xfrm>
        </p:spPr>
        <p:txBody>
          <a:bodyPr/>
          <a:lstStyle/>
          <a:p>
            <a:r>
              <a:rPr lang="en-US" sz="2400" dirty="0"/>
              <a:t>XML:  Extensible Markup Language</a:t>
            </a:r>
          </a:p>
          <a:p>
            <a:r>
              <a:rPr lang="en-US" sz="2400" dirty="0"/>
              <a:t>Defined by the WWW Consortium (W3C)</a:t>
            </a:r>
          </a:p>
          <a:p>
            <a:r>
              <a:rPr lang="en-US" sz="2400" dirty="0"/>
              <a:t>Derived from SGML (Standard Generalized Markup Language), but simpler to use than SGML </a:t>
            </a:r>
          </a:p>
          <a:p>
            <a:r>
              <a:rPr lang="en-US" sz="2400" dirty="0"/>
              <a:t>Documents have tags giving extra information about sections of the document</a:t>
            </a:r>
          </a:p>
          <a:p>
            <a:pPr lvl="1"/>
            <a:r>
              <a:rPr lang="en-US" sz="2400" dirty="0"/>
              <a:t>E.g.,  </a:t>
            </a:r>
            <a:r>
              <a:rPr lang="en-US" sz="2400" dirty="0">
                <a:solidFill>
                  <a:srgbClr val="993300"/>
                </a:solidFill>
              </a:rPr>
              <a:t>&lt;title&gt; XML &lt;/title&gt;  &lt;slide&gt; Introduction …&lt;/slide&gt;</a:t>
            </a:r>
          </a:p>
          <a:p>
            <a:r>
              <a:rPr lang="en-US" sz="2400" b="1" dirty="0"/>
              <a:t>Extensible</a:t>
            </a:r>
            <a:r>
              <a:rPr lang="en-US" sz="2400" dirty="0"/>
              <a:t>, unlike HTML</a:t>
            </a:r>
          </a:p>
          <a:p>
            <a:pPr lvl="1"/>
            <a:r>
              <a:rPr lang="en-US" sz="2400" dirty="0"/>
              <a:t>Users can add new tags, and </a:t>
            </a:r>
            <a:r>
              <a:rPr lang="en-US" sz="2400" i="1" dirty="0"/>
              <a:t>separately</a:t>
            </a:r>
            <a:r>
              <a:rPr lang="en-US" sz="2400" dirty="0"/>
              <a:t> specify how the tag should be handled for display</a:t>
            </a:r>
          </a:p>
          <a:p>
            <a:pPr>
              <a:buFont typeface="Monotype Sorts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7301452" cy="609600"/>
          </a:xfrm>
        </p:spPr>
        <p:txBody>
          <a:bodyPr/>
          <a:lstStyle/>
          <a:p>
            <a:r>
              <a:rPr lang="en-US" dirty="0"/>
              <a:t>Joins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994650" cy="5076825"/>
          </a:xfrm>
        </p:spPr>
        <p:txBody>
          <a:bodyPr/>
          <a:lstStyle/>
          <a:p>
            <a:r>
              <a:rPr lang="en-US" dirty="0"/>
              <a:t>Joins are specified in a manner very similar to SQL</a:t>
            </a:r>
            <a:endParaRPr lang="en-US" sz="2000" b="1" dirty="0"/>
          </a:p>
          <a:p>
            <a:pPr>
              <a:buFont typeface="Monotype Sorts" charset="2"/>
              <a:buNone/>
            </a:pPr>
            <a:r>
              <a:rPr lang="en-US" b="1" dirty="0"/>
              <a:t>        </a:t>
            </a:r>
            <a:r>
              <a:rPr lang="en-US" b="1" dirty="0">
                <a:solidFill>
                  <a:srgbClr val="993300"/>
                </a:solidFill>
              </a:rPr>
              <a:t>for </a:t>
            </a:r>
            <a:r>
              <a:rPr lang="en-US" dirty="0">
                <a:solidFill>
                  <a:srgbClr val="993300"/>
                </a:solidFill>
              </a:rPr>
              <a:t>$c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/university/course,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/university/instructor,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$t </a:t>
            </a:r>
            <a:r>
              <a:rPr lang="en-US" b="1" dirty="0">
                <a:solidFill>
                  <a:srgbClr val="993300"/>
                </a:solidFill>
              </a:rPr>
              <a:t>in </a:t>
            </a:r>
            <a:r>
              <a:rPr lang="en-US" dirty="0">
                <a:solidFill>
                  <a:srgbClr val="993300"/>
                </a:solidFill>
              </a:rPr>
              <a:t>/university/teaches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</a:t>
            </a:r>
            <a:r>
              <a:rPr lang="en-US" b="1" dirty="0">
                <a:solidFill>
                  <a:srgbClr val="993300"/>
                </a:solidFill>
              </a:rPr>
              <a:t>where </a:t>
            </a:r>
            <a:r>
              <a:rPr lang="en-US" dirty="0">
                <a:solidFill>
                  <a:srgbClr val="993300"/>
                </a:solidFill>
              </a:rPr>
              <a:t>$c/</a:t>
            </a:r>
            <a:r>
              <a:rPr lang="en-US" dirty="0" err="1">
                <a:solidFill>
                  <a:srgbClr val="993300"/>
                </a:solidFill>
              </a:rPr>
              <a:t>course_id</a:t>
            </a:r>
            <a:r>
              <a:rPr lang="en-US" dirty="0">
                <a:solidFill>
                  <a:srgbClr val="993300"/>
                </a:solidFill>
              </a:rPr>
              <a:t>= $t/course id </a:t>
            </a:r>
            <a:r>
              <a:rPr lang="en-US" b="1" dirty="0">
                <a:solidFill>
                  <a:srgbClr val="993300"/>
                </a:solidFill>
              </a:rPr>
              <a:t>and </a:t>
            </a:r>
            <a:r>
              <a:rPr lang="en-US" dirty="0">
                <a:solidFill>
                  <a:srgbClr val="993300"/>
                </a:solidFill>
              </a:rPr>
              <a:t>$t/IID =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/IID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</a:t>
            </a:r>
            <a:r>
              <a:rPr lang="en-US" b="1" dirty="0">
                <a:solidFill>
                  <a:srgbClr val="993300"/>
                </a:solidFill>
              </a:rPr>
              <a:t>return </a:t>
            </a:r>
            <a:r>
              <a:rPr lang="en-US" dirty="0">
                <a:solidFill>
                  <a:srgbClr val="993300"/>
                </a:solidFill>
              </a:rPr>
              <a:t>&lt;</a:t>
            </a:r>
            <a:r>
              <a:rPr lang="en-US" dirty="0" err="1">
                <a:solidFill>
                  <a:srgbClr val="993300"/>
                </a:solidFill>
              </a:rPr>
              <a:t>course_instructor</a:t>
            </a:r>
            <a:r>
              <a:rPr lang="en-US" dirty="0">
                <a:solidFill>
                  <a:srgbClr val="993300"/>
                </a:solidFill>
              </a:rPr>
              <a:t>&gt; { $c $</a:t>
            </a:r>
            <a:r>
              <a:rPr lang="en-US" dirty="0" err="1">
                <a:solidFill>
                  <a:srgbClr val="993300"/>
                </a:solidFill>
              </a:rPr>
              <a:t>i</a:t>
            </a:r>
            <a:r>
              <a:rPr lang="en-US" dirty="0">
                <a:solidFill>
                  <a:srgbClr val="993300"/>
                </a:solidFill>
              </a:rPr>
              <a:t> } &lt;/</a:t>
            </a:r>
            <a:r>
              <a:rPr lang="en-US" dirty="0" err="1">
                <a:solidFill>
                  <a:srgbClr val="993300"/>
                </a:solidFill>
              </a:rPr>
              <a:t>course_instructor</a:t>
            </a:r>
            <a:r>
              <a:rPr lang="en-US" dirty="0">
                <a:solidFill>
                  <a:srgbClr val="993300"/>
                </a:solidFill>
              </a:rPr>
              <a:t>&gt;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9933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XSLT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603293" cy="4903787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2060"/>
                </a:solidFill>
              </a:rPr>
              <a:t>stylesheet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/>
              <a:t>stores formatting options for a document, usually separately from document</a:t>
            </a:r>
          </a:p>
          <a:p>
            <a:pPr lvl="1"/>
            <a:r>
              <a:rPr lang="en-US" dirty="0"/>
              <a:t>E.g. an HTML style sheet may specify font colors and sizes for headings, etc.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2060"/>
                </a:solidFill>
              </a:rPr>
              <a:t>XML Stylesheet Language (XSL) </a:t>
            </a:r>
            <a:r>
              <a:rPr lang="en-US" dirty="0"/>
              <a:t>was originally designed for generating HTML from XML</a:t>
            </a:r>
          </a:p>
          <a:p>
            <a:r>
              <a:rPr lang="en-US" dirty="0"/>
              <a:t>XSLT is a general-purpose transformation language </a:t>
            </a:r>
          </a:p>
          <a:p>
            <a:pPr lvl="1"/>
            <a:r>
              <a:rPr lang="en-US" dirty="0"/>
              <a:t>Can translate XML to XML, and XML to HTML</a:t>
            </a:r>
          </a:p>
          <a:p>
            <a:r>
              <a:rPr lang="en-US" dirty="0"/>
              <a:t>XSLT transformations are expressed using rules called </a:t>
            </a:r>
            <a:r>
              <a:rPr lang="en-US" b="1" dirty="0">
                <a:solidFill>
                  <a:srgbClr val="002060"/>
                </a:solidFill>
              </a:rPr>
              <a:t>templates</a:t>
            </a:r>
          </a:p>
          <a:p>
            <a:pPr lvl="1"/>
            <a:r>
              <a:rPr lang="en-US" dirty="0"/>
              <a:t>Templates combine selection using XPath with construction of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Program Interface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550027" cy="5210175"/>
          </a:xfrm>
        </p:spPr>
        <p:txBody>
          <a:bodyPr/>
          <a:lstStyle/>
          <a:p>
            <a:r>
              <a:rPr lang="en-US" dirty="0"/>
              <a:t>There are two standard application program interfaces to XML data:</a:t>
            </a:r>
          </a:p>
          <a:p>
            <a:pPr lvl="1"/>
            <a:r>
              <a:rPr lang="en-US" b="1" dirty="0"/>
              <a:t>SAX </a:t>
            </a:r>
            <a:r>
              <a:rPr lang="en-US" dirty="0"/>
              <a:t>(Simple API for XML)</a:t>
            </a:r>
          </a:p>
          <a:p>
            <a:pPr lvl="2"/>
            <a:r>
              <a:rPr lang="en-US" dirty="0"/>
              <a:t>Based on parser model, user provides event handlers for parsing events </a:t>
            </a:r>
          </a:p>
          <a:p>
            <a:pPr lvl="3"/>
            <a:r>
              <a:rPr lang="en-US" dirty="0"/>
              <a:t>E.g., start of element, end of element</a:t>
            </a:r>
          </a:p>
          <a:p>
            <a:pPr lvl="1"/>
            <a:r>
              <a:rPr lang="en-US" b="1" dirty="0"/>
              <a:t>DOM </a:t>
            </a:r>
            <a:r>
              <a:rPr lang="en-US" dirty="0"/>
              <a:t>(Document Object Model)</a:t>
            </a:r>
          </a:p>
          <a:p>
            <a:pPr lvl="2"/>
            <a:r>
              <a:rPr lang="en-US" b="1" dirty="0"/>
              <a:t>XML </a:t>
            </a:r>
            <a:r>
              <a:rPr lang="en-US" dirty="0"/>
              <a:t>data is parsed into a tree representation </a:t>
            </a:r>
          </a:p>
          <a:p>
            <a:pPr lvl="2"/>
            <a:r>
              <a:rPr lang="en-US" dirty="0"/>
              <a:t>Variety of functions provided for traversing the DOM tree</a:t>
            </a:r>
          </a:p>
          <a:p>
            <a:pPr lvl="2"/>
            <a:r>
              <a:rPr lang="en-US" dirty="0"/>
              <a:t>E.g.:  Java DOM API provides Node class with methods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err="1">
                <a:solidFill>
                  <a:srgbClr val="993300"/>
                </a:solidFill>
              </a:rPr>
              <a:t>getParentNode</a:t>
            </a:r>
            <a:r>
              <a:rPr lang="en-US" dirty="0">
                <a:solidFill>
                  <a:srgbClr val="993300"/>
                </a:solidFill>
              </a:rPr>
              <a:t>( ), </a:t>
            </a:r>
            <a:r>
              <a:rPr lang="en-US" dirty="0" err="1">
                <a:solidFill>
                  <a:srgbClr val="993300"/>
                </a:solidFill>
              </a:rPr>
              <a:t>getFirstChild</a:t>
            </a:r>
            <a:r>
              <a:rPr lang="en-US" dirty="0">
                <a:solidFill>
                  <a:srgbClr val="993300"/>
                </a:solidFill>
              </a:rPr>
              <a:t>( ), </a:t>
            </a:r>
            <a:r>
              <a:rPr lang="en-US" dirty="0" err="1">
                <a:solidFill>
                  <a:srgbClr val="993300"/>
                </a:solidFill>
              </a:rPr>
              <a:t>getNextSibling</a:t>
            </a:r>
            <a:r>
              <a:rPr lang="en-US" dirty="0">
                <a:solidFill>
                  <a:srgbClr val="993300"/>
                </a:solidFill>
              </a:rPr>
              <a:t>( )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</a:t>
            </a:r>
            <a:r>
              <a:rPr lang="en-US" dirty="0" err="1">
                <a:solidFill>
                  <a:srgbClr val="993300"/>
                </a:solidFill>
              </a:rPr>
              <a:t>getAttribute</a:t>
            </a:r>
            <a:r>
              <a:rPr lang="en-US" dirty="0">
                <a:solidFill>
                  <a:srgbClr val="993300"/>
                </a:solidFill>
              </a:rPr>
              <a:t>( ), </a:t>
            </a:r>
            <a:r>
              <a:rPr lang="en-US" dirty="0" err="1">
                <a:solidFill>
                  <a:srgbClr val="993300"/>
                </a:solidFill>
              </a:rPr>
              <a:t>getData</a:t>
            </a:r>
            <a:r>
              <a:rPr lang="en-US" dirty="0">
                <a:solidFill>
                  <a:srgbClr val="993300"/>
                </a:solidFill>
              </a:rPr>
              <a:t>( ) (for text node)</a:t>
            </a:r>
            <a:br>
              <a:rPr lang="en-US" dirty="0">
                <a:solidFill>
                  <a:srgbClr val="993300"/>
                </a:solidFill>
              </a:rPr>
            </a:br>
            <a:r>
              <a:rPr lang="en-US" dirty="0">
                <a:solidFill>
                  <a:srgbClr val="993300"/>
                </a:solidFill>
              </a:rPr>
              <a:t>          </a:t>
            </a:r>
            <a:r>
              <a:rPr lang="en-US" dirty="0" err="1">
                <a:solidFill>
                  <a:srgbClr val="993300"/>
                </a:solidFill>
              </a:rPr>
              <a:t>getElementsByTagName</a:t>
            </a:r>
            <a:r>
              <a:rPr lang="en-US" dirty="0">
                <a:solidFill>
                  <a:srgbClr val="993300"/>
                </a:solidFill>
              </a:rPr>
              <a:t>( ), …</a:t>
            </a:r>
          </a:p>
          <a:p>
            <a:pPr lvl="2"/>
            <a:r>
              <a:rPr lang="en-US" dirty="0"/>
              <a:t>Also provides functions for updating DOM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Storage of XML in Relational Databases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4903787"/>
          </a:xfrm>
        </p:spPr>
        <p:txBody>
          <a:bodyPr/>
          <a:lstStyle/>
          <a:p>
            <a:r>
              <a:rPr lang="en-US" dirty="0"/>
              <a:t>Alternatives:</a:t>
            </a:r>
          </a:p>
          <a:p>
            <a:pPr lvl="1"/>
            <a:r>
              <a:rPr lang="en-US" dirty="0"/>
              <a:t>String Representation</a:t>
            </a:r>
          </a:p>
          <a:p>
            <a:pPr lvl="1"/>
            <a:r>
              <a:rPr lang="en-US" dirty="0"/>
              <a:t>Tree Representation</a:t>
            </a:r>
          </a:p>
          <a:p>
            <a:pPr lvl="1"/>
            <a:r>
              <a:rPr lang="en-US" dirty="0"/>
              <a:t>Map to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Interchange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The key idea in Ajax.</a:t>
            </a:r>
          </a:p>
          <a:p>
            <a:endParaRPr lang="en-US" altLang="en-US" sz="2400" dirty="0"/>
          </a:p>
          <a:p>
            <a:r>
              <a:rPr lang="en-US" altLang="en-US" sz="2400" dirty="0"/>
              <a:t>An alternative to page replacement.</a:t>
            </a:r>
          </a:p>
          <a:p>
            <a:endParaRPr lang="en-US" altLang="en-US" sz="2400" dirty="0"/>
          </a:p>
          <a:p>
            <a:r>
              <a:rPr lang="en-US" altLang="en-US" sz="2400" dirty="0"/>
              <a:t>Applications delivered as pages.</a:t>
            </a:r>
          </a:p>
          <a:p>
            <a:endParaRPr lang="en-US" altLang="en-US" sz="2400" dirty="0"/>
          </a:p>
          <a:p>
            <a:r>
              <a:rPr lang="en-US" altLang="en-US" sz="2400" dirty="0"/>
              <a:t>How should the data be delivered?</a:t>
            </a:r>
          </a:p>
        </p:txBody>
      </p:sp>
    </p:spTree>
    <p:extLst>
      <p:ext uri="{BB962C8B-B14F-4D97-AF65-F5344CB8AC3E}">
        <p14:creationId xmlns:p14="http://schemas.microsoft.com/office/powerpoint/2010/main" val="41797695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JSON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A Subset of ECMA-262 Third Edition.</a:t>
            </a:r>
          </a:p>
          <a:p>
            <a:endParaRPr lang="en-US" altLang="en-US" sz="2800"/>
          </a:p>
          <a:p>
            <a:r>
              <a:rPr lang="en-US" altLang="en-US" sz="2800"/>
              <a:t>Language Independent.</a:t>
            </a:r>
          </a:p>
          <a:p>
            <a:endParaRPr lang="en-US" altLang="en-US" sz="2800"/>
          </a:p>
          <a:p>
            <a:r>
              <a:rPr lang="en-US" altLang="en-US" sz="2800"/>
              <a:t>Text-based.</a:t>
            </a:r>
          </a:p>
          <a:p>
            <a:endParaRPr lang="en-US" altLang="en-US" sz="2800"/>
          </a:p>
          <a:p>
            <a:r>
              <a:rPr lang="en-US" altLang="en-US" sz="2800"/>
              <a:t>Light-weight.</a:t>
            </a:r>
          </a:p>
          <a:p>
            <a:endParaRPr lang="en-US" altLang="en-US" sz="2800"/>
          </a:p>
          <a:p>
            <a:r>
              <a:rPr lang="en-US" altLang="en-US" sz="2800"/>
              <a:t>Easy to parse.</a:t>
            </a:r>
          </a:p>
        </p:txBody>
      </p:sp>
    </p:spTree>
    <p:extLst>
      <p:ext uri="{BB962C8B-B14F-4D97-AF65-F5344CB8AC3E}">
        <p14:creationId xmlns:p14="http://schemas.microsoft.com/office/powerpoint/2010/main" val="348659284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JSON Is Not...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JSON is not a document format.</a:t>
            </a:r>
          </a:p>
          <a:p>
            <a:r>
              <a:rPr lang="en-US" altLang="en-US" sz="2400" dirty="0"/>
              <a:t>JSON is not a markup language.</a:t>
            </a:r>
          </a:p>
          <a:p>
            <a:r>
              <a:rPr lang="en-US" altLang="en-US" sz="2400" dirty="0"/>
              <a:t>JSON is not a general serialization format.</a:t>
            </a:r>
          </a:p>
          <a:p>
            <a:pPr lvl="1"/>
            <a:r>
              <a:rPr lang="en-US" altLang="en-US" sz="2400" dirty="0"/>
              <a:t>No cyclical/recurring structures.</a:t>
            </a:r>
          </a:p>
          <a:p>
            <a:pPr lvl="1"/>
            <a:r>
              <a:rPr lang="en-US" altLang="en-US" sz="2400" dirty="0"/>
              <a:t>No invisible structures.</a:t>
            </a:r>
          </a:p>
          <a:p>
            <a:pPr lvl="1"/>
            <a:r>
              <a:rPr lang="en-US" altLang="en-US" sz="2400" dirty="0"/>
              <a:t>No functions.</a:t>
            </a:r>
          </a:p>
        </p:txBody>
      </p:sp>
    </p:spTree>
    <p:extLst>
      <p:ext uri="{BB962C8B-B14F-4D97-AF65-F5344CB8AC3E}">
        <p14:creationId xmlns:p14="http://schemas.microsoft.com/office/powerpoint/2010/main" val="41732680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Values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Strings</a:t>
            </a:r>
          </a:p>
          <a:p>
            <a:r>
              <a:rPr lang="en-US" altLang="en-US" sz="2400" dirty="0"/>
              <a:t>Numbers</a:t>
            </a:r>
          </a:p>
          <a:p>
            <a:r>
              <a:rPr lang="en-US" altLang="en-US" sz="2400" dirty="0"/>
              <a:t>Booleans</a:t>
            </a:r>
          </a:p>
          <a:p>
            <a:endParaRPr lang="en-US" altLang="en-US" sz="2400" dirty="0"/>
          </a:p>
          <a:p>
            <a:r>
              <a:rPr lang="en-US" altLang="en-US" sz="2400" dirty="0"/>
              <a:t>Objects</a:t>
            </a:r>
          </a:p>
          <a:p>
            <a:r>
              <a:rPr lang="en-US" altLang="en-US" sz="2400" dirty="0"/>
              <a:t>Arrays</a:t>
            </a:r>
          </a:p>
          <a:p>
            <a:endParaRPr lang="en-US" altLang="en-US" sz="2400" dirty="0"/>
          </a:p>
          <a:p>
            <a:r>
              <a:rPr lang="en-US" altLang="en-US" sz="2400" b="1" dirty="0">
                <a:latin typeface="Courier New" panose="02070309020205020404" pitchFamily="49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4898616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Value</a:t>
            </a:r>
          </a:p>
        </p:txBody>
      </p:sp>
      <p:graphicFrame>
        <p:nvGraphicFramePr>
          <p:cNvPr id="275462" name="Object 6"/>
          <p:cNvGraphicFramePr>
            <a:graphicFrameLocks noChangeAspect="1"/>
          </p:cNvGraphicFramePr>
          <p:nvPr>
            <p:ph idx="1"/>
          </p:nvPr>
        </p:nvGraphicFramePr>
        <p:xfrm>
          <a:off x="498475" y="2230438"/>
          <a:ext cx="8145463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5808154" imgH="2742057" progId="Visio.Drawing.11">
                  <p:embed/>
                </p:oleObj>
              </mc:Choice>
              <mc:Fallback>
                <p:oleObj name="Visio" r:id="rId3" imgW="5808154" imgH="2742057" progId="Visio.Drawing.11">
                  <p:embed/>
                  <p:pic>
                    <p:nvPicPr>
                      <p:cNvPr id="275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230438"/>
                        <a:ext cx="8145463" cy="384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27760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Introduction (Cont.)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505638" cy="5210175"/>
          </a:xfrm>
        </p:spPr>
        <p:txBody>
          <a:bodyPr/>
          <a:lstStyle/>
          <a:p>
            <a:r>
              <a:rPr lang="en-US" sz="1800" dirty="0"/>
              <a:t>The ability to specify new tags, and to create nested tag structures make XML a great way to exchange </a:t>
            </a:r>
            <a:r>
              <a:rPr lang="en-US" sz="1800" b="1" dirty="0"/>
              <a:t>data</a:t>
            </a:r>
            <a:r>
              <a:rPr lang="en-US" sz="1800" dirty="0"/>
              <a:t>, not just documents.</a:t>
            </a:r>
          </a:p>
          <a:p>
            <a:pPr lvl="1"/>
            <a:r>
              <a:rPr lang="en-US" sz="1800" dirty="0"/>
              <a:t>Much of the use of XML has been in data exchange applications, not as a replacement for HTML</a:t>
            </a:r>
          </a:p>
          <a:p>
            <a:r>
              <a:rPr lang="en-US" sz="1800" dirty="0"/>
              <a:t>Tags make data (relatively) self-documenting </a:t>
            </a:r>
          </a:p>
          <a:p>
            <a:pPr lvl="1"/>
            <a:r>
              <a:rPr lang="en-US" sz="1800" dirty="0"/>
              <a:t>E.g.,</a:t>
            </a:r>
            <a:br>
              <a:rPr lang="en-US" sz="1800" dirty="0"/>
            </a:br>
            <a:r>
              <a:rPr lang="en-US" sz="1800" dirty="0"/>
              <a:t>     </a:t>
            </a:r>
            <a:r>
              <a:rPr lang="en-US" sz="1800" dirty="0">
                <a:solidFill>
                  <a:srgbClr val="993300"/>
                </a:solidFill>
              </a:rPr>
              <a:t>&lt;university&gt;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 &lt;department&gt;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    &lt;</a:t>
            </a:r>
            <a:r>
              <a:rPr lang="en-US" sz="1800" dirty="0" err="1">
                <a:solidFill>
                  <a:srgbClr val="993300"/>
                </a:solidFill>
              </a:rPr>
              <a:t>dept_name</a:t>
            </a:r>
            <a:r>
              <a:rPr lang="en-US" sz="1800" dirty="0">
                <a:solidFill>
                  <a:srgbClr val="993300"/>
                </a:solidFill>
              </a:rPr>
              <a:t>&gt; Comp. Sci. &lt;/</a:t>
            </a:r>
            <a:r>
              <a:rPr lang="en-US" sz="1800" dirty="0" err="1">
                <a:solidFill>
                  <a:srgbClr val="993300"/>
                </a:solidFill>
              </a:rPr>
              <a:t>dept_name</a:t>
            </a:r>
            <a:r>
              <a:rPr lang="en-US" sz="1800" dirty="0">
                <a:solidFill>
                  <a:srgbClr val="993300"/>
                </a:solidFill>
              </a:rPr>
              <a:t>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    &lt;building&gt; Taylor &lt;/building&gt;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    &lt;budget&gt; 100000 &lt;/budget&gt;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&lt;/department&gt;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&lt;course&gt;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     &lt;</a:t>
            </a:r>
            <a:r>
              <a:rPr lang="en-US" sz="1800" dirty="0" err="1">
                <a:solidFill>
                  <a:srgbClr val="993300"/>
                </a:solidFill>
              </a:rPr>
              <a:t>course_id</a:t>
            </a:r>
            <a:r>
              <a:rPr lang="en-US" sz="1800" dirty="0">
                <a:solidFill>
                  <a:srgbClr val="993300"/>
                </a:solidFill>
              </a:rPr>
              <a:t>&gt; CS-101 &lt;/</a:t>
            </a:r>
            <a:r>
              <a:rPr lang="en-US" sz="1800" dirty="0" err="1">
                <a:solidFill>
                  <a:srgbClr val="993300"/>
                </a:solidFill>
              </a:rPr>
              <a:t>course_id</a:t>
            </a:r>
            <a:r>
              <a:rPr lang="en-US" sz="1800" dirty="0">
                <a:solidFill>
                  <a:srgbClr val="993300"/>
                </a:solidFill>
              </a:rPr>
              <a:t>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     &lt;title&gt; Intro. to Computer Science &lt;/title&gt;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     &lt;</a:t>
            </a:r>
            <a:r>
              <a:rPr lang="en-US" sz="1800" dirty="0" err="1">
                <a:solidFill>
                  <a:srgbClr val="993300"/>
                </a:solidFill>
              </a:rPr>
              <a:t>dept_name</a:t>
            </a:r>
            <a:r>
              <a:rPr lang="en-US" sz="1800" dirty="0">
                <a:solidFill>
                  <a:srgbClr val="993300"/>
                </a:solidFill>
              </a:rPr>
              <a:t>&gt; Comp. Sci &lt;/</a:t>
            </a:r>
            <a:r>
              <a:rPr lang="en-US" sz="1800" dirty="0" err="1">
                <a:solidFill>
                  <a:srgbClr val="993300"/>
                </a:solidFill>
              </a:rPr>
              <a:t>dept_name</a:t>
            </a:r>
            <a:r>
              <a:rPr lang="en-US" sz="1800" dirty="0">
                <a:solidFill>
                  <a:srgbClr val="993300"/>
                </a:solidFill>
              </a:rPr>
              <a:t>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     &lt;credits&gt; 4 &lt;/credits&gt;</a:t>
            </a:r>
            <a:br>
              <a:rPr lang="en-US" sz="1800" dirty="0">
                <a:solidFill>
                  <a:srgbClr val="993300"/>
                </a:solidFill>
              </a:rPr>
            </a:br>
            <a:r>
              <a:rPr lang="en-US" sz="1800" dirty="0">
                <a:solidFill>
                  <a:srgbClr val="993300"/>
                </a:solidFill>
              </a:rPr>
              <a:t>            &lt;/course&gt;</a:t>
            </a:r>
          </a:p>
          <a:p>
            <a:pPr lvl="1">
              <a:buFont typeface="Monotype Sorts" charset="2"/>
              <a:buNone/>
            </a:pPr>
            <a:r>
              <a:rPr lang="en-US" sz="1800" dirty="0">
                <a:solidFill>
                  <a:srgbClr val="993300"/>
                </a:solidFill>
              </a:rPr>
              <a:t>          &lt;/university&gt;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endParaRPr lang="en-US" sz="18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 sz="2400" dirty="0"/>
              <a:t>Sequence of 0 or more Unicode characters</a:t>
            </a:r>
          </a:p>
          <a:p>
            <a:r>
              <a:rPr lang="en-US" altLang="en-US" sz="2400" dirty="0"/>
              <a:t>No separate character type</a:t>
            </a:r>
          </a:p>
          <a:p>
            <a:pPr lvl="1"/>
            <a:r>
              <a:rPr lang="en-US" altLang="en-US" sz="2400" dirty="0"/>
              <a:t>A character is represented as a string with a length of 1</a:t>
            </a:r>
          </a:p>
          <a:p>
            <a:r>
              <a:rPr lang="en-US" altLang="en-US" sz="2400" dirty="0"/>
              <a:t>Wrapped in </a:t>
            </a:r>
            <a:r>
              <a:rPr lang="en-US" altLang="en-US" sz="2400" b="1" dirty="0">
                <a:latin typeface="Courier New" panose="02070309020205020404" pitchFamily="49" charset="0"/>
              </a:rPr>
              <a:t>"</a:t>
            </a:r>
            <a:r>
              <a:rPr lang="en-US" altLang="en-US" sz="2400" dirty="0"/>
              <a:t>double quotes</a:t>
            </a:r>
            <a:r>
              <a:rPr lang="en-US" altLang="en-US" sz="2400" b="1" dirty="0">
                <a:latin typeface="Courier New" panose="02070309020205020404" pitchFamily="49" charset="0"/>
              </a:rPr>
              <a:t>"</a:t>
            </a:r>
            <a:endParaRPr lang="en-US" altLang="en-US" sz="2400" dirty="0"/>
          </a:p>
          <a:p>
            <a:r>
              <a:rPr lang="en-US" altLang="en-US" sz="2400" dirty="0"/>
              <a:t>Backslash escapement</a:t>
            </a:r>
          </a:p>
        </p:txBody>
      </p:sp>
    </p:spTree>
    <p:extLst>
      <p:ext uri="{BB962C8B-B14F-4D97-AF65-F5344CB8AC3E}">
        <p14:creationId xmlns:p14="http://schemas.microsoft.com/office/powerpoint/2010/main" val="34469695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</a:t>
            </a:r>
          </a:p>
        </p:txBody>
      </p:sp>
      <p:graphicFrame>
        <p:nvGraphicFramePr>
          <p:cNvPr id="277513" name="Object 9"/>
          <p:cNvGraphicFramePr>
            <a:graphicFrameLocks noChangeAspect="1"/>
          </p:cNvGraphicFramePr>
          <p:nvPr>
            <p:ph idx="1"/>
          </p:nvPr>
        </p:nvGraphicFramePr>
        <p:xfrm>
          <a:off x="879475" y="1600200"/>
          <a:ext cx="738505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3" imgW="5673923" imgH="3923348" progId="Visio.Drawing.6">
                  <p:embed/>
                </p:oleObj>
              </mc:Choice>
              <mc:Fallback>
                <p:oleObj name="Visio" r:id="rId3" imgW="5673923" imgH="3923348" progId="Visio.Drawing.6">
                  <p:embed/>
                  <p:pic>
                    <p:nvPicPr>
                      <p:cNvPr id="2775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1600200"/>
                        <a:ext cx="7385050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44042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Numbers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Integer</a:t>
            </a:r>
          </a:p>
          <a:p>
            <a:r>
              <a:rPr lang="en-US" altLang="en-US" sz="2400" dirty="0"/>
              <a:t>Real</a:t>
            </a:r>
          </a:p>
          <a:p>
            <a:r>
              <a:rPr lang="en-US" altLang="en-US" sz="2400" dirty="0"/>
              <a:t>Scientific</a:t>
            </a:r>
          </a:p>
          <a:p>
            <a:endParaRPr lang="en-US" altLang="en-US" sz="2400" dirty="0"/>
          </a:p>
          <a:p>
            <a:r>
              <a:rPr lang="en-US" altLang="en-US" sz="2400" dirty="0"/>
              <a:t>No octal or hex</a:t>
            </a:r>
          </a:p>
          <a:p>
            <a:r>
              <a:rPr lang="en-US" altLang="en-US" sz="2400" dirty="0"/>
              <a:t>No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NaN</a:t>
            </a:r>
            <a:r>
              <a:rPr lang="en-US" altLang="en-US" sz="2400" dirty="0"/>
              <a:t> or </a:t>
            </a:r>
            <a:r>
              <a:rPr lang="en-US" altLang="en-US" sz="2400" b="1" dirty="0">
                <a:latin typeface="Courier New" panose="02070309020205020404" pitchFamily="49" charset="0"/>
              </a:rPr>
              <a:t>Infinity</a:t>
            </a:r>
            <a:r>
              <a:rPr lang="en-US" altLang="en-US" sz="2400" dirty="0"/>
              <a:t> </a:t>
            </a:r>
          </a:p>
          <a:p>
            <a:pPr lvl="1"/>
            <a:r>
              <a:rPr lang="en-US" altLang="en-US" sz="2400" dirty="0"/>
              <a:t>Use </a:t>
            </a:r>
            <a:r>
              <a:rPr lang="en-US" altLang="en-US" sz="2400" b="1" dirty="0">
                <a:latin typeface="Courier New" panose="02070309020205020404" pitchFamily="49" charset="0"/>
              </a:rPr>
              <a:t>null</a:t>
            </a:r>
            <a:r>
              <a:rPr lang="en-US" altLang="en-US" sz="2400" dirty="0"/>
              <a:t> instead</a:t>
            </a:r>
          </a:p>
        </p:txBody>
      </p:sp>
    </p:spTree>
    <p:extLst>
      <p:ext uri="{BB962C8B-B14F-4D97-AF65-F5344CB8AC3E}">
        <p14:creationId xmlns:p14="http://schemas.microsoft.com/office/powerpoint/2010/main" val="31991084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Number</a:t>
            </a:r>
          </a:p>
        </p:txBody>
      </p:sp>
      <p:graphicFrame>
        <p:nvGraphicFramePr>
          <p:cNvPr id="279572" name="Object 20"/>
          <p:cNvGraphicFramePr>
            <a:graphicFrameLocks noChangeAspect="1"/>
          </p:cNvGraphicFramePr>
          <p:nvPr>
            <p:ph idx="1"/>
          </p:nvPr>
        </p:nvGraphicFramePr>
        <p:xfrm>
          <a:off x="465138" y="2378075"/>
          <a:ext cx="8212137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3" imgW="5852732" imgH="2342007" progId="Visio.Drawing.11">
                  <p:embed/>
                </p:oleObj>
              </mc:Choice>
              <mc:Fallback>
                <p:oleObj name="Visio" r:id="rId3" imgW="5852732" imgH="2342007" progId="Visio.Drawing.11">
                  <p:embed/>
                  <p:pic>
                    <p:nvPicPr>
                      <p:cNvPr id="27957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378075"/>
                        <a:ext cx="8212137" cy="328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9239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Booleans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b="1" dirty="0">
                <a:latin typeface="Courier New" panose="02070309020205020404" pitchFamily="49" charset="0"/>
              </a:rPr>
              <a:t>true</a:t>
            </a:r>
          </a:p>
          <a:p>
            <a:r>
              <a:rPr lang="en-US" altLang="en-US" sz="2400" b="1" dirty="0">
                <a:latin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90587074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Courier New" panose="02070309020205020404" pitchFamily="49" charset="0"/>
              </a:rPr>
              <a:t>null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A value that isn't anything</a:t>
            </a:r>
          </a:p>
        </p:txBody>
      </p:sp>
    </p:spTree>
    <p:extLst>
      <p:ext uri="{BB962C8B-B14F-4D97-AF65-F5344CB8AC3E}">
        <p14:creationId xmlns:p14="http://schemas.microsoft.com/office/powerpoint/2010/main" val="18448532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Objects are unordered containers of key/value pairs</a:t>
            </a:r>
          </a:p>
          <a:p>
            <a:r>
              <a:rPr lang="en-US" altLang="en-US" sz="2000" dirty="0"/>
              <a:t>Objects are wrapped in </a:t>
            </a:r>
            <a:r>
              <a:rPr lang="en-US" altLang="en-US" sz="2000" b="1" dirty="0">
                <a:latin typeface="Courier New" panose="02070309020205020404" pitchFamily="49" charset="0"/>
              </a:rPr>
              <a:t>{ }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,</a:t>
            </a:r>
            <a:r>
              <a:rPr lang="en-US" altLang="en-US" sz="2000" dirty="0"/>
              <a:t> separates key/value pairs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:</a:t>
            </a:r>
            <a:r>
              <a:rPr lang="en-US" altLang="en-US" sz="2000" dirty="0"/>
              <a:t> separates keys and values</a:t>
            </a:r>
          </a:p>
          <a:p>
            <a:r>
              <a:rPr lang="en-US" altLang="en-US" sz="2000" dirty="0"/>
              <a:t>Keys are strings </a:t>
            </a:r>
          </a:p>
          <a:p>
            <a:r>
              <a:rPr lang="en-US" altLang="en-US" sz="2000" dirty="0"/>
              <a:t>Values are JSON values</a:t>
            </a:r>
          </a:p>
          <a:p>
            <a:pPr lvl="1"/>
            <a:endParaRPr lang="en-US" altLang="en-US" sz="2000" dirty="0"/>
          </a:p>
          <a:p>
            <a:pPr lvl="1"/>
            <a:r>
              <a:rPr lang="en-US" altLang="en-US" sz="2000" dirty="0" err="1"/>
              <a:t>struct</a:t>
            </a:r>
            <a:r>
              <a:rPr lang="en-US" altLang="en-US" sz="2000" dirty="0"/>
              <a:t>, record, </a:t>
            </a:r>
            <a:r>
              <a:rPr lang="en-US" altLang="en-US" sz="2000" dirty="0" err="1"/>
              <a:t>hashtable</a:t>
            </a:r>
            <a:r>
              <a:rPr lang="en-US" altLang="en-US" sz="2000" dirty="0"/>
              <a:t>, object</a:t>
            </a:r>
          </a:p>
        </p:txBody>
      </p:sp>
    </p:spTree>
    <p:extLst>
      <p:ext uri="{BB962C8B-B14F-4D97-AF65-F5344CB8AC3E}">
        <p14:creationId xmlns:p14="http://schemas.microsoft.com/office/powerpoint/2010/main" val="3683453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</a:t>
            </a:r>
          </a:p>
        </p:txBody>
      </p:sp>
      <p:graphicFrame>
        <p:nvGraphicFramePr>
          <p:cNvPr id="271368" name="Object 8"/>
          <p:cNvGraphicFramePr>
            <a:graphicFrameLocks noChangeAspect="1"/>
          </p:cNvGraphicFramePr>
          <p:nvPr>
            <p:ph idx="1"/>
          </p:nvPr>
        </p:nvGraphicFramePr>
        <p:xfrm>
          <a:off x="617538" y="2936875"/>
          <a:ext cx="7991475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Visio" r:id="rId3" imgW="5808154" imgH="1457325" progId="Visio.Drawing.11">
                  <p:embed/>
                </p:oleObj>
              </mc:Choice>
              <mc:Fallback>
                <p:oleObj name="Visio" r:id="rId3" imgW="5808154" imgH="1457325" progId="Visio.Drawing.11">
                  <p:embed/>
                  <p:pic>
                    <p:nvPicPr>
                      <p:cNvPr id="2713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2936875"/>
                        <a:ext cx="7991475" cy="2005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3705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772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{"</a:t>
            </a: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name":"Jack</a:t>
            </a: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 B. </a:t>
            </a: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Nimble","at</a:t>
            </a: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 large": true,"grade":"A","level":3, "format":</a:t>
            </a:r>
            <a:r>
              <a:rPr lang="en-US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{"type":"rect","width":1920, "height":1080,"interlace":false, "framerate":24}</a:t>
            </a: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83936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    "name":     "Jack B. Nimble", </a:t>
            </a:r>
          </a:p>
          <a:p>
            <a:pPr algn="l"/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    "at large": true, </a:t>
            </a:r>
          </a:p>
          <a:p>
            <a:pPr algn="l"/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    "grade":    "A", </a:t>
            </a:r>
          </a:p>
          <a:p>
            <a:pPr algn="l"/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    "format": 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{</a:t>
            </a:r>
          </a:p>
          <a:p>
            <a:pPr algn="l"/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        "type":      "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rect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", </a:t>
            </a:r>
          </a:p>
          <a:p>
            <a:pPr algn="l"/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        "width":     1920, </a:t>
            </a:r>
          </a:p>
          <a:p>
            <a:pPr algn="l"/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        "height":    1080, </a:t>
            </a:r>
          </a:p>
          <a:p>
            <a:pPr algn="l"/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        "interlace": false, </a:t>
            </a:r>
          </a:p>
          <a:p>
            <a:pPr algn="l"/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        "framerate": 24</a:t>
            </a:r>
          </a:p>
          <a:p>
            <a:pPr algn="l"/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    }</a:t>
            </a:r>
          </a:p>
          <a:p>
            <a:pPr algn="l"/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73645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XML: Motivation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754213" cy="5133975"/>
          </a:xfrm>
        </p:spPr>
        <p:txBody>
          <a:bodyPr/>
          <a:lstStyle/>
          <a:p>
            <a:r>
              <a:rPr lang="en-US" sz="2000" dirty="0"/>
              <a:t>Data interchange is critical in today’s networked world</a:t>
            </a:r>
          </a:p>
          <a:p>
            <a:pPr lvl="1"/>
            <a:r>
              <a:rPr lang="en-US" sz="2000" dirty="0"/>
              <a:t>Examples:</a:t>
            </a:r>
          </a:p>
          <a:p>
            <a:pPr lvl="2"/>
            <a:r>
              <a:rPr lang="en-US" sz="2000" dirty="0"/>
              <a:t>Banking:  funds transfer</a:t>
            </a:r>
          </a:p>
          <a:p>
            <a:pPr lvl="2"/>
            <a:r>
              <a:rPr lang="en-US" sz="2000" dirty="0"/>
              <a:t>Order processing (especially inter-company orders)</a:t>
            </a:r>
          </a:p>
          <a:p>
            <a:pPr lvl="2"/>
            <a:r>
              <a:rPr lang="en-US" sz="2000" dirty="0"/>
              <a:t>Scientific data</a:t>
            </a:r>
          </a:p>
          <a:p>
            <a:pPr lvl="3"/>
            <a:r>
              <a:rPr lang="en-US" sz="2000" dirty="0"/>
              <a:t>Chemistry:  </a:t>
            </a:r>
            <a:r>
              <a:rPr lang="en-US" sz="2000" dirty="0" err="1"/>
              <a:t>ChemML</a:t>
            </a:r>
            <a:r>
              <a:rPr lang="en-US" sz="2000" dirty="0"/>
              <a:t>, …</a:t>
            </a:r>
          </a:p>
          <a:p>
            <a:pPr lvl="3"/>
            <a:r>
              <a:rPr lang="en-US" sz="2000" dirty="0"/>
              <a:t>Genetics:    BSML (Bio-Sequence Markup Language), …</a:t>
            </a:r>
          </a:p>
          <a:p>
            <a:pPr lvl="1"/>
            <a:r>
              <a:rPr lang="en-US" sz="2000" dirty="0"/>
              <a:t>Paper flow of information between organizations is being replaced by electronic flow of information</a:t>
            </a:r>
          </a:p>
          <a:p>
            <a:r>
              <a:rPr lang="en-US" sz="2000" dirty="0"/>
              <a:t>Each application area has its own set of standards for representing information</a:t>
            </a:r>
          </a:p>
          <a:p>
            <a:r>
              <a:rPr lang="en-US" sz="2000" dirty="0"/>
              <a:t>XML has become the basis for all new generation data interchange formats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03119"/>
            <a:ext cx="7702579" cy="4903787"/>
          </a:xfrm>
        </p:spPr>
        <p:txBody>
          <a:bodyPr/>
          <a:lstStyle/>
          <a:p>
            <a:r>
              <a:rPr lang="en-US" altLang="en-US" sz="2400" dirty="0"/>
              <a:t>Arrays are ordered sequences of values</a:t>
            </a:r>
          </a:p>
          <a:p>
            <a:r>
              <a:rPr lang="en-US" altLang="en-US" sz="2400" dirty="0"/>
              <a:t>Arrays are wrapped in </a:t>
            </a:r>
            <a:r>
              <a:rPr lang="en-US" altLang="en-US" sz="2400" b="1" dirty="0">
                <a:latin typeface="Courier New" panose="02070309020205020404" pitchFamily="49" charset="0"/>
              </a:rPr>
              <a:t>[]</a:t>
            </a:r>
          </a:p>
          <a:p>
            <a:r>
              <a:rPr lang="en-US" altLang="en-US" sz="2400" b="1" dirty="0">
                <a:latin typeface="Courier New" panose="02070309020205020404" pitchFamily="49" charset="0"/>
              </a:rPr>
              <a:t>,</a:t>
            </a:r>
            <a:r>
              <a:rPr lang="en-US" altLang="en-US" sz="2400" dirty="0"/>
              <a:t> separates values </a:t>
            </a:r>
          </a:p>
          <a:p>
            <a:r>
              <a:rPr lang="en-US" altLang="en-US" sz="2400" dirty="0"/>
              <a:t>JSON does not talk about indexing.</a:t>
            </a:r>
          </a:p>
          <a:p>
            <a:pPr lvl="1"/>
            <a:r>
              <a:rPr lang="en-US" altLang="en-US" sz="2400" dirty="0"/>
              <a:t>An implementation can start array indexing at 0 or 1.</a:t>
            </a:r>
          </a:p>
        </p:txBody>
      </p:sp>
    </p:spTree>
    <p:extLst>
      <p:ext uri="{BB962C8B-B14F-4D97-AF65-F5344CB8AC3E}">
        <p14:creationId xmlns:p14="http://schemas.microsoft.com/office/powerpoint/2010/main" val="36314801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</a:t>
            </a:r>
          </a:p>
        </p:txBody>
      </p:sp>
      <p:graphicFrame>
        <p:nvGraphicFramePr>
          <p:cNvPr id="273413" name="Object 5"/>
          <p:cNvGraphicFramePr>
            <a:graphicFrameLocks noChangeAspect="1"/>
          </p:cNvGraphicFramePr>
          <p:nvPr>
            <p:ph idx="1"/>
          </p:nvPr>
        </p:nvGraphicFramePr>
        <p:xfrm>
          <a:off x="452438" y="2874963"/>
          <a:ext cx="82391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Visio" r:id="rId3" imgW="5808154" imgH="1457325" progId="Visio.Drawing.11">
                  <p:embed/>
                </p:oleObj>
              </mc:Choice>
              <mc:Fallback>
                <p:oleObj name="Visio" r:id="rId3" imgW="5808154" imgH="1457325" progId="Visio.Drawing.11">
                  <p:embed/>
                  <p:pic>
                    <p:nvPicPr>
                      <p:cNvPr id="273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874963"/>
                        <a:ext cx="8239125" cy="206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62238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["Sunday", "Monday", "Tuesday", "Wednesday", "Thursday", "Friday", "Saturday"]</a:t>
            </a: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[</a:t>
            </a:r>
          </a:p>
          <a:p>
            <a:pPr lvl="1"/>
            <a:r>
              <a:rPr lang="en-US" altLang="en-US" sz="2400" b="1" dirty="0">
                <a:latin typeface="Courier New" panose="02070309020205020404" pitchFamily="49" charset="0"/>
              </a:rPr>
              <a:t>[0, -1, 0],</a:t>
            </a:r>
          </a:p>
          <a:p>
            <a:pPr lvl="1"/>
            <a:r>
              <a:rPr lang="en-US" altLang="en-US" sz="2400" b="1" dirty="0">
                <a:latin typeface="Courier New" panose="02070309020205020404" pitchFamily="49" charset="0"/>
              </a:rPr>
              <a:t>[1, 0, 0],</a:t>
            </a:r>
          </a:p>
          <a:p>
            <a:pPr lvl="1"/>
            <a:r>
              <a:rPr lang="en-US" altLang="en-US" sz="2400" b="1" dirty="0">
                <a:latin typeface="Courier New" panose="02070309020205020404" pitchFamily="49" charset="0"/>
              </a:rPr>
              <a:t>[0, 0, 1]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6448084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Arrays vs Objects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Use objects when the key names are arbitrary strings.</a:t>
            </a:r>
          </a:p>
          <a:p>
            <a:endParaRPr lang="en-US" altLang="en-US" sz="2400" dirty="0"/>
          </a:p>
          <a:p>
            <a:r>
              <a:rPr lang="en-US" altLang="en-US" sz="2400" dirty="0"/>
              <a:t>Use arrays when the key names are sequential integers.</a:t>
            </a:r>
          </a:p>
          <a:p>
            <a:endParaRPr lang="en-US" altLang="en-US" sz="2400" dirty="0"/>
          </a:p>
          <a:p>
            <a:r>
              <a:rPr lang="en-US" altLang="en-US" sz="2400" dirty="0"/>
              <a:t>Don't get confused by the term Associative Array.</a:t>
            </a:r>
          </a:p>
        </p:txBody>
      </p:sp>
    </p:spTree>
    <p:extLst>
      <p:ext uri="{BB962C8B-B14F-4D97-AF65-F5344CB8AC3E}">
        <p14:creationId xmlns:p14="http://schemas.microsoft.com/office/powerpoint/2010/main" val="15590479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JSON in Ajax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HTML Delivery.</a:t>
            </a:r>
          </a:p>
          <a:p>
            <a:endParaRPr lang="en-US" altLang="en-US" sz="2400" dirty="0"/>
          </a:p>
          <a:p>
            <a:r>
              <a:rPr lang="en-US" altLang="en-US" sz="2400" dirty="0"/>
              <a:t>JSON data is built into the page.</a:t>
            </a:r>
          </a:p>
          <a:p>
            <a:pPr lvl="1"/>
            <a:r>
              <a:rPr lang="en-US" altLang="en-US" sz="2400" b="1" dirty="0">
                <a:latin typeface="Courier New" panose="02070309020205020404" pitchFamily="49" charset="0"/>
              </a:rPr>
              <a:t>&lt;html&gt;...</a:t>
            </a:r>
          </a:p>
          <a:p>
            <a:pPr lvl="1"/>
            <a:r>
              <a:rPr lang="en-US" altLang="en-US" sz="2400" b="1" dirty="0">
                <a:latin typeface="Courier New" panose="02070309020205020404" pitchFamily="49" charset="0"/>
              </a:rPr>
              <a:t>&lt;script&gt;</a:t>
            </a:r>
          </a:p>
          <a:p>
            <a:pPr lvl="1"/>
            <a:r>
              <a:rPr lang="en-US" altLang="en-US" sz="2400" b="1" dirty="0" err="1">
                <a:latin typeface="Courier New" panose="02070309020205020404" pitchFamily="49" charset="0"/>
              </a:rPr>
              <a:t>var</a:t>
            </a:r>
            <a:r>
              <a:rPr lang="en-US" altLang="en-US" sz="2400" b="1" dirty="0">
                <a:latin typeface="Courier New" panose="02070309020205020404" pitchFamily="49" charset="0"/>
              </a:rPr>
              <a:t> data = </a:t>
            </a:r>
            <a:r>
              <a:rPr lang="en-US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{ ... </a:t>
            </a:r>
            <a:r>
              <a:rPr lang="en-US" alt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JSONdata</a:t>
            </a:r>
            <a:r>
              <a:rPr lang="en-US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 ... }</a:t>
            </a:r>
            <a:r>
              <a:rPr lang="en-US" altLang="en-US" sz="2400" b="1" dirty="0"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US" altLang="en-US" sz="2400" b="1" dirty="0">
                <a:latin typeface="Courier New" panose="02070309020205020404" pitchFamily="49" charset="0"/>
              </a:rPr>
              <a:t>&lt;/script&gt;...</a:t>
            </a:r>
          </a:p>
          <a:p>
            <a:pPr lvl="1"/>
            <a:r>
              <a:rPr lang="en-US" altLang="en-US" sz="2400" b="1" dirty="0">
                <a:latin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46678508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JSON in Ajax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 err="1"/>
              <a:t>XMLHttpRequest</a:t>
            </a:r>
            <a:endParaRPr lang="en-US" altLang="en-US" sz="2400" dirty="0"/>
          </a:p>
          <a:p>
            <a:pPr lvl="1"/>
            <a:r>
              <a:rPr lang="en-US" altLang="en-US" sz="2400" dirty="0"/>
              <a:t>Obtain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responseText</a:t>
            </a:r>
            <a:endParaRPr lang="en-US" altLang="en-US" sz="2400" b="1" dirty="0">
              <a:latin typeface="Courier New" panose="02070309020205020404" pitchFamily="49" charset="0"/>
            </a:endParaRPr>
          </a:p>
          <a:p>
            <a:pPr lvl="1"/>
            <a:r>
              <a:rPr lang="en-US" altLang="en-US" sz="2400" dirty="0"/>
              <a:t>Parse the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responseText</a:t>
            </a:r>
            <a:endParaRPr lang="en-US" altLang="en-US" sz="2400" dirty="0"/>
          </a:p>
          <a:p>
            <a:pPr lvl="1"/>
            <a:endParaRPr lang="en-US" altLang="en-US" sz="2400" dirty="0"/>
          </a:p>
          <a:p>
            <a:pPr lvl="2"/>
            <a:r>
              <a:rPr lang="en-US" altLang="en-US" sz="2400" b="1" dirty="0" err="1">
                <a:latin typeface="Courier New" panose="02070309020205020404" pitchFamily="49" charset="0"/>
              </a:rPr>
              <a:t>responseData</a:t>
            </a:r>
            <a:r>
              <a:rPr lang="en-US" altLang="en-US" sz="2400" b="1" dirty="0">
                <a:latin typeface="Courier New" panose="02070309020205020404" pitchFamily="49" charset="0"/>
              </a:rPr>
              <a:t> =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eval</a:t>
            </a:r>
            <a:r>
              <a:rPr lang="en-US" altLang="en-US" sz="2400" b="1" dirty="0">
                <a:latin typeface="Courier New" panose="02070309020205020404" pitchFamily="49" charset="0"/>
              </a:rPr>
              <a:t>(</a:t>
            </a:r>
          </a:p>
          <a:p>
            <a:pPr lvl="2"/>
            <a:r>
              <a:rPr lang="en-US" altLang="en-US" sz="2400" b="1" dirty="0">
                <a:latin typeface="Courier New" panose="02070309020205020404" pitchFamily="49" charset="0"/>
              </a:rPr>
              <a:t>    '(' + </a:t>
            </a:r>
            <a:r>
              <a:rPr lang="en-US" alt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responseText</a:t>
            </a:r>
            <a:r>
              <a:rPr lang="en-US" altLang="en-US" sz="2400" b="1" dirty="0">
                <a:latin typeface="Courier New" panose="02070309020205020404" pitchFamily="49" charset="0"/>
              </a:rPr>
              <a:t> + ')');</a:t>
            </a:r>
          </a:p>
          <a:p>
            <a:pPr lvl="2"/>
            <a:endParaRPr lang="en-US" altLang="en-US" sz="2400" dirty="0"/>
          </a:p>
          <a:p>
            <a:pPr lvl="2"/>
            <a:r>
              <a:rPr lang="en-US" altLang="en-US" sz="2400" b="1" dirty="0" err="1">
                <a:latin typeface="Courier New" panose="02070309020205020404" pitchFamily="49" charset="0"/>
              </a:rPr>
              <a:t>responseData</a:t>
            </a:r>
            <a:r>
              <a:rPr lang="en-US" altLang="en-US" sz="2400" b="1" dirty="0">
                <a:latin typeface="Courier New" panose="02070309020205020404" pitchFamily="49" charset="0"/>
              </a:rPr>
              <a:t> = </a:t>
            </a:r>
          </a:p>
          <a:p>
            <a:pPr lvl="2"/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</a:rPr>
              <a:t>responseText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.parseJSON</a:t>
            </a:r>
            <a:r>
              <a:rPr lang="en-US" altLang="en-US" sz="2400" b="1" dirty="0">
                <a:latin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6333508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Arguments against JSON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JSON Doesn't Have Namespaces.</a:t>
            </a:r>
          </a:p>
          <a:p>
            <a:endParaRPr lang="en-US" altLang="en-US" sz="2400" dirty="0"/>
          </a:p>
          <a:p>
            <a:r>
              <a:rPr lang="en-US" altLang="en-US" sz="2400" dirty="0"/>
              <a:t>JSON Has No Validator.</a:t>
            </a:r>
          </a:p>
          <a:p>
            <a:endParaRPr lang="en-US" altLang="en-US" sz="2400" dirty="0"/>
          </a:p>
          <a:p>
            <a:r>
              <a:rPr lang="en-US" altLang="en-US" sz="2400" dirty="0"/>
              <a:t>JSON Is Not Extensible.</a:t>
            </a:r>
          </a:p>
          <a:p>
            <a:endParaRPr lang="en-US" altLang="en-US" sz="2400" dirty="0"/>
          </a:p>
          <a:p>
            <a:r>
              <a:rPr lang="en-US" altLang="en-US" sz="2400" dirty="0"/>
              <a:t>JSON Is Not XML.</a:t>
            </a:r>
          </a:p>
        </p:txBody>
      </p:sp>
    </p:spTree>
    <p:extLst>
      <p:ext uri="{BB962C8B-B14F-4D97-AF65-F5344CB8AC3E}">
        <p14:creationId xmlns:p14="http://schemas.microsoft.com/office/powerpoint/2010/main" val="19085156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JSON Is Not XML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76675" cy="5105400"/>
          </a:xfrm>
        </p:spPr>
        <p:txBody>
          <a:bodyPr/>
          <a:lstStyle/>
          <a:p>
            <a:r>
              <a:rPr lang="en-US" altLang="en-US" sz="1800" dirty="0"/>
              <a:t>objects</a:t>
            </a:r>
          </a:p>
          <a:p>
            <a:r>
              <a:rPr lang="en-US" altLang="en-US" sz="1800" dirty="0"/>
              <a:t>arrays</a:t>
            </a:r>
          </a:p>
          <a:p>
            <a:r>
              <a:rPr lang="en-US" altLang="en-US" sz="1800" dirty="0"/>
              <a:t>strings</a:t>
            </a:r>
          </a:p>
          <a:p>
            <a:r>
              <a:rPr lang="en-US" altLang="en-US" sz="1800" dirty="0"/>
              <a:t>numbers</a:t>
            </a:r>
          </a:p>
          <a:p>
            <a:r>
              <a:rPr lang="en-US" altLang="en-US" sz="1800" dirty="0" err="1"/>
              <a:t>booleans</a:t>
            </a:r>
            <a:endParaRPr lang="en-US" altLang="en-US" sz="1800" dirty="0"/>
          </a:p>
          <a:p>
            <a:r>
              <a:rPr lang="en-US" altLang="en-US" sz="1800" b="1" dirty="0">
                <a:latin typeface="Courier New" panose="02070309020205020404" pitchFamily="49" charset="0"/>
              </a:rPr>
              <a:t>null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685800" y="1828800"/>
            <a:ext cx="38766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742950" indent="-285750" algn="l">
              <a:spcBef>
                <a:spcPct val="20000"/>
              </a:spcBef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marL="1143000" indent="-228600" algn="l">
              <a:spcBef>
                <a:spcPct val="20000"/>
              </a:spcBef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marL="1600200" indent="-228600" algn="l">
              <a:spcBef>
                <a:spcPct val="20000"/>
              </a:spcBef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marL="2057400" indent="-228600" algn="l">
              <a:spcBef>
                <a:spcPct val="20000"/>
              </a:spcBef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4575175" y="1585913"/>
            <a:ext cx="38766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742950" indent="-285750" algn="l">
              <a:spcBef>
                <a:spcPct val="20000"/>
              </a:spcBef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marL="1143000" indent="-228600" algn="l">
              <a:spcBef>
                <a:spcPct val="20000"/>
              </a:spcBef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marL="1600200" indent="-228600" algn="l">
              <a:spcBef>
                <a:spcPct val="20000"/>
              </a:spcBef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marL="2057400" indent="-228600" algn="l">
              <a:spcBef>
                <a:spcPct val="20000"/>
              </a:spcBef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 "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element</a:t>
            </a:r>
          </a:p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attribute</a:t>
            </a:r>
          </a:p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attribute string</a:t>
            </a:r>
          </a:p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content</a:t>
            </a:r>
          </a:p>
          <a:p>
            <a:r>
              <a:rPr lang="en-US" altLang="en-US" sz="24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</a:rPr>
              <a:t>&lt;![CDATA[ ]]&gt;</a:t>
            </a:r>
          </a:p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entities</a:t>
            </a:r>
          </a:p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declarations</a:t>
            </a:r>
          </a:p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schema</a:t>
            </a:r>
          </a:p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stylesheets</a:t>
            </a:r>
          </a:p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comments</a:t>
            </a:r>
          </a:p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version</a:t>
            </a:r>
          </a:p>
          <a:p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namespace</a:t>
            </a:r>
          </a:p>
        </p:txBody>
      </p:sp>
    </p:spTree>
    <p:extLst>
      <p:ext uri="{BB962C8B-B14F-4D97-AF65-F5344CB8AC3E}">
        <p14:creationId xmlns:p14="http://schemas.microsoft.com/office/powerpoint/2010/main" val="10116490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Interchange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JSON is a simple, common representation of data.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Communication between servers and browser clients.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Communication between peers.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Language independent data interchange.</a:t>
            </a:r>
          </a:p>
        </p:txBody>
      </p:sp>
    </p:spTree>
    <p:extLst>
      <p:ext uri="{BB962C8B-B14F-4D97-AF65-F5344CB8AC3E}">
        <p14:creationId xmlns:p14="http://schemas.microsoft.com/office/powerpoint/2010/main" val="9477628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of Chapter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Motivation (Cont.)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3000"/>
            <a:ext cx="7612170" cy="5257800"/>
          </a:xfrm>
        </p:spPr>
        <p:txBody>
          <a:bodyPr/>
          <a:lstStyle/>
          <a:p>
            <a:r>
              <a:rPr lang="en-US" dirty="0"/>
              <a:t>Earlier generation formats were based on plain text with line headers indicating the meaning of fields</a:t>
            </a:r>
          </a:p>
          <a:p>
            <a:pPr lvl="1"/>
            <a:r>
              <a:rPr lang="en-US" dirty="0"/>
              <a:t>Similar in concept to email headers</a:t>
            </a:r>
          </a:p>
          <a:p>
            <a:pPr lvl="1"/>
            <a:r>
              <a:rPr lang="en-US" dirty="0"/>
              <a:t>Does not allow for nested structures, no standard “type” language</a:t>
            </a:r>
          </a:p>
          <a:p>
            <a:pPr lvl="1"/>
            <a:r>
              <a:rPr lang="en-US" dirty="0"/>
              <a:t>Tied too closely to low level document structure (lines, spaces,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Each XML based standard defines what are valid elements, using</a:t>
            </a:r>
          </a:p>
          <a:p>
            <a:pPr lvl="1"/>
            <a:r>
              <a:rPr lang="en-US" dirty="0"/>
              <a:t> XML type specification languages to specify the syntax</a:t>
            </a:r>
          </a:p>
          <a:p>
            <a:pPr lvl="2"/>
            <a:r>
              <a:rPr lang="en-US" dirty="0"/>
              <a:t>DTD (Document Type Descriptors)</a:t>
            </a:r>
          </a:p>
          <a:p>
            <a:pPr lvl="2"/>
            <a:r>
              <a:rPr lang="en-US" dirty="0"/>
              <a:t>XML Schema</a:t>
            </a:r>
          </a:p>
          <a:p>
            <a:pPr lvl="1"/>
            <a:r>
              <a:rPr lang="en-US" dirty="0"/>
              <a:t>Plus textual descriptions of the semantics</a:t>
            </a:r>
          </a:p>
          <a:p>
            <a:r>
              <a:rPr lang="en-US" dirty="0"/>
              <a:t>XML allows new tags to be defined as required</a:t>
            </a:r>
          </a:p>
          <a:p>
            <a:pPr lvl="1"/>
            <a:r>
              <a:rPr lang="en-US" dirty="0"/>
              <a:t>However, this may be constrained by DTDs</a:t>
            </a:r>
          </a:p>
          <a:p>
            <a:r>
              <a:rPr lang="en-US" dirty="0"/>
              <a:t>A wide variety of tools is available for parsing, browsing and querying XML documents/data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with Relational Data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4812"/>
            <a:ext cx="7707313" cy="4903787"/>
          </a:xfrm>
        </p:spPr>
        <p:txBody>
          <a:bodyPr/>
          <a:lstStyle/>
          <a:p>
            <a:r>
              <a:rPr lang="en-US" sz="2400" dirty="0"/>
              <a:t>Inefficient: tags, which in effect represent schema information, are repeated</a:t>
            </a:r>
          </a:p>
          <a:p>
            <a:r>
              <a:rPr lang="en-US" sz="2400" dirty="0"/>
              <a:t>Better than relational tuples as a data-exchange format</a:t>
            </a:r>
          </a:p>
          <a:p>
            <a:pPr lvl="1"/>
            <a:r>
              <a:rPr lang="en-US" sz="2400" dirty="0"/>
              <a:t>Unlike relational tuples, XML data is self-documenting due to presence of tags</a:t>
            </a:r>
          </a:p>
          <a:p>
            <a:pPr lvl="1"/>
            <a:r>
              <a:rPr lang="en-US" sz="2400" dirty="0"/>
              <a:t>Non-rigid format: tags can be added</a:t>
            </a:r>
          </a:p>
          <a:p>
            <a:pPr lvl="1"/>
            <a:r>
              <a:rPr lang="en-US" sz="2400" dirty="0"/>
              <a:t>Allows nested structures</a:t>
            </a:r>
          </a:p>
          <a:p>
            <a:pPr lvl="1"/>
            <a:r>
              <a:rPr lang="en-US" sz="2400" dirty="0"/>
              <a:t>Wide acceptance, not only in database systems, but also in browsers, tools, and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XML Data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084" y="1138178"/>
            <a:ext cx="8072466" cy="4903787"/>
          </a:xfrm>
        </p:spPr>
        <p:txBody>
          <a:bodyPr/>
          <a:lstStyle/>
          <a:p>
            <a:r>
              <a:rPr lang="en-US" sz="2400" b="1" dirty="0">
                <a:solidFill>
                  <a:srgbClr val="0033CC"/>
                </a:solidFill>
              </a:rPr>
              <a:t>Tag</a:t>
            </a:r>
            <a:r>
              <a:rPr lang="en-US" sz="2400" dirty="0"/>
              <a:t>:  label for a section of data</a:t>
            </a:r>
          </a:p>
          <a:p>
            <a:r>
              <a:rPr lang="en-US" sz="2400" b="1" dirty="0">
                <a:solidFill>
                  <a:srgbClr val="0033CC"/>
                </a:solidFill>
              </a:rPr>
              <a:t>Element</a:t>
            </a:r>
            <a:r>
              <a:rPr lang="en-US" sz="2400" dirty="0"/>
              <a:t>: section of data beginning with &lt;</a:t>
            </a:r>
            <a:r>
              <a:rPr lang="en-US" sz="2400" i="1" dirty="0" err="1"/>
              <a:t>tagname</a:t>
            </a:r>
            <a:r>
              <a:rPr lang="en-US" sz="2400" dirty="0"/>
              <a:t>&gt; and ending with matching &lt;/</a:t>
            </a:r>
            <a:r>
              <a:rPr lang="en-US" sz="2400" i="1" dirty="0" err="1"/>
              <a:t>tagname</a:t>
            </a:r>
            <a:r>
              <a:rPr lang="en-US" sz="2400" dirty="0"/>
              <a:t>&gt;</a:t>
            </a:r>
          </a:p>
          <a:p>
            <a:r>
              <a:rPr lang="en-US" sz="2400" dirty="0"/>
              <a:t>Elements must be properly </a:t>
            </a:r>
            <a:r>
              <a:rPr lang="en-US" sz="2400" dirty="0">
                <a:solidFill>
                  <a:srgbClr val="0033CC"/>
                </a:solidFill>
              </a:rPr>
              <a:t>nested</a:t>
            </a:r>
          </a:p>
          <a:p>
            <a:pPr lvl="1"/>
            <a:r>
              <a:rPr lang="en-US" sz="2400" dirty="0"/>
              <a:t>Proper nesting</a:t>
            </a:r>
          </a:p>
          <a:p>
            <a:pPr lvl="2"/>
            <a:r>
              <a:rPr lang="en-US" sz="2400" dirty="0"/>
              <a:t> </a:t>
            </a:r>
            <a:r>
              <a:rPr lang="en-US" sz="2400" dirty="0">
                <a:solidFill>
                  <a:srgbClr val="993300"/>
                </a:solidFill>
              </a:rPr>
              <a:t>&lt;course&gt; … &lt;title&gt;  …. &lt;/title&gt; &lt;/course&gt; </a:t>
            </a:r>
          </a:p>
          <a:p>
            <a:pPr lvl="1"/>
            <a:r>
              <a:rPr lang="en-US" sz="2400" dirty="0"/>
              <a:t>Improper nesting </a:t>
            </a:r>
          </a:p>
          <a:p>
            <a:pPr lvl="2"/>
            <a:r>
              <a:rPr lang="en-US" sz="2400" dirty="0"/>
              <a:t> </a:t>
            </a:r>
            <a:r>
              <a:rPr lang="en-US" sz="2400" dirty="0">
                <a:solidFill>
                  <a:srgbClr val="993300"/>
                </a:solidFill>
              </a:rPr>
              <a:t>&lt;course&gt; … &lt;title&gt;  …. &lt;/course&gt; &lt;/title&gt; </a:t>
            </a:r>
          </a:p>
          <a:p>
            <a:pPr lvl="1"/>
            <a:r>
              <a:rPr lang="en-US" sz="2400" dirty="0"/>
              <a:t>Formally:  every start tag must have a unique matching end tag, that is in the context of the same parent element.</a:t>
            </a:r>
          </a:p>
          <a:p>
            <a:r>
              <a:rPr lang="en-US" sz="2400" dirty="0"/>
              <a:t>Every document must have a single top-level element</a:t>
            </a:r>
          </a:p>
          <a:p>
            <a:pPr lvl="1"/>
            <a:endParaRPr lang="en-US" sz="2400" dirty="0"/>
          </a:p>
          <a:p>
            <a:pPr lvl="2">
              <a:buFont typeface="Webdings" pitchFamily="18" charset="2"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Nested Elements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3061" y="835090"/>
            <a:ext cx="8001000" cy="51816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z="2000" dirty="0">
                <a:solidFill>
                  <a:srgbClr val="993300"/>
                </a:solidFill>
              </a:rPr>
              <a:t>  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purchase_order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en-US" sz="2000" dirty="0">
                <a:solidFill>
                  <a:srgbClr val="993300"/>
                </a:solidFill>
              </a:rPr>
              <a:t/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&lt;identifier&gt; P-101 &lt;/identifier&gt;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&lt;purchaser&gt;  …. &lt;/purchaser&gt;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   &lt;</a:t>
            </a:r>
            <a:r>
              <a:rPr lang="en-US" sz="2000" dirty="0" err="1">
                <a:solidFill>
                  <a:srgbClr val="00B050"/>
                </a:solidFill>
              </a:rPr>
              <a:t>itemlist</a:t>
            </a:r>
            <a:r>
              <a:rPr lang="en-US" sz="2000" dirty="0">
                <a:solidFill>
                  <a:srgbClr val="00B050"/>
                </a:solidFill>
              </a:rPr>
              <a:t>&gt;</a:t>
            </a:r>
            <a:r>
              <a:rPr lang="en-US" sz="2000" dirty="0">
                <a:solidFill>
                  <a:srgbClr val="993300"/>
                </a:solidFill>
              </a:rPr>
              <a:t/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</a:t>
            </a:r>
            <a:r>
              <a:rPr lang="en-US" sz="2000" dirty="0">
                <a:solidFill>
                  <a:srgbClr val="7030A0"/>
                </a:solidFill>
              </a:rPr>
              <a:t>&lt;item&gt;</a:t>
            </a:r>
            <a:r>
              <a:rPr lang="en-US" sz="2000" dirty="0">
                <a:solidFill>
                  <a:srgbClr val="993300"/>
                </a:solidFill>
              </a:rPr>
              <a:t/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&lt;identifier&gt; RS1 &lt;/identifier&gt;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&lt;description&gt; Atom powered rocket sled &lt;/description&gt;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&lt;quantity&gt; 2 &lt;/quantity&gt;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&lt;price&gt; 199.95 &lt;/price&gt;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</a:t>
            </a:r>
            <a:r>
              <a:rPr lang="en-US" sz="2000" dirty="0">
                <a:solidFill>
                  <a:srgbClr val="7030A0"/>
                </a:solidFill>
              </a:rPr>
              <a:t>&lt;/item&gt;</a:t>
            </a:r>
            <a:r>
              <a:rPr lang="en-US" sz="2000" dirty="0">
                <a:solidFill>
                  <a:srgbClr val="993300"/>
                </a:solidFill>
              </a:rPr>
              <a:t/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</a:t>
            </a:r>
            <a:r>
              <a:rPr lang="en-US" sz="2000" dirty="0">
                <a:solidFill>
                  <a:srgbClr val="7030A0"/>
                </a:solidFill>
              </a:rPr>
              <a:t>&lt;item&gt;</a:t>
            </a:r>
            <a:r>
              <a:rPr lang="en-US" sz="2000" dirty="0">
                <a:solidFill>
                  <a:srgbClr val="993300"/>
                </a:solidFill>
              </a:rPr>
              <a:t/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&lt;identifier&gt; SG2 &lt;/identifier&gt;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&lt;description&gt; Superb glue &lt;/description&gt;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&lt;quantity&gt; 1 &lt;/quantity&gt;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&lt;unit-of-measure&gt; liter &lt;/unit-of-measure&gt;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     &lt;price&gt; 29.95 &lt;/price&gt;</a:t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   </a:t>
            </a:r>
            <a:r>
              <a:rPr lang="en-US" sz="2000" dirty="0">
                <a:solidFill>
                  <a:srgbClr val="7030A0"/>
                </a:solidFill>
              </a:rPr>
              <a:t>&lt;/item&gt;</a:t>
            </a:r>
            <a:r>
              <a:rPr lang="en-US" sz="2000" dirty="0">
                <a:solidFill>
                  <a:srgbClr val="993300"/>
                </a:solidFill>
              </a:rPr>
              <a:t/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rgbClr val="993300"/>
                </a:solidFill>
              </a:rPr>
              <a:t>    </a:t>
            </a:r>
            <a:r>
              <a:rPr lang="en-US" sz="2000" dirty="0">
                <a:solidFill>
                  <a:srgbClr val="00B050"/>
                </a:solidFill>
              </a:rPr>
              <a:t>&lt;/</a:t>
            </a:r>
            <a:r>
              <a:rPr lang="en-US" sz="2000" dirty="0" err="1">
                <a:solidFill>
                  <a:srgbClr val="00B050"/>
                </a:solidFill>
              </a:rPr>
              <a:t>itemlist</a:t>
            </a:r>
            <a:r>
              <a:rPr lang="en-US" sz="2000" dirty="0">
                <a:solidFill>
                  <a:srgbClr val="00B050"/>
                </a:solidFill>
              </a:rPr>
              <a:t>&gt;</a:t>
            </a:r>
            <a:r>
              <a:rPr lang="en-US" sz="2000" dirty="0">
                <a:solidFill>
                  <a:srgbClr val="993300"/>
                </a:solidFill>
              </a:rPr>
              <a:t/>
            </a:r>
            <a:br>
              <a:rPr lang="en-US" sz="2000" dirty="0">
                <a:solidFill>
                  <a:srgbClr val="993300"/>
                </a:solidFill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&lt;/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purchase_order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en-US" sz="2000" dirty="0">
                <a:solidFill>
                  <a:srgbClr val="993300"/>
                </a:solidFill>
              </a:rPr>
              <a:t/>
            </a:r>
            <a:br>
              <a:rPr lang="en-US" sz="2000" dirty="0">
                <a:solidFill>
                  <a:srgbClr val="993300"/>
                </a:solidFill>
              </a:rPr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93584</TotalTime>
  <Words>2556</Words>
  <Application>Microsoft Office PowerPoint</Application>
  <PresentationFormat>On-screen Show (4:3)</PresentationFormat>
  <Paragraphs>474</Paragraphs>
  <Slides>59</Slides>
  <Notes>34</Notes>
  <HiddenSlides>1</HiddenSlides>
  <MMClips>0</MMClips>
  <ScaleCrop>false</ScaleCrop>
  <HeadingPairs>
    <vt:vector size="10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  <vt:variant>
        <vt:lpstr>Custom Shows</vt:lpstr>
      </vt:variant>
      <vt:variant>
        <vt:i4>1</vt:i4>
      </vt:variant>
    </vt:vector>
  </HeadingPairs>
  <TitlesOfParts>
    <vt:vector size="72" baseType="lpstr">
      <vt:lpstr>ＭＳ Ｐゴシック</vt:lpstr>
      <vt:lpstr>ＭＳ Ｐゴシック</vt:lpstr>
      <vt:lpstr>Arial</vt:lpstr>
      <vt:lpstr>Arial Black</vt:lpstr>
      <vt:lpstr>Courier New</vt:lpstr>
      <vt:lpstr>Helvetica</vt:lpstr>
      <vt:lpstr>Monotype Sorts</vt:lpstr>
      <vt:lpstr>Times New Roman</vt:lpstr>
      <vt:lpstr>Webdings</vt:lpstr>
      <vt:lpstr>Wingdings</vt:lpstr>
      <vt:lpstr>2_db-5-grey</vt:lpstr>
      <vt:lpstr>Microsoft Visio Drawing</vt:lpstr>
      <vt:lpstr>The Shades of Semi-structured Data </vt:lpstr>
      <vt:lpstr>Outline</vt:lpstr>
      <vt:lpstr>Introduction</vt:lpstr>
      <vt:lpstr>XML Introduction (Cont.)</vt:lpstr>
      <vt:lpstr>XML: Motivation</vt:lpstr>
      <vt:lpstr>XML Motivation (Cont.)</vt:lpstr>
      <vt:lpstr>Comparison with Relational Data</vt:lpstr>
      <vt:lpstr>Structure of XML Data</vt:lpstr>
      <vt:lpstr>Example of Nested Elements</vt:lpstr>
      <vt:lpstr>Motivation for Nesting</vt:lpstr>
      <vt:lpstr>Structure of XML Data (Cont.)</vt:lpstr>
      <vt:lpstr>Attributes</vt:lpstr>
      <vt:lpstr>Attributes vs. Subelements</vt:lpstr>
      <vt:lpstr>Namespaces</vt:lpstr>
      <vt:lpstr>More on XML Syntax</vt:lpstr>
      <vt:lpstr>XML Document Schema</vt:lpstr>
      <vt:lpstr>Document Type Definition (DTD)</vt:lpstr>
      <vt:lpstr>Element Specification in DTD</vt:lpstr>
      <vt:lpstr>University DTD</vt:lpstr>
      <vt:lpstr>Attribute Specification in DTD</vt:lpstr>
      <vt:lpstr>IDs and IDREFs</vt:lpstr>
      <vt:lpstr>University DTD with Attributes</vt:lpstr>
      <vt:lpstr>XML data with ID and IDREF attributes</vt:lpstr>
      <vt:lpstr>Limitations of DTDs</vt:lpstr>
      <vt:lpstr>XML Schema</vt:lpstr>
      <vt:lpstr>Querying and Transforming XML Data</vt:lpstr>
      <vt:lpstr>Tree Model of XML Data</vt:lpstr>
      <vt:lpstr>XQuery</vt:lpstr>
      <vt:lpstr>FLWOR Syntax in XQuery </vt:lpstr>
      <vt:lpstr>Joins</vt:lpstr>
      <vt:lpstr>XSLT</vt:lpstr>
      <vt:lpstr>Application Program Interface</vt:lpstr>
      <vt:lpstr>Storage of XML in Relational Databases</vt:lpstr>
      <vt:lpstr>JSON</vt:lpstr>
      <vt:lpstr>Data Interchange</vt:lpstr>
      <vt:lpstr>JSON</vt:lpstr>
      <vt:lpstr>JSON Is Not...</vt:lpstr>
      <vt:lpstr>Values</vt:lpstr>
      <vt:lpstr>Value</vt:lpstr>
      <vt:lpstr>Strings</vt:lpstr>
      <vt:lpstr>String</vt:lpstr>
      <vt:lpstr>Numbers</vt:lpstr>
      <vt:lpstr>Number</vt:lpstr>
      <vt:lpstr>Booleans</vt:lpstr>
      <vt:lpstr>null</vt:lpstr>
      <vt:lpstr>Object</vt:lpstr>
      <vt:lpstr>Object</vt:lpstr>
      <vt:lpstr>Object</vt:lpstr>
      <vt:lpstr>Object</vt:lpstr>
      <vt:lpstr>Array</vt:lpstr>
      <vt:lpstr>Array</vt:lpstr>
      <vt:lpstr>Array</vt:lpstr>
      <vt:lpstr>Arrays vs Objects</vt:lpstr>
      <vt:lpstr>JSON in Ajax</vt:lpstr>
      <vt:lpstr>JSON in Ajax</vt:lpstr>
      <vt:lpstr>Arguments against JSON</vt:lpstr>
      <vt:lpstr>JSON Is Not XML</vt:lpstr>
      <vt:lpstr>Data Interchange</vt:lpstr>
      <vt:lpstr>End of Chapter 30</vt:lpstr>
      <vt:lpstr>Custom Show 1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Eduard</cp:lastModifiedBy>
  <cp:revision>466</cp:revision>
  <cp:lastPrinted>1999-06-28T19:27:31Z</cp:lastPrinted>
  <dcterms:created xsi:type="dcterms:W3CDTF">2009-12-21T15:40:22Z</dcterms:created>
  <dcterms:modified xsi:type="dcterms:W3CDTF">2019-12-04T16:33:52Z</dcterms:modified>
</cp:coreProperties>
</file>