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3"/>
  </p:notesMasterIdLst>
  <p:sldIdLst>
    <p:sldId id="256" r:id="rId5"/>
    <p:sldId id="370" r:id="rId6"/>
    <p:sldId id="263" r:id="rId7"/>
    <p:sldId id="323" r:id="rId8"/>
    <p:sldId id="264" r:id="rId9"/>
    <p:sldId id="338" r:id="rId10"/>
    <p:sldId id="283" r:id="rId11"/>
    <p:sldId id="302" r:id="rId12"/>
    <p:sldId id="297" r:id="rId13"/>
    <p:sldId id="268" r:id="rId14"/>
    <p:sldId id="280" r:id="rId15"/>
    <p:sldId id="278" r:id="rId16"/>
    <p:sldId id="299" r:id="rId17"/>
    <p:sldId id="260" r:id="rId18"/>
    <p:sldId id="310" r:id="rId19"/>
    <p:sldId id="277" r:id="rId20"/>
    <p:sldId id="325" r:id="rId21"/>
    <p:sldId id="326" r:id="rId22"/>
    <p:sldId id="342" r:id="rId23"/>
    <p:sldId id="332" r:id="rId24"/>
    <p:sldId id="334" r:id="rId25"/>
    <p:sldId id="337" r:id="rId26"/>
    <p:sldId id="346" r:id="rId27"/>
    <p:sldId id="363" r:id="rId28"/>
    <p:sldId id="361" r:id="rId29"/>
    <p:sldId id="377" r:id="rId30"/>
    <p:sldId id="364" r:id="rId31"/>
    <p:sldId id="347" r:id="rId32"/>
    <p:sldId id="348" r:id="rId33"/>
    <p:sldId id="379" r:id="rId34"/>
    <p:sldId id="355" r:id="rId35"/>
    <p:sldId id="349" r:id="rId36"/>
    <p:sldId id="350" r:id="rId37"/>
    <p:sldId id="372" r:id="rId38"/>
    <p:sldId id="371" r:id="rId39"/>
    <p:sldId id="357" r:id="rId40"/>
    <p:sldId id="354" r:id="rId41"/>
    <p:sldId id="368" r:id="rId42"/>
    <p:sldId id="375" r:id="rId43"/>
    <p:sldId id="356" r:id="rId44"/>
    <p:sldId id="358" r:id="rId45"/>
    <p:sldId id="384" r:id="rId46"/>
    <p:sldId id="386" r:id="rId47"/>
    <p:sldId id="374" r:id="rId48"/>
    <p:sldId id="351" r:id="rId49"/>
    <p:sldId id="376" r:id="rId50"/>
    <p:sldId id="258" r:id="rId51"/>
    <p:sldId id="345"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8250A"/>
    <a:srgbClr val="EE2C0C"/>
    <a:srgbClr val="F84D18"/>
    <a:srgbClr val="F95C2B"/>
    <a:srgbClr val="F86B2C"/>
    <a:srgbClr val="E6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00" autoAdjust="0"/>
    <p:restoredTop sz="95803" autoAdjust="0"/>
  </p:normalViewPr>
  <p:slideViewPr>
    <p:cSldViewPr snapToGrid="0">
      <p:cViewPr>
        <p:scale>
          <a:sx n="110" d="100"/>
          <a:sy n="110" d="100"/>
        </p:scale>
        <p:origin x="78" y="330"/>
      </p:cViewPr>
      <p:guideLst/>
    </p:cSldViewPr>
  </p:slideViewPr>
  <p:notesTextViewPr>
    <p:cViewPr>
      <p:scale>
        <a:sx n="1" d="1"/>
        <a:sy n="1" d="1"/>
      </p:scale>
      <p:origin x="0" y="0"/>
    </p:cViewPr>
  </p:notesTextViewPr>
  <p:notesViewPr>
    <p:cSldViewPr snapToGrid="0">
      <p:cViewPr varScale="1">
        <p:scale>
          <a:sx n="85" d="100"/>
          <a:sy n="85" d="100"/>
        </p:scale>
        <p:origin x="388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D4E305-1DB6-4D6C-9F03-44D76FCD8E95}" type="datetimeFigureOut">
              <a:rPr lang="en-US" smtClean="0"/>
              <a:t>12/6/2023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1784735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S. Hanif, L. J. </a:t>
            </a:r>
            <a:r>
              <a:rPr lang="en-US" sz="1200" dirty="0" err="1">
                <a:latin typeface="Times New Roman" panose="02020603050405020304" pitchFamily="18" charset="0"/>
                <a:cs typeface="Times New Roman" panose="02020603050405020304" pitchFamily="18" charset="0"/>
              </a:rPr>
              <a:t>Latecki</a:t>
            </a:r>
            <a:r>
              <a:rPr lang="en-US" sz="1200" dirty="0">
                <a:latin typeface="Times New Roman" panose="02020603050405020304" pitchFamily="18" charset="0"/>
                <a:cs typeface="Times New Roman" panose="02020603050405020304" pitchFamily="18" charset="0"/>
              </a:rPr>
              <a:t>, </a:t>
            </a:r>
            <a:r>
              <a:rPr lang="en-US" sz="1200" b="0" i="0" dirty="0">
                <a:effectLst/>
                <a:latin typeface="Times New Roman" panose="02020603050405020304" pitchFamily="18" charset="0"/>
                <a:cs typeface="Times New Roman" panose="02020603050405020304" pitchFamily="18" charset="0"/>
              </a:rPr>
              <a:t>Local feature fusion with character shape refinement for handwriting Imitation</a:t>
            </a:r>
            <a:endParaRPr lang="en-US" sz="1200"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3622897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Wingdings" panose="05000000000000000000" pitchFamily="2" charset="2"/>
              <a:buChar char="q"/>
            </a:pPr>
            <a:r>
              <a:rPr lang="en-US" sz="1200" dirty="0">
                <a:latin typeface="Times New Roman" panose="02020603050405020304" pitchFamily="18" charset="0"/>
                <a:cs typeface="Times New Roman" panose="02020603050405020304" pitchFamily="18" charset="0"/>
              </a:rPr>
              <a:t>D</a:t>
            </a:r>
            <a:r>
              <a:rPr lang="en-US" sz="1200" b="0" i="0" dirty="0">
                <a:effectLst/>
                <a:latin typeface="Times New Roman" panose="02020603050405020304" pitchFamily="18" charset="0"/>
                <a:cs typeface="Times New Roman" panose="02020603050405020304" pitchFamily="18" charset="0"/>
              </a:rPr>
              <a:t>etect the words in greeting card handwritten messages </a:t>
            </a:r>
          </a:p>
          <a:p>
            <a:pPr marL="285750" indent="-285750">
              <a:buFont typeface="Wingdings" panose="05000000000000000000" pitchFamily="2" charset="2"/>
              <a:buChar char="q"/>
            </a:pPr>
            <a:endParaRPr lang="en-US" sz="1200" b="0" i="0" dirty="0">
              <a:effectLst/>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q"/>
            </a:pPr>
            <a:r>
              <a:rPr lang="en-US" sz="1200" b="0" i="0" dirty="0">
                <a:effectLst/>
                <a:latin typeface="Times New Roman" panose="02020603050405020304" pitchFamily="18" charset="0"/>
                <a:cs typeface="Times New Roman" panose="02020603050405020304" pitchFamily="18" charset="0"/>
              </a:rPr>
              <a:t>Execute the trained STR model on each detected word</a:t>
            </a:r>
          </a:p>
          <a:p>
            <a:pPr marL="285750" indent="-285750">
              <a:buFont typeface="Wingdings" panose="05000000000000000000" pitchFamily="2" charset="2"/>
              <a:buChar char="q"/>
            </a:pPr>
            <a:endParaRPr lang="en-US" sz="12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q"/>
            </a:pPr>
            <a:r>
              <a:rPr lang="en-US" sz="1200" b="0" i="0" dirty="0">
                <a:effectLst/>
                <a:latin typeface="Times New Roman" panose="02020603050405020304" pitchFamily="18" charset="0"/>
                <a:cs typeface="Times New Roman" panose="02020603050405020304" pitchFamily="18" charset="0"/>
              </a:rPr>
              <a:t>STR system predicts the stroke trajectory recovery for each word and render image module converts stroke points into an image</a:t>
            </a:r>
          </a:p>
          <a:p>
            <a:pPr marL="285750" indent="-285750">
              <a:buFont typeface="Wingdings" panose="05000000000000000000" pitchFamily="2" charset="2"/>
              <a:buChar char="q"/>
            </a:pPr>
            <a:endParaRPr lang="en-US" sz="1200" b="0" i="0" dirty="0">
              <a:effectLst/>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q"/>
            </a:pPr>
            <a:r>
              <a:rPr lang="en-US" sz="1200" b="0" i="0" dirty="0">
                <a:effectLst/>
                <a:latin typeface="Times New Roman" panose="02020603050405020304" pitchFamily="18" charset="0"/>
                <a:cs typeface="Times New Roman" panose="02020603050405020304" pitchFamily="18" charset="0"/>
              </a:rPr>
              <a:t>Align the rendered image to the location of the detected word</a:t>
            </a:r>
            <a:endParaRPr lang="en-US" sz="1200"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284A4024-A552-4003-9DFD-549A95B8B511}" type="slidenum">
              <a:rPr lang="en-US" smtClean="0"/>
              <a:t>22</a:t>
            </a:fld>
            <a:endParaRPr lang="en-US"/>
          </a:p>
        </p:txBody>
      </p:sp>
    </p:spTree>
    <p:extLst>
      <p:ext uri="{BB962C8B-B14F-4D97-AF65-F5344CB8AC3E}">
        <p14:creationId xmlns:p14="http://schemas.microsoft.com/office/powerpoint/2010/main" val="25369250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226789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575365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640776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128241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S. Hanif, L. J. </a:t>
            </a:r>
            <a:r>
              <a:rPr lang="en-US" sz="1200" dirty="0" err="1">
                <a:latin typeface="Times New Roman" panose="02020603050405020304" pitchFamily="18" charset="0"/>
                <a:cs typeface="Times New Roman" panose="02020603050405020304" pitchFamily="18" charset="0"/>
              </a:rPr>
              <a:t>Latecki</a:t>
            </a:r>
            <a:r>
              <a:rPr lang="en-US" sz="1200" dirty="0">
                <a:latin typeface="Times New Roman" panose="02020603050405020304" pitchFamily="18" charset="0"/>
                <a:cs typeface="Times New Roman" panose="02020603050405020304" pitchFamily="18" charset="0"/>
              </a:rPr>
              <a:t>, </a:t>
            </a:r>
            <a:r>
              <a:rPr lang="en-US" sz="1200" b="0" i="0" dirty="0">
                <a:effectLst/>
                <a:latin typeface="Times New Roman" panose="02020603050405020304" pitchFamily="18" charset="0"/>
                <a:cs typeface="Times New Roman" panose="02020603050405020304" pitchFamily="18" charset="0"/>
              </a:rPr>
              <a:t>Local feature fusion with character shape refinement for handwriting Imitation</a:t>
            </a:r>
            <a:endParaRPr lang="en-US" sz="1200"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971616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b="0" i="0" dirty="0">
                <a:effectLst/>
                <a:latin typeface="Times New Roman" panose="02020603050405020304" pitchFamily="18" charset="0"/>
                <a:cs typeface="Times New Roman" panose="02020603050405020304" pitchFamily="18" charset="0"/>
              </a:rPr>
              <a:t>The current STR architectures for English handwriting </a:t>
            </a:r>
            <a:r>
              <a:rPr lang="en-US" sz="2800" dirty="0">
                <a:latin typeface="Times New Roman" panose="02020603050405020304" pitchFamily="18" charset="0"/>
                <a:cs typeface="Times New Roman" panose="02020603050405020304" pitchFamily="18" charset="0"/>
              </a:rPr>
              <a:t>works with limited format </a:t>
            </a:r>
            <a:r>
              <a:rPr lang="en-US" sz="2800" b="0" i="0" dirty="0">
                <a:effectLst/>
                <a:latin typeface="Times New Roman" panose="02020603050405020304" pitchFamily="18" charset="0"/>
                <a:cs typeface="Times New Roman" panose="02020603050405020304" pitchFamily="18" charset="0"/>
              </a:rPr>
              <a:t>of text such as or characters of alphabets as input</a:t>
            </a:r>
          </a:p>
          <a:p>
            <a:pPr algn="l" rtl="0"/>
            <a:r>
              <a:rPr lang="en-US" sz="2800" dirty="0">
                <a:effectLst/>
                <a:latin typeface="Times New Roman" panose="02020603050405020304" pitchFamily="18" charset="0"/>
                <a:cs typeface="Times New Roman" panose="02020603050405020304" pitchFamily="18" charset="0"/>
              </a:rPr>
              <a:t>Non-English handwriting datasets </a:t>
            </a:r>
            <a:r>
              <a:rPr lang="en-US" sz="2800" b="0" i="0" dirty="0">
                <a:effectLst/>
                <a:latin typeface="Times New Roman" panose="02020603050405020304" pitchFamily="18" charset="0"/>
                <a:cs typeface="Times New Roman" panose="02020603050405020304" pitchFamily="18" charset="0"/>
              </a:rPr>
              <a:t>emphasize word-level annotations and provide word, line, and page-level annotations for historical handwritten documents</a:t>
            </a:r>
          </a:p>
          <a:p>
            <a:pPr algn="l" rtl="0"/>
            <a:r>
              <a:rPr lang="en-US" sz="2800" b="0" i="0" dirty="0">
                <a:effectLst/>
                <a:latin typeface="Times New Roman" panose="02020603050405020304" pitchFamily="18" charset="0"/>
                <a:cs typeface="Times New Roman" panose="02020603050405020304" pitchFamily="18" charset="0"/>
              </a:rPr>
              <a:t>The Chinese, Japanese, Arabic, and Tamil datasets for stroke trajectory also provide word-level annotations</a:t>
            </a:r>
          </a:p>
          <a:p>
            <a:pPr algn="l" rtl="0"/>
            <a:r>
              <a:rPr lang="en-US" sz="1800" b="0" i="0" dirty="0">
                <a:effectLst/>
                <a:latin typeface="Arial" panose="020B0604020202020204" pitchFamily="34" charset="0"/>
              </a:rPr>
              <a:t>For stroke trajectory recovery, trainable convolutional network using LSTM architecture learns strokes from Tamil scripts with Euclidean distance loss, making it hard to apply to long words with multiple strokes, such as English handwriting</a:t>
            </a:r>
            <a:endParaRPr lang="en-US" sz="1800" dirty="0">
              <a:latin typeface="Arial" panose="020B0604020202020204" pitchFamily="34" charset="0"/>
            </a:endParaRPr>
          </a:p>
          <a:p>
            <a:pPr algn="l" rtl="0"/>
            <a:r>
              <a:rPr lang="en-US" sz="1200" b="0" i="0" dirty="0">
                <a:effectLst/>
                <a:latin typeface="Arial" panose="020B0604020202020204" pitchFamily="34" charset="0"/>
              </a:rPr>
              <a:t>Recently,  a stroke trajectory recovery, where LSTM is trained with a Dynamic Time Waring (DTW) loss function. (Archibald et al., 2021) has a disadvantage that it can work only for a line of text. Apart from the restriction of the input to the lines of text, DTW loss has a drawback for long sequence matching: it sums the loss function for all the points when finding the best alignment between two sequences. Hence order preserving stray points, i.e., predicted stroke points far apart from their matching originals, have a minor in fluence on the DTW loss. However, they result in noticeable artifacts in the predicted strokes. </a:t>
            </a:r>
            <a:endParaRPr lang="en-US" dirty="0"/>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284A4024-A552-4003-9DFD-549A95B8B511}" type="slidenum">
              <a:rPr lang="en-US" smtClean="0"/>
              <a:t>4</a:t>
            </a:fld>
            <a:endParaRPr lang="en-US"/>
          </a:p>
        </p:txBody>
      </p:sp>
    </p:spTree>
    <p:extLst>
      <p:ext uri="{BB962C8B-B14F-4D97-AF65-F5344CB8AC3E}">
        <p14:creationId xmlns:p14="http://schemas.microsoft.com/office/powerpoint/2010/main" val="2943670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Times New Roman" panose="02020603050405020304" pitchFamily="18" charset="0"/>
                <a:cs typeface="Times New Roman" panose="02020603050405020304" pitchFamily="18" charset="0"/>
              </a:rPr>
              <a:t> that demands time and resource allocation</a:t>
            </a:r>
          </a:p>
          <a:p>
            <a:endParaRPr lang="en-US" sz="2800" b="0" i="0" dirty="0">
              <a:effectLst/>
              <a:latin typeface="Times New Roman" panose="02020603050405020304" pitchFamily="18" charset="0"/>
              <a:cs typeface="Times New Roman" panose="02020603050405020304" pitchFamily="18" charset="0"/>
            </a:endParaRPr>
          </a:p>
          <a:p>
            <a:r>
              <a:rPr lang="en-US" sz="2800" b="0" i="0" dirty="0">
                <a:effectLst/>
                <a:latin typeface="Times New Roman" panose="02020603050405020304" pitchFamily="18" charset="0"/>
                <a:cs typeface="Times New Roman" panose="02020603050405020304" pitchFamily="18" charset="0"/>
              </a:rPr>
              <a:t>The current STR architectures for English handwriting </a:t>
            </a:r>
            <a:r>
              <a:rPr lang="en-US" sz="2800" dirty="0">
                <a:latin typeface="Times New Roman" panose="02020603050405020304" pitchFamily="18" charset="0"/>
                <a:cs typeface="Times New Roman" panose="02020603050405020304" pitchFamily="18" charset="0"/>
              </a:rPr>
              <a:t>works with limited format </a:t>
            </a:r>
            <a:r>
              <a:rPr lang="en-US" sz="2800" b="0" i="0" dirty="0">
                <a:effectLst/>
                <a:latin typeface="Times New Roman" panose="02020603050405020304" pitchFamily="18" charset="0"/>
                <a:cs typeface="Times New Roman" panose="02020603050405020304" pitchFamily="18" charset="0"/>
              </a:rPr>
              <a:t>of text such as or characters of alphabets as input</a:t>
            </a:r>
          </a:p>
          <a:p>
            <a:pPr algn="l" rtl="0"/>
            <a:r>
              <a:rPr lang="en-US" sz="2800" dirty="0">
                <a:effectLst/>
                <a:latin typeface="Times New Roman" panose="02020603050405020304" pitchFamily="18" charset="0"/>
                <a:cs typeface="Times New Roman" panose="02020603050405020304" pitchFamily="18" charset="0"/>
              </a:rPr>
              <a:t>Non-English handwriting datasets </a:t>
            </a:r>
            <a:r>
              <a:rPr lang="en-US" sz="2800" b="0" i="0" dirty="0">
                <a:effectLst/>
                <a:latin typeface="Times New Roman" panose="02020603050405020304" pitchFamily="18" charset="0"/>
                <a:cs typeface="Times New Roman" panose="02020603050405020304" pitchFamily="18" charset="0"/>
              </a:rPr>
              <a:t>emphasize word-level annotations and provide word, line, and page-level annotations for historical handwritten documents</a:t>
            </a:r>
          </a:p>
          <a:p>
            <a:pPr algn="l" rtl="0"/>
            <a:r>
              <a:rPr lang="en-US" sz="2800" b="0" i="0" dirty="0">
                <a:effectLst/>
                <a:latin typeface="Times New Roman" panose="02020603050405020304" pitchFamily="18" charset="0"/>
                <a:cs typeface="Times New Roman" panose="02020603050405020304" pitchFamily="18" charset="0"/>
              </a:rPr>
              <a:t>The Chinese, Japanese, Arabic, and Tamil datasets for stroke trajectory also provide word-level annotations</a:t>
            </a:r>
          </a:p>
          <a:p>
            <a:pPr algn="l" rtl="0"/>
            <a:r>
              <a:rPr lang="en-US" sz="1800" b="0" i="0" dirty="0">
                <a:effectLst/>
                <a:latin typeface="Arial" panose="020B0604020202020204" pitchFamily="34" charset="0"/>
              </a:rPr>
              <a:t>For stroke trajectory recovery, trainable convolutional network using LSTM architecture learns strokes from Tamil scripts with Euclidean distance loss, making it hard to apply to long words with multiple strokes, such as English handwriting</a:t>
            </a:r>
            <a:endParaRPr lang="en-US" sz="1800" dirty="0">
              <a:latin typeface="Arial" panose="020B0604020202020204" pitchFamily="34" charset="0"/>
            </a:endParaRPr>
          </a:p>
          <a:p>
            <a:pPr algn="l" rtl="0"/>
            <a:r>
              <a:rPr lang="en-US" sz="1200" b="0" i="0" dirty="0">
                <a:effectLst/>
                <a:latin typeface="Arial" panose="020B0604020202020204" pitchFamily="34" charset="0"/>
              </a:rPr>
              <a:t>Recently,  a stroke trajectory recovery, where LSTM is trained with a Dynamic Time Waring (DTW) loss function. (Archibald et al., 2021) has a disadvantage that it can work only for a line of text. Apart from the restriction of the input to the lines of text, DTW loss has a drawback for long sequence matching: it sums the loss function for all the points when finding the best alignment between two sequences. Hence order preserving stray points, i.e., predicted stroke points far apart from their matching originals, have a minor in fluence on the DTW loss. However, they result in noticeable artifacts in the predicted strokes. </a:t>
            </a:r>
            <a:endParaRPr lang="en-US" dirty="0"/>
          </a:p>
          <a:p>
            <a:endParaRPr lang="en-US" dirty="0"/>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284A4024-A552-4003-9DFD-549A95B8B511}" type="slidenum">
              <a:rPr lang="en-US" smtClean="0"/>
              <a:t>5</a:t>
            </a:fld>
            <a:endParaRPr lang="en-US"/>
          </a:p>
        </p:txBody>
      </p:sp>
    </p:spTree>
    <p:extLst>
      <p:ext uri="{BB962C8B-B14F-4D97-AF65-F5344CB8AC3E}">
        <p14:creationId xmlns:p14="http://schemas.microsoft.com/office/powerpoint/2010/main" val="3368934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effectLst/>
                <a:latin typeface="Times New Roman"/>
                <a:cs typeface="Times New Roman"/>
              </a:rPr>
              <a:t>pair learns character region and affinity scores with</a:t>
            </a:r>
          </a:p>
          <a:p>
            <a:r>
              <a:rPr lang="en-US" sz="1200" b="0" i="0" dirty="0">
                <a:effectLst/>
                <a:latin typeface="Times New Roman"/>
                <a:cs typeface="Times New Roman"/>
              </a:rPr>
              <a:t>without any character level annotations</a:t>
            </a:r>
            <a:endParaRPr lang="en-US" dirty="0"/>
          </a:p>
        </p:txBody>
      </p:sp>
    </p:spTree>
    <p:extLst>
      <p:ext uri="{BB962C8B-B14F-4D97-AF65-F5344CB8AC3E}">
        <p14:creationId xmlns:p14="http://schemas.microsoft.com/office/powerpoint/2010/main" val="397703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point picture in tablet with stylus pen!</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284A4024-A552-4003-9DFD-549A95B8B511}" type="slidenum">
              <a:rPr lang="en-US" smtClean="0"/>
              <a:t>14</a:t>
            </a:fld>
            <a:endParaRPr lang="en-US"/>
          </a:p>
        </p:txBody>
      </p:sp>
    </p:spTree>
    <p:extLst>
      <p:ext uri="{BB962C8B-B14F-4D97-AF65-F5344CB8AC3E}">
        <p14:creationId xmlns:p14="http://schemas.microsoft.com/office/powerpoint/2010/main" val="11895173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Network architecture</a:t>
            </a:r>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284A4024-A552-4003-9DFD-549A95B8B511}" type="slidenum">
              <a:rPr lang="en-US" smtClean="0"/>
              <a:t>15</a:t>
            </a:fld>
            <a:endParaRPr lang="en-US"/>
          </a:p>
        </p:txBody>
      </p:sp>
    </p:spTree>
    <p:extLst>
      <p:ext uri="{BB962C8B-B14F-4D97-AF65-F5344CB8AC3E}">
        <p14:creationId xmlns:p14="http://schemas.microsoft.com/office/powerpoint/2010/main" val="34559085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effectLst/>
                <a:latin typeface="Times New Roman" panose="02020603050405020304" pitchFamily="18" charset="0"/>
                <a:cs typeface="Times New Roman" panose="02020603050405020304" pitchFamily="18" charset="0"/>
              </a:rPr>
              <a:t>However, the proposed multi-channel word detector performs well also on challenging examples</a:t>
            </a:r>
            <a:endParaRPr lang="en-US" sz="1200"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8143795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284A4024-A552-4003-9DFD-549A95B8B511}" type="slidenum">
              <a:rPr lang="en-US" smtClean="0"/>
              <a:t>17</a:t>
            </a:fld>
            <a:endParaRPr lang="en-US"/>
          </a:p>
        </p:txBody>
      </p:sp>
    </p:spTree>
    <p:extLst>
      <p:ext uri="{BB962C8B-B14F-4D97-AF65-F5344CB8AC3E}">
        <p14:creationId xmlns:p14="http://schemas.microsoft.com/office/powerpoint/2010/main" val="26861737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effectLst/>
                <a:latin typeface="Times New Roman" panose="02020603050405020304" pitchFamily="18" charset="0"/>
                <a:cs typeface="Times New Roman" panose="02020603050405020304" pitchFamily="18" charset="0"/>
              </a:rPr>
              <a:t>IAM-online dataset only provides the stroke’s ground truth for the line-level text</a:t>
            </a:r>
          </a:p>
          <a:p>
            <a:r>
              <a:rPr lang="en-US" sz="1200" b="0" i="0" dirty="0">
                <a:effectLst/>
                <a:latin typeface="Times New Roman" panose="02020603050405020304" pitchFamily="18" charset="0"/>
                <a:cs typeface="Times New Roman" panose="02020603050405020304" pitchFamily="18" charset="0"/>
              </a:rPr>
              <a:t>Word detection generally requires word bounding boxes to train the detection network, but the IAM-</a:t>
            </a:r>
            <a:br>
              <a:rPr lang="en-US" sz="1200" dirty="0">
                <a:latin typeface="Times New Roman" panose="02020603050405020304" pitchFamily="18" charset="0"/>
                <a:cs typeface="Times New Roman" panose="02020603050405020304" pitchFamily="18" charset="0"/>
              </a:rPr>
            </a:br>
            <a:r>
              <a:rPr lang="en-US" sz="1200" b="0" i="0" dirty="0">
                <a:effectLst/>
                <a:latin typeface="Times New Roman" panose="02020603050405020304" pitchFamily="18" charset="0"/>
                <a:cs typeface="Times New Roman" panose="02020603050405020304" pitchFamily="18" charset="0"/>
              </a:rPr>
              <a:t>online dataset does not include word bounding boxes. So, we propose to train the word detection on GNHK</a:t>
            </a:r>
            <a:br>
              <a:rPr lang="en-US" sz="1200" dirty="0">
                <a:latin typeface="Times New Roman" panose="02020603050405020304" pitchFamily="18" charset="0"/>
                <a:cs typeface="Times New Roman" panose="02020603050405020304" pitchFamily="18" charset="0"/>
              </a:rPr>
            </a:br>
            <a:r>
              <a:rPr lang="en-US" sz="1200" b="0" i="0" dirty="0">
                <a:effectLst/>
                <a:latin typeface="Times New Roman" panose="02020603050405020304" pitchFamily="18" charset="0"/>
                <a:cs typeface="Times New Roman" panose="02020603050405020304" pitchFamily="18" charset="0"/>
              </a:rPr>
              <a:t>dataset and then applied to the IAM online dataset</a:t>
            </a:r>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284A4024-A552-4003-9DFD-549A95B8B511}" type="slidenum">
              <a:rPr lang="en-US" smtClean="0"/>
              <a:t>20</a:t>
            </a:fld>
            <a:endParaRPr lang="en-US"/>
          </a:p>
        </p:txBody>
      </p:sp>
    </p:spTree>
    <p:extLst>
      <p:ext uri="{BB962C8B-B14F-4D97-AF65-F5344CB8AC3E}">
        <p14:creationId xmlns:p14="http://schemas.microsoft.com/office/powerpoint/2010/main" val="26472547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8E3F2-0725-8F31-D286-E56409B835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BAB0D0E-1930-2D9E-83D7-D7DDEA9BF8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B1E27EB-3A87-3A4A-E0D2-5237ACEC408A}"/>
              </a:ext>
            </a:extLst>
          </p:cNvPr>
          <p:cNvSpPr>
            <a:spLocks noGrp="1"/>
          </p:cNvSpPr>
          <p:nvPr>
            <p:ph type="dt" sz="half" idx="10"/>
          </p:nvPr>
        </p:nvSpPr>
        <p:spPr/>
        <p:txBody>
          <a:bodyPr/>
          <a:lstStyle/>
          <a:p>
            <a:fld id="{FEAA8845-FB04-4E34-8384-AC345E5C1993}" type="datetimeFigureOut">
              <a:rPr lang="en-US" smtClean="0"/>
              <a:t>12/6/2023</a:t>
            </a:fld>
            <a:endParaRPr lang="en-US"/>
          </a:p>
        </p:txBody>
      </p:sp>
      <p:sp>
        <p:nvSpPr>
          <p:cNvPr id="5" name="Footer Placeholder 4">
            <a:extLst>
              <a:ext uri="{FF2B5EF4-FFF2-40B4-BE49-F238E27FC236}">
                <a16:creationId xmlns:a16="http://schemas.microsoft.com/office/drawing/2014/main" id="{B397E222-E15F-289D-4568-7A66B3EAAFA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127225E-C4C8-CAE5-1C29-DBD545D93F55}"/>
              </a:ext>
            </a:extLst>
          </p:cNvPr>
          <p:cNvSpPr>
            <a:spLocks noGrp="1"/>
          </p:cNvSpPr>
          <p:nvPr>
            <p:ph type="sldNum" sz="quarter" idx="12"/>
          </p:nvPr>
        </p:nvSpPr>
        <p:spPr>
          <a:xfrm>
            <a:off x="8401050" y="6356350"/>
            <a:ext cx="2743200" cy="365125"/>
          </a:xfrm>
          <a:prstGeom prst="rect">
            <a:avLst/>
          </a:prstGeom>
        </p:spPr>
        <p:txBody>
          <a:bodyPr/>
          <a:lstStyle/>
          <a:p>
            <a:fld id="{1C4ED4D8-16DC-4FE2-AB33-06A8781EE8E9}" type="slidenum">
              <a:rPr lang="en-US" smtClean="0"/>
              <a:t>‹#›</a:t>
            </a:fld>
            <a:endParaRPr lang="en-US"/>
          </a:p>
        </p:txBody>
      </p:sp>
    </p:spTree>
    <p:extLst>
      <p:ext uri="{BB962C8B-B14F-4D97-AF65-F5344CB8AC3E}">
        <p14:creationId xmlns:p14="http://schemas.microsoft.com/office/powerpoint/2010/main" val="3636960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11394-0EE2-91F6-DBF0-3B0F63BC523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2F7C669-129B-3154-EC19-3D8853D015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3479FE-7418-4369-8C98-459BDD9E6309}"/>
              </a:ext>
            </a:extLst>
          </p:cNvPr>
          <p:cNvSpPr>
            <a:spLocks noGrp="1"/>
          </p:cNvSpPr>
          <p:nvPr>
            <p:ph type="dt" sz="half" idx="10"/>
          </p:nvPr>
        </p:nvSpPr>
        <p:spPr/>
        <p:txBody>
          <a:bodyPr/>
          <a:lstStyle/>
          <a:p>
            <a:fld id="{FEAA8845-FB04-4E34-8384-AC345E5C1993}" type="datetimeFigureOut">
              <a:rPr lang="en-US" smtClean="0"/>
              <a:t>12/6/2023</a:t>
            </a:fld>
            <a:endParaRPr lang="en-US"/>
          </a:p>
        </p:txBody>
      </p:sp>
      <p:sp>
        <p:nvSpPr>
          <p:cNvPr id="5" name="Footer Placeholder 4">
            <a:extLst>
              <a:ext uri="{FF2B5EF4-FFF2-40B4-BE49-F238E27FC236}">
                <a16:creationId xmlns:a16="http://schemas.microsoft.com/office/drawing/2014/main" id="{AB19EB58-8C15-3E2D-7348-D8E5F3CDB8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D2CDC53-42C8-6D4F-82D5-40B68B3490E5}"/>
              </a:ext>
            </a:extLst>
          </p:cNvPr>
          <p:cNvSpPr>
            <a:spLocks noGrp="1"/>
          </p:cNvSpPr>
          <p:nvPr>
            <p:ph type="sldNum" sz="quarter" idx="12"/>
          </p:nvPr>
        </p:nvSpPr>
        <p:spPr>
          <a:xfrm>
            <a:off x="8401050" y="6356350"/>
            <a:ext cx="2743200" cy="365125"/>
          </a:xfrm>
          <a:prstGeom prst="rect">
            <a:avLst/>
          </a:prstGeom>
        </p:spPr>
        <p:txBody>
          <a:bodyPr/>
          <a:lstStyle/>
          <a:p>
            <a:fld id="{1C4ED4D8-16DC-4FE2-AB33-06A8781EE8E9}" type="slidenum">
              <a:rPr lang="en-US" smtClean="0"/>
              <a:t>‹#›</a:t>
            </a:fld>
            <a:endParaRPr lang="en-US"/>
          </a:p>
        </p:txBody>
      </p:sp>
    </p:spTree>
    <p:extLst>
      <p:ext uri="{BB962C8B-B14F-4D97-AF65-F5344CB8AC3E}">
        <p14:creationId xmlns:p14="http://schemas.microsoft.com/office/powerpoint/2010/main" val="1538022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D378E8C-BEA7-501D-C727-0CE23F54EC7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A11C2D0-EB06-4BC4-B60B-1990689893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C6F720-7265-F56F-039B-51892138D869}"/>
              </a:ext>
            </a:extLst>
          </p:cNvPr>
          <p:cNvSpPr>
            <a:spLocks noGrp="1"/>
          </p:cNvSpPr>
          <p:nvPr>
            <p:ph type="dt" sz="half" idx="10"/>
          </p:nvPr>
        </p:nvSpPr>
        <p:spPr/>
        <p:txBody>
          <a:bodyPr/>
          <a:lstStyle/>
          <a:p>
            <a:fld id="{FEAA8845-FB04-4E34-8384-AC345E5C1993}" type="datetimeFigureOut">
              <a:rPr lang="en-US" smtClean="0"/>
              <a:t>12/6/2023</a:t>
            </a:fld>
            <a:endParaRPr lang="en-US"/>
          </a:p>
        </p:txBody>
      </p:sp>
      <p:sp>
        <p:nvSpPr>
          <p:cNvPr id="5" name="Footer Placeholder 4">
            <a:extLst>
              <a:ext uri="{FF2B5EF4-FFF2-40B4-BE49-F238E27FC236}">
                <a16:creationId xmlns:a16="http://schemas.microsoft.com/office/drawing/2014/main" id="{2106DD09-BDC3-F497-326B-63D30EC793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859E468-7503-7C31-09BA-5429CD7A41FE}"/>
              </a:ext>
            </a:extLst>
          </p:cNvPr>
          <p:cNvSpPr>
            <a:spLocks noGrp="1"/>
          </p:cNvSpPr>
          <p:nvPr>
            <p:ph type="sldNum" sz="quarter" idx="12"/>
          </p:nvPr>
        </p:nvSpPr>
        <p:spPr>
          <a:xfrm>
            <a:off x="8401050" y="6356350"/>
            <a:ext cx="2743200" cy="365125"/>
          </a:xfrm>
          <a:prstGeom prst="rect">
            <a:avLst/>
          </a:prstGeom>
        </p:spPr>
        <p:txBody>
          <a:bodyPr/>
          <a:lstStyle/>
          <a:p>
            <a:fld id="{1C4ED4D8-16DC-4FE2-AB33-06A8781EE8E9}" type="slidenum">
              <a:rPr lang="en-US" smtClean="0"/>
              <a:t>‹#›</a:t>
            </a:fld>
            <a:endParaRPr lang="en-US"/>
          </a:p>
        </p:txBody>
      </p:sp>
    </p:spTree>
    <p:extLst>
      <p:ext uri="{BB962C8B-B14F-4D97-AF65-F5344CB8AC3E}">
        <p14:creationId xmlns:p14="http://schemas.microsoft.com/office/powerpoint/2010/main" val="1844677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90988-5131-2378-4FC1-50043350D0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64E62D-BCC4-2947-8E41-39BBD9F98D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11FF30-2B62-3338-D9F6-D685324A5D9E}"/>
              </a:ext>
            </a:extLst>
          </p:cNvPr>
          <p:cNvSpPr>
            <a:spLocks noGrp="1"/>
          </p:cNvSpPr>
          <p:nvPr>
            <p:ph type="dt" sz="half" idx="10"/>
          </p:nvPr>
        </p:nvSpPr>
        <p:spPr/>
        <p:txBody>
          <a:bodyPr/>
          <a:lstStyle/>
          <a:p>
            <a:fld id="{FEAA8845-FB04-4E34-8384-AC345E5C1993}" type="datetimeFigureOut">
              <a:rPr lang="en-US" smtClean="0"/>
              <a:t>12/6/2023</a:t>
            </a:fld>
            <a:endParaRPr lang="en-US"/>
          </a:p>
        </p:txBody>
      </p:sp>
      <p:sp>
        <p:nvSpPr>
          <p:cNvPr id="5" name="Footer Placeholder 4">
            <a:extLst>
              <a:ext uri="{FF2B5EF4-FFF2-40B4-BE49-F238E27FC236}">
                <a16:creationId xmlns:a16="http://schemas.microsoft.com/office/drawing/2014/main" id="{072150CC-CB0F-E1B3-25EB-76EB90210B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B4A5DF-DC6F-A0FF-CADC-83BABBBA661A}"/>
              </a:ext>
            </a:extLst>
          </p:cNvPr>
          <p:cNvSpPr>
            <a:spLocks noGrp="1"/>
          </p:cNvSpPr>
          <p:nvPr>
            <p:ph type="sldNum" sz="quarter" idx="12"/>
          </p:nvPr>
        </p:nvSpPr>
        <p:spPr>
          <a:xfrm>
            <a:off x="8401050" y="6356350"/>
            <a:ext cx="2743200" cy="365125"/>
          </a:xfrm>
          <a:prstGeom prst="rect">
            <a:avLst/>
          </a:prstGeom>
        </p:spPr>
        <p:txBody>
          <a:bodyPr/>
          <a:lstStyle/>
          <a:p>
            <a:fld id="{1C4ED4D8-16DC-4FE2-AB33-06A8781EE8E9}" type="slidenum">
              <a:rPr lang="en-US" smtClean="0"/>
              <a:t>‹#›</a:t>
            </a:fld>
            <a:endParaRPr lang="en-US"/>
          </a:p>
        </p:txBody>
      </p:sp>
    </p:spTree>
    <p:extLst>
      <p:ext uri="{BB962C8B-B14F-4D97-AF65-F5344CB8AC3E}">
        <p14:creationId xmlns:p14="http://schemas.microsoft.com/office/powerpoint/2010/main" val="3116211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75ED6-48A6-5C92-1832-27E3ABEC4A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FDD6439-CB15-7CA5-B2BC-63FD7C724F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AD9BB3E-FC38-F88A-BA7E-32D2A1FED49D}"/>
              </a:ext>
            </a:extLst>
          </p:cNvPr>
          <p:cNvSpPr>
            <a:spLocks noGrp="1"/>
          </p:cNvSpPr>
          <p:nvPr>
            <p:ph type="dt" sz="half" idx="10"/>
          </p:nvPr>
        </p:nvSpPr>
        <p:spPr/>
        <p:txBody>
          <a:bodyPr/>
          <a:lstStyle/>
          <a:p>
            <a:fld id="{FEAA8845-FB04-4E34-8384-AC345E5C1993}" type="datetimeFigureOut">
              <a:rPr lang="en-US" smtClean="0"/>
              <a:t>12/6/2023</a:t>
            </a:fld>
            <a:endParaRPr lang="en-US"/>
          </a:p>
        </p:txBody>
      </p:sp>
      <p:sp>
        <p:nvSpPr>
          <p:cNvPr id="5" name="Footer Placeholder 4">
            <a:extLst>
              <a:ext uri="{FF2B5EF4-FFF2-40B4-BE49-F238E27FC236}">
                <a16:creationId xmlns:a16="http://schemas.microsoft.com/office/drawing/2014/main" id="{97C81451-EABD-E8AC-519E-AB70EF24A5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847876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CB9DE-0512-751D-06CE-3BA2C0DD28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1273BF-DAFC-81F0-1A47-CA8E3E87DD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EBDA2F-816B-D04B-5BAB-5CD724F33B1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5785A7-C6AE-F684-6192-59B74CFC5FD6}"/>
              </a:ext>
            </a:extLst>
          </p:cNvPr>
          <p:cNvSpPr>
            <a:spLocks noGrp="1"/>
          </p:cNvSpPr>
          <p:nvPr>
            <p:ph type="dt" sz="half" idx="10"/>
          </p:nvPr>
        </p:nvSpPr>
        <p:spPr/>
        <p:txBody>
          <a:bodyPr/>
          <a:lstStyle/>
          <a:p>
            <a:fld id="{FEAA8845-FB04-4E34-8384-AC345E5C1993}" type="datetimeFigureOut">
              <a:rPr lang="en-US" smtClean="0"/>
              <a:t>12/6/2023</a:t>
            </a:fld>
            <a:endParaRPr lang="en-US"/>
          </a:p>
        </p:txBody>
      </p:sp>
      <p:sp>
        <p:nvSpPr>
          <p:cNvPr id="6" name="Footer Placeholder 5">
            <a:extLst>
              <a:ext uri="{FF2B5EF4-FFF2-40B4-BE49-F238E27FC236}">
                <a16:creationId xmlns:a16="http://schemas.microsoft.com/office/drawing/2014/main" id="{8D3BEC40-677A-AD70-1C5B-04C6FA69DA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B363C5B-D0D3-BCB8-2F0A-7B839CC32DAC}"/>
              </a:ext>
            </a:extLst>
          </p:cNvPr>
          <p:cNvSpPr>
            <a:spLocks noGrp="1"/>
          </p:cNvSpPr>
          <p:nvPr>
            <p:ph type="sldNum" sz="quarter" idx="12"/>
          </p:nvPr>
        </p:nvSpPr>
        <p:spPr>
          <a:xfrm>
            <a:off x="8401050" y="6356350"/>
            <a:ext cx="2743200" cy="365125"/>
          </a:xfrm>
          <a:prstGeom prst="rect">
            <a:avLst/>
          </a:prstGeom>
        </p:spPr>
        <p:txBody>
          <a:bodyPr/>
          <a:lstStyle/>
          <a:p>
            <a:fld id="{1C4ED4D8-16DC-4FE2-AB33-06A8781EE8E9}" type="slidenum">
              <a:rPr lang="en-US" smtClean="0"/>
              <a:t>‹#›</a:t>
            </a:fld>
            <a:endParaRPr lang="en-US"/>
          </a:p>
        </p:txBody>
      </p:sp>
    </p:spTree>
    <p:extLst>
      <p:ext uri="{BB962C8B-B14F-4D97-AF65-F5344CB8AC3E}">
        <p14:creationId xmlns:p14="http://schemas.microsoft.com/office/powerpoint/2010/main" val="2866524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380F0-9F3D-C5E4-2675-681D9A9D4A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1F161ED-71A4-5FF0-4C8B-1EDB03BF25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0E103B-5A96-CF0E-C6FC-BA5B6B3A506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46C8D92-F758-BFDE-718E-17585DF4E8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5FAE55-2B28-E9A1-170B-21197ADE01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4C99840-D2AC-26E7-F92F-697160386E51}"/>
              </a:ext>
            </a:extLst>
          </p:cNvPr>
          <p:cNvSpPr>
            <a:spLocks noGrp="1"/>
          </p:cNvSpPr>
          <p:nvPr>
            <p:ph type="dt" sz="half" idx="10"/>
          </p:nvPr>
        </p:nvSpPr>
        <p:spPr/>
        <p:txBody>
          <a:bodyPr/>
          <a:lstStyle/>
          <a:p>
            <a:fld id="{FEAA8845-FB04-4E34-8384-AC345E5C1993}" type="datetimeFigureOut">
              <a:rPr lang="en-US" smtClean="0"/>
              <a:t>12/6/2023</a:t>
            </a:fld>
            <a:endParaRPr lang="en-US"/>
          </a:p>
        </p:txBody>
      </p:sp>
      <p:sp>
        <p:nvSpPr>
          <p:cNvPr id="8" name="Footer Placeholder 7">
            <a:extLst>
              <a:ext uri="{FF2B5EF4-FFF2-40B4-BE49-F238E27FC236}">
                <a16:creationId xmlns:a16="http://schemas.microsoft.com/office/drawing/2014/main" id="{323B984B-360A-6148-7330-3DDB71D279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11EA774-71F3-AE88-48AE-32F7B4C4D9C6}"/>
              </a:ext>
            </a:extLst>
          </p:cNvPr>
          <p:cNvSpPr>
            <a:spLocks noGrp="1"/>
          </p:cNvSpPr>
          <p:nvPr>
            <p:ph type="sldNum" sz="quarter" idx="12"/>
          </p:nvPr>
        </p:nvSpPr>
        <p:spPr>
          <a:xfrm>
            <a:off x="8401050" y="6356350"/>
            <a:ext cx="2743200" cy="365125"/>
          </a:xfrm>
          <a:prstGeom prst="rect">
            <a:avLst/>
          </a:prstGeom>
        </p:spPr>
        <p:txBody>
          <a:bodyPr/>
          <a:lstStyle/>
          <a:p>
            <a:fld id="{1C4ED4D8-16DC-4FE2-AB33-06A8781EE8E9}" type="slidenum">
              <a:rPr lang="en-US" smtClean="0"/>
              <a:t>‹#›</a:t>
            </a:fld>
            <a:endParaRPr lang="en-US"/>
          </a:p>
        </p:txBody>
      </p:sp>
    </p:spTree>
    <p:extLst>
      <p:ext uri="{BB962C8B-B14F-4D97-AF65-F5344CB8AC3E}">
        <p14:creationId xmlns:p14="http://schemas.microsoft.com/office/powerpoint/2010/main" val="12822658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CD2A1-E0E3-22B8-D927-0D6AEE28ADA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242932C-8DCC-7127-7EB1-41711A00F1AF}"/>
              </a:ext>
            </a:extLst>
          </p:cNvPr>
          <p:cNvSpPr>
            <a:spLocks noGrp="1"/>
          </p:cNvSpPr>
          <p:nvPr>
            <p:ph type="dt" sz="half" idx="10"/>
          </p:nvPr>
        </p:nvSpPr>
        <p:spPr/>
        <p:txBody>
          <a:bodyPr/>
          <a:lstStyle/>
          <a:p>
            <a:fld id="{FEAA8845-FB04-4E34-8384-AC345E5C1993}" type="datetimeFigureOut">
              <a:rPr lang="en-US" smtClean="0"/>
              <a:t>12/6/2023</a:t>
            </a:fld>
            <a:endParaRPr lang="en-US"/>
          </a:p>
        </p:txBody>
      </p:sp>
      <p:sp>
        <p:nvSpPr>
          <p:cNvPr id="4" name="Footer Placeholder 3">
            <a:extLst>
              <a:ext uri="{FF2B5EF4-FFF2-40B4-BE49-F238E27FC236}">
                <a16:creationId xmlns:a16="http://schemas.microsoft.com/office/drawing/2014/main" id="{D319D33F-9D90-AAD5-D368-152E3ECA02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DD37CC1-C734-4DA8-214C-DE64706D4FA3}"/>
              </a:ext>
            </a:extLst>
          </p:cNvPr>
          <p:cNvSpPr>
            <a:spLocks noGrp="1"/>
          </p:cNvSpPr>
          <p:nvPr>
            <p:ph type="sldNum" sz="quarter" idx="12"/>
          </p:nvPr>
        </p:nvSpPr>
        <p:spPr>
          <a:xfrm>
            <a:off x="8401050" y="6356350"/>
            <a:ext cx="2743200" cy="365125"/>
          </a:xfrm>
          <a:prstGeom prst="rect">
            <a:avLst/>
          </a:prstGeom>
        </p:spPr>
        <p:txBody>
          <a:bodyPr/>
          <a:lstStyle/>
          <a:p>
            <a:fld id="{1C4ED4D8-16DC-4FE2-AB33-06A8781EE8E9}" type="slidenum">
              <a:rPr lang="en-US" smtClean="0"/>
              <a:t>‹#›</a:t>
            </a:fld>
            <a:endParaRPr lang="en-US"/>
          </a:p>
        </p:txBody>
      </p:sp>
    </p:spTree>
    <p:extLst>
      <p:ext uri="{BB962C8B-B14F-4D97-AF65-F5344CB8AC3E}">
        <p14:creationId xmlns:p14="http://schemas.microsoft.com/office/powerpoint/2010/main" val="1044304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C7312E-C073-10D7-A72B-ECB56DFB91D0}"/>
              </a:ext>
            </a:extLst>
          </p:cNvPr>
          <p:cNvSpPr>
            <a:spLocks noGrp="1"/>
          </p:cNvSpPr>
          <p:nvPr>
            <p:ph type="dt" sz="half" idx="10"/>
          </p:nvPr>
        </p:nvSpPr>
        <p:spPr/>
        <p:txBody>
          <a:bodyPr/>
          <a:lstStyle/>
          <a:p>
            <a:fld id="{FEAA8845-FB04-4E34-8384-AC345E5C1993}" type="datetimeFigureOut">
              <a:rPr lang="en-US" smtClean="0"/>
              <a:t>12/6/2023</a:t>
            </a:fld>
            <a:endParaRPr lang="en-US"/>
          </a:p>
        </p:txBody>
      </p:sp>
      <p:sp>
        <p:nvSpPr>
          <p:cNvPr id="3" name="Footer Placeholder 2">
            <a:extLst>
              <a:ext uri="{FF2B5EF4-FFF2-40B4-BE49-F238E27FC236}">
                <a16:creationId xmlns:a16="http://schemas.microsoft.com/office/drawing/2014/main" id="{C6ADF1DD-771E-DC2C-B0D4-413363F766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723DD5D-F046-E8EE-D22E-3F904B8C8EEF}"/>
              </a:ext>
            </a:extLst>
          </p:cNvPr>
          <p:cNvSpPr>
            <a:spLocks noGrp="1"/>
          </p:cNvSpPr>
          <p:nvPr>
            <p:ph type="sldNum" sz="quarter" idx="12"/>
          </p:nvPr>
        </p:nvSpPr>
        <p:spPr>
          <a:xfrm>
            <a:off x="8401050" y="6356350"/>
            <a:ext cx="2743200" cy="365125"/>
          </a:xfrm>
          <a:prstGeom prst="rect">
            <a:avLst/>
          </a:prstGeom>
        </p:spPr>
        <p:txBody>
          <a:bodyPr/>
          <a:lstStyle/>
          <a:p>
            <a:fld id="{1C4ED4D8-16DC-4FE2-AB33-06A8781EE8E9}" type="slidenum">
              <a:rPr lang="en-US" smtClean="0"/>
              <a:t>‹#›</a:t>
            </a:fld>
            <a:endParaRPr lang="en-US"/>
          </a:p>
        </p:txBody>
      </p:sp>
    </p:spTree>
    <p:extLst>
      <p:ext uri="{BB962C8B-B14F-4D97-AF65-F5344CB8AC3E}">
        <p14:creationId xmlns:p14="http://schemas.microsoft.com/office/powerpoint/2010/main" val="12530052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D9BE2-FA67-EF9F-78B6-19E8E3BDDD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14169D3-D75E-B69C-AC67-1661A40C14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B152C47-9F45-7297-14CE-852F2B1CDE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804485-B95F-FE1B-2574-D18B19E45246}"/>
              </a:ext>
            </a:extLst>
          </p:cNvPr>
          <p:cNvSpPr>
            <a:spLocks noGrp="1"/>
          </p:cNvSpPr>
          <p:nvPr>
            <p:ph type="dt" sz="half" idx="10"/>
          </p:nvPr>
        </p:nvSpPr>
        <p:spPr/>
        <p:txBody>
          <a:bodyPr/>
          <a:lstStyle/>
          <a:p>
            <a:fld id="{FEAA8845-FB04-4E34-8384-AC345E5C1993}" type="datetimeFigureOut">
              <a:rPr lang="en-US" smtClean="0"/>
              <a:t>12/6/2023</a:t>
            </a:fld>
            <a:endParaRPr lang="en-US"/>
          </a:p>
        </p:txBody>
      </p:sp>
      <p:sp>
        <p:nvSpPr>
          <p:cNvPr id="6" name="Footer Placeholder 5">
            <a:extLst>
              <a:ext uri="{FF2B5EF4-FFF2-40B4-BE49-F238E27FC236}">
                <a16:creationId xmlns:a16="http://schemas.microsoft.com/office/drawing/2014/main" id="{189904BC-20E9-4518-43DA-37C8C10073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31E0344-1EC9-9D21-D261-091B2D9826B3}"/>
              </a:ext>
            </a:extLst>
          </p:cNvPr>
          <p:cNvSpPr>
            <a:spLocks noGrp="1"/>
          </p:cNvSpPr>
          <p:nvPr>
            <p:ph type="sldNum" sz="quarter" idx="12"/>
          </p:nvPr>
        </p:nvSpPr>
        <p:spPr>
          <a:xfrm>
            <a:off x="8401050" y="6356350"/>
            <a:ext cx="2743200" cy="365125"/>
          </a:xfrm>
          <a:prstGeom prst="rect">
            <a:avLst/>
          </a:prstGeom>
        </p:spPr>
        <p:txBody>
          <a:bodyPr/>
          <a:lstStyle/>
          <a:p>
            <a:fld id="{1C4ED4D8-16DC-4FE2-AB33-06A8781EE8E9}" type="slidenum">
              <a:rPr lang="en-US" smtClean="0"/>
              <a:t>‹#›</a:t>
            </a:fld>
            <a:endParaRPr lang="en-US"/>
          </a:p>
        </p:txBody>
      </p:sp>
    </p:spTree>
    <p:extLst>
      <p:ext uri="{BB962C8B-B14F-4D97-AF65-F5344CB8AC3E}">
        <p14:creationId xmlns:p14="http://schemas.microsoft.com/office/powerpoint/2010/main" val="3712986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1DFEC-E1AE-F08A-D6C9-B5FB227459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7691109-DD09-A6C6-5BEC-BFB83E4FFD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2B07D7-7892-735F-317F-B03FFB6BD9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880EC5-C58F-9E45-729E-F001C69502C4}"/>
              </a:ext>
            </a:extLst>
          </p:cNvPr>
          <p:cNvSpPr>
            <a:spLocks noGrp="1"/>
          </p:cNvSpPr>
          <p:nvPr>
            <p:ph type="dt" sz="half" idx="10"/>
          </p:nvPr>
        </p:nvSpPr>
        <p:spPr/>
        <p:txBody>
          <a:bodyPr/>
          <a:lstStyle/>
          <a:p>
            <a:fld id="{FEAA8845-FB04-4E34-8384-AC345E5C1993}" type="datetimeFigureOut">
              <a:rPr lang="en-US" smtClean="0"/>
              <a:t>12/6/2023</a:t>
            </a:fld>
            <a:endParaRPr lang="en-US"/>
          </a:p>
        </p:txBody>
      </p:sp>
      <p:sp>
        <p:nvSpPr>
          <p:cNvPr id="6" name="Footer Placeholder 5">
            <a:extLst>
              <a:ext uri="{FF2B5EF4-FFF2-40B4-BE49-F238E27FC236}">
                <a16:creationId xmlns:a16="http://schemas.microsoft.com/office/drawing/2014/main" id="{BE57E7E1-3048-016E-AAB2-ABAA6D15C4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137217D-0649-EF0B-9351-9E99B54AE8B3}"/>
              </a:ext>
            </a:extLst>
          </p:cNvPr>
          <p:cNvSpPr>
            <a:spLocks noGrp="1"/>
          </p:cNvSpPr>
          <p:nvPr>
            <p:ph type="sldNum" sz="quarter" idx="12"/>
          </p:nvPr>
        </p:nvSpPr>
        <p:spPr>
          <a:xfrm>
            <a:off x="8401050" y="6356350"/>
            <a:ext cx="2743200" cy="365125"/>
          </a:xfrm>
          <a:prstGeom prst="rect">
            <a:avLst/>
          </a:prstGeom>
        </p:spPr>
        <p:txBody>
          <a:bodyPr/>
          <a:lstStyle/>
          <a:p>
            <a:fld id="{1C4ED4D8-16DC-4FE2-AB33-06A8781EE8E9}" type="slidenum">
              <a:rPr lang="en-US" smtClean="0"/>
              <a:t>‹#›</a:t>
            </a:fld>
            <a:endParaRPr lang="en-US"/>
          </a:p>
        </p:txBody>
      </p:sp>
    </p:spTree>
    <p:extLst>
      <p:ext uri="{BB962C8B-B14F-4D97-AF65-F5344CB8AC3E}">
        <p14:creationId xmlns:p14="http://schemas.microsoft.com/office/powerpoint/2010/main" val="24408164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A13465-D939-FDDA-D3E6-5B6504F0BF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704A81-8FAA-6BE3-F3FD-1068AE067B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4BA7D3-C92F-13F2-4362-BCEA368C27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1/9/2023</a:t>
            </a:r>
          </a:p>
        </p:txBody>
      </p:sp>
      <p:pic>
        <p:nvPicPr>
          <p:cNvPr id="7" name="Picture 6">
            <a:extLst>
              <a:ext uri="{FF2B5EF4-FFF2-40B4-BE49-F238E27FC236}">
                <a16:creationId xmlns:a16="http://schemas.microsoft.com/office/drawing/2014/main" id="{69C72963-7D40-B908-F75E-39D93277327D}"/>
              </a:ext>
            </a:extLst>
          </p:cNvPr>
          <p:cNvPicPr>
            <a:picLocks noChangeAspect="1"/>
          </p:cNvPicPr>
          <p:nvPr userDrawn="1"/>
        </p:nvPicPr>
        <p:blipFill rotWithShape="1">
          <a:blip r:embed="rId13" cstate="email">
            <a:extLst>
              <a:ext uri="{28A0092B-C50C-407E-A947-70E740481C1C}">
                <a14:useLocalDpi xmlns:a14="http://schemas.microsoft.com/office/drawing/2010/main" val="0"/>
              </a:ext>
            </a:extLst>
          </a:blip>
          <a:srcRect b="21915"/>
          <a:stretch/>
        </p:blipFill>
        <p:spPr>
          <a:xfrm>
            <a:off x="10394751" y="6411897"/>
            <a:ext cx="959049" cy="254029"/>
          </a:xfrm>
          <a:prstGeom prst="rect">
            <a:avLst/>
          </a:prstGeom>
        </p:spPr>
      </p:pic>
    </p:spTree>
    <p:extLst>
      <p:ext uri="{BB962C8B-B14F-4D97-AF65-F5344CB8AC3E}">
        <p14:creationId xmlns:p14="http://schemas.microsoft.com/office/powerpoint/2010/main" val="29900235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3.png"/><Relationship Id="rId2" Type="http://schemas.openxmlformats.org/officeDocument/2006/relationships/image" Target="../media/image18.jp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65.png"/></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94107-5035-B894-09FB-9849F3D6198A}"/>
              </a:ext>
            </a:extLst>
          </p:cNvPr>
          <p:cNvSpPr>
            <a:spLocks noGrp="1"/>
          </p:cNvSpPr>
          <p:nvPr>
            <p:ph type="ctrTitle"/>
          </p:nvPr>
        </p:nvSpPr>
        <p:spPr>
          <a:xfrm>
            <a:off x="435330" y="0"/>
            <a:ext cx="11185237" cy="2387600"/>
          </a:xfrm>
        </p:spPr>
        <p:txBody>
          <a:bodyPr>
            <a:normAutofit/>
          </a:bodyPr>
          <a:lstStyle/>
          <a:p>
            <a:r>
              <a:rPr lang="en-US" sz="4400" b="0" i="0" dirty="0">
                <a:solidFill>
                  <a:srgbClr val="C00000"/>
                </a:solidFill>
                <a:effectLst/>
                <a:latin typeface="Times New Roman" panose="02020603050405020304" pitchFamily="18" charset="0"/>
              </a:rPr>
              <a:t>A Comprehensive Framework for Stroke Trajectory Recovery for Unconstrained Handwritten Documents</a:t>
            </a:r>
            <a:endParaRPr lang="en-US" sz="4400" dirty="0">
              <a:solidFill>
                <a:srgbClr val="C00000"/>
              </a:solidFill>
            </a:endParaRPr>
          </a:p>
        </p:txBody>
      </p:sp>
      <p:sp>
        <p:nvSpPr>
          <p:cNvPr id="3" name="Subtitle 2">
            <a:extLst>
              <a:ext uri="{FF2B5EF4-FFF2-40B4-BE49-F238E27FC236}">
                <a16:creationId xmlns:a16="http://schemas.microsoft.com/office/drawing/2014/main" id="{B4484CFD-D93F-0558-DC60-65071744E1D5}"/>
              </a:ext>
            </a:extLst>
          </p:cNvPr>
          <p:cNvSpPr>
            <a:spLocks noGrp="1"/>
          </p:cNvSpPr>
          <p:nvPr>
            <p:ph type="subTitle" idx="1"/>
          </p:nvPr>
        </p:nvSpPr>
        <p:spPr>
          <a:xfrm>
            <a:off x="1524000" y="2899508"/>
            <a:ext cx="9144000" cy="3428072"/>
          </a:xfrm>
        </p:spPr>
        <p:txBody>
          <a:bodyPr vert="horz" lIns="91440" tIns="45720" rIns="91440" bIns="45720" rtlCol="0" anchor="t">
            <a:normAutofit fontScale="77500" lnSpcReduction="20000"/>
          </a:bodyPr>
          <a:lstStyle/>
          <a:p>
            <a:r>
              <a:rPr lang="en-US" sz="4100" b="1" dirty="0">
                <a:latin typeface="Times New Roman" panose="02020603050405020304" pitchFamily="18" charset="0"/>
                <a:cs typeface="Times New Roman" panose="02020603050405020304" pitchFamily="18" charset="0"/>
              </a:rPr>
              <a:t>Dissertation Defense</a:t>
            </a:r>
          </a:p>
          <a:p>
            <a:r>
              <a:rPr lang="en-US" dirty="0">
                <a:latin typeface="Times New Roman" panose="02020603050405020304" pitchFamily="18" charset="0"/>
                <a:cs typeface="Times New Roman" panose="02020603050405020304" pitchFamily="18" charset="0"/>
              </a:rPr>
              <a:t>Sidra Hanif</a:t>
            </a:r>
          </a:p>
          <a:p>
            <a:endParaRPr lang="en-US" dirty="0">
              <a:latin typeface="Times New Roman" panose="02020603050405020304" pitchFamily="18" charset="0"/>
              <a:cs typeface="Times New Roman" panose="02020603050405020304" pitchFamily="18" charset="0"/>
            </a:endParaRPr>
          </a:p>
          <a:p>
            <a:r>
              <a:rPr lang="en-US" sz="2400" kern="0" dirty="0">
                <a:latin typeface="Times New Roman" panose="02020603050405020304" pitchFamily="18" charset="0"/>
                <a:cs typeface="Times New Roman" panose="02020603050405020304" pitchFamily="18" charset="0"/>
              </a:rPr>
              <a:t>Committee members</a:t>
            </a:r>
          </a:p>
          <a:p>
            <a:r>
              <a:rPr lang="en-US" sz="2400" kern="0">
                <a:latin typeface="Times New Roman"/>
                <a:cs typeface="Times New Roman"/>
              </a:rPr>
              <a:t>Dr. Longin Jan </a:t>
            </a:r>
            <a:r>
              <a:rPr lang="en-US" sz="2400" kern="0" err="1">
                <a:latin typeface="Times New Roman"/>
                <a:cs typeface="Times New Roman"/>
              </a:rPr>
              <a:t>Latecki</a:t>
            </a:r>
            <a:r>
              <a:rPr lang="en-US" sz="2400" kern="0">
                <a:latin typeface="Times New Roman"/>
                <a:cs typeface="Times New Roman"/>
              </a:rPr>
              <a:t> (Advisor)</a:t>
            </a:r>
          </a:p>
          <a:p>
            <a:r>
              <a:rPr lang="en-US">
                <a:latin typeface="Times New Roman"/>
                <a:cs typeface="Times New Roman"/>
              </a:rPr>
              <a:t>Dr. Haibin Ling</a:t>
            </a:r>
          </a:p>
          <a:p>
            <a:r>
              <a:rPr lang="en-US" dirty="0">
                <a:latin typeface="Times New Roman" panose="02020603050405020304" pitchFamily="18" charset="0"/>
                <a:cs typeface="Times New Roman" panose="02020603050405020304" pitchFamily="18" charset="0"/>
              </a:rPr>
              <a:t>Dr. Richard Souvenir</a:t>
            </a:r>
          </a:p>
          <a:p>
            <a:r>
              <a:rPr lang="en-US" dirty="0">
                <a:latin typeface="Times New Roman" panose="02020603050405020304" pitchFamily="18" charset="0"/>
                <a:cs typeface="Times New Roman" panose="02020603050405020304" pitchFamily="18" charset="0"/>
              </a:rPr>
              <a:t>Dr. Stephen McNeil</a:t>
            </a:r>
          </a:p>
          <a:p>
            <a:endParaRPr lang="en-US" dirty="0">
              <a:latin typeface="Times New Roman" panose="02020603050405020304" pitchFamily="18" charset="0"/>
              <a:cs typeface="Times New Roman" panose="02020603050405020304" pitchFamily="18" charset="0"/>
            </a:endParaRPr>
          </a:p>
          <a:p>
            <a:r>
              <a:rPr lang="en-US">
                <a:latin typeface="Times New Roman"/>
                <a:cs typeface="Times New Roman"/>
              </a:rPr>
              <a:t>External reader: Dr. Iyad Obeid</a:t>
            </a:r>
            <a:endParaRPr lang="en-US"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781314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9321C-CAF9-09EF-91D7-FF37615B4B27}"/>
              </a:ext>
            </a:extLst>
          </p:cNvPr>
          <p:cNvSpPr>
            <a:spLocks noGrp="1"/>
          </p:cNvSpPr>
          <p:nvPr>
            <p:ph type="title"/>
          </p:nvPr>
        </p:nvSpPr>
        <p:spPr>
          <a:xfrm>
            <a:off x="254725" y="0"/>
            <a:ext cx="10515600" cy="1325563"/>
          </a:xfrm>
        </p:spPr>
        <p:txBody>
          <a:bodyPr>
            <a:normAutofit/>
          </a:bodyPr>
          <a:lstStyle/>
          <a:p>
            <a:r>
              <a:rPr lang="en-US" sz="4000" dirty="0">
                <a:latin typeface="Times New Roman" panose="02020603050405020304" pitchFamily="18" charset="0"/>
                <a:cs typeface="Times New Roman" panose="02020603050405020304" pitchFamily="18" charset="0"/>
              </a:rPr>
              <a:t>Block diagram</a:t>
            </a:r>
          </a:p>
        </p:txBody>
      </p:sp>
      <p:pic>
        <p:nvPicPr>
          <p:cNvPr id="6" name="Picture 5" descr="Diagram&#10;&#10;Description automatically generated">
            <a:extLst>
              <a:ext uri="{FF2B5EF4-FFF2-40B4-BE49-F238E27FC236}">
                <a16:creationId xmlns:a16="http://schemas.microsoft.com/office/drawing/2014/main" id="{509E0ECA-6DC1-2685-2DA5-9F832DB7A3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7781" y="1065175"/>
            <a:ext cx="9466928" cy="3443875"/>
          </a:xfrm>
          <a:prstGeom prst="rect">
            <a:avLst/>
          </a:prstGeom>
        </p:spPr>
      </p:pic>
      <p:sp>
        <p:nvSpPr>
          <p:cNvPr id="5" name="TextBox 4">
            <a:extLst>
              <a:ext uri="{FF2B5EF4-FFF2-40B4-BE49-F238E27FC236}">
                <a16:creationId xmlns:a16="http://schemas.microsoft.com/office/drawing/2014/main" id="{1644437F-930F-6F50-1966-BBCF8C99B4DF}"/>
              </a:ext>
            </a:extLst>
          </p:cNvPr>
          <p:cNvSpPr txBox="1"/>
          <p:nvPr/>
        </p:nvSpPr>
        <p:spPr>
          <a:xfrm>
            <a:off x="71845" y="2644170"/>
            <a:ext cx="1595936" cy="1569660"/>
          </a:xfrm>
          <a:prstGeom prst="rect">
            <a:avLst/>
          </a:prstGeom>
          <a:noFill/>
        </p:spPr>
        <p:txBody>
          <a:bodyPr wrap="square">
            <a:spAutoFit/>
          </a:bodyPr>
          <a:lstStyle/>
          <a:p>
            <a:r>
              <a:rPr lang="en-US" sz="1600" dirty="0">
                <a:latin typeface="Times New Roman"/>
                <a:cs typeface="Times New Roman"/>
              </a:rPr>
              <a:t>E</a:t>
            </a:r>
            <a:r>
              <a:rPr lang="en-US" sz="1600" b="0" i="0" dirty="0">
                <a:effectLst/>
                <a:latin typeface="Times New Roman"/>
                <a:cs typeface="Times New Roman"/>
              </a:rPr>
              <a:t>ncoder-decoder has VGG-16 backbone in encoder and decoder with skip connections</a:t>
            </a:r>
          </a:p>
        </p:txBody>
      </p:sp>
      <p:sp>
        <p:nvSpPr>
          <p:cNvPr id="8" name="TextBox 7">
            <a:extLst>
              <a:ext uri="{FF2B5EF4-FFF2-40B4-BE49-F238E27FC236}">
                <a16:creationId xmlns:a16="http://schemas.microsoft.com/office/drawing/2014/main" id="{476987F4-D791-8B8D-E59D-25B4A21D0F12}"/>
              </a:ext>
            </a:extLst>
          </p:cNvPr>
          <p:cNvSpPr txBox="1"/>
          <p:nvPr/>
        </p:nvSpPr>
        <p:spPr>
          <a:xfrm>
            <a:off x="11914341" y="10979063"/>
            <a:ext cx="6206646" cy="369332"/>
          </a:xfrm>
          <a:prstGeom prst="rect">
            <a:avLst/>
          </a:prstGeom>
          <a:noFill/>
        </p:spPr>
        <p:txBody>
          <a:bodyPr wrap="square">
            <a:spAutoFit/>
          </a:bodyPr>
          <a:lstStyle/>
          <a:p>
            <a:r>
              <a:rPr lang="en-US" sz="1800" b="0" i="0" dirty="0">
                <a:effectLst/>
                <a:latin typeface="Times New Roman"/>
                <a:cs typeface="Times New Roman"/>
              </a:rPr>
              <a:t>weakly supervised manner</a:t>
            </a:r>
          </a:p>
        </p:txBody>
      </p:sp>
      <p:sp>
        <p:nvSpPr>
          <p:cNvPr id="12" name="TextBox 11">
            <a:extLst>
              <a:ext uri="{FF2B5EF4-FFF2-40B4-BE49-F238E27FC236}">
                <a16:creationId xmlns:a16="http://schemas.microsoft.com/office/drawing/2014/main" id="{EF75BA40-7161-E9E6-0261-4859345EDB83}"/>
              </a:ext>
            </a:extLst>
          </p:cNvPr>
          <p:cNvSpPr txBox="1"/>
          <p:nvPr/>
        </p:nvSpPr>
        <p:spPr>
          <a:xfrm>
            <a:off x="2903802" y="4509050"/>
            <a:ext cx="2392472" cy="830997"/>
          </a:xfrm>
          <a:prstGeom prst="rect">
            <a:avLst/>
          </a:prstGeom>
          <a:noFill/>
        </p:spPr>
        <p:txBody>
          <a:bodyPr wrap="square">
            <a:spAutoFit/>
          </a:bodyPr>
          <a:lstStyle/>
          <a:p>
            <a:r>
              <a:rPr lang="en-US" sz="1600" b="0" i="0" dirty="0">
                <a:effectLst/>
                <a:latin typeface="Times New Roman"/>
                <a:cs typeface="Times New Roman"/>
              </a:rPr>
              <a:t>Learn the character region score in weakly supervised manner</a:t>
            </a:r>
          </a:p>
        </p:txBody>
      </p:sp>
      <p:sp>
        <p:nvSpPr>
          <p:cNvPr id="3" name="TextBox 2">
            <a:extLst>
              <a:ext uri="{FF2B5EF4-FFF2-40B4-BE49-F238E27FC236}">
                <a16:creationId xmlns:a16="http://schemas.microsoft.com/office/drawing/2014/main" id="{B792B02B-B729-69BE-AA3A-68D90301C7CE}"/>
              </a:ext>
            </a:extLst>
          </p:cNvPr>
          <p:cNvSpPr txBox="1"/>
          <p:nvPr/>
        </p:nvSpPr>
        <p:spPr>
          <a:xfrm>
            <a:off x="77901" y="5227492"/>
            <a:ext cx="10869247" cy="1200329"/>
          </a:xfrm>
          <a:prstGeom prst="rect">
            <a:avLst/>
          </a:prstGeom>
          <a:noFill/>
        </p:spPr>
        <p:txBody>
          <a:bodyPr wrap="square">
            <a:spAutoFit/>
          </a:bodyPr>
          <a:lstStyle/>
          <a:p>
            <a:pPr marL="0" indent="0">
              <a:buNone/>
            </a:pPr>
            <a:r>
              <a:rPr lang="en-US" sz="2000" b="0" i="0" dirty="0">
                <a:effectLst/>
                <a:latin typeface="Times New Roman"/>
                <a:cs typeface="Times New Roman"/>
              </a:rPr>
              <a:t>Fuse the character region and affinity scores with the input image to learn word detection from handwritten text</a:t>
            </a:r>
          </a:p>
          <a:p>
            <a:pPr lvl="1"/>
            <a:r>
              <a:rPr lang="en-US" sz="1600" dirty="0">
                <a:latin typeface="Times New Roman"/>
                <a:cs typeface="Times New Roman"/>
              </a:rPr>
              <a:t>P</a:t>
            </a:r>
            <a:r>
              <a:rPr lang="en-US" sz="1600" b="0" i="0" dirty="0">
                <a:effectLst/>
                <a:latin typeface="Times New Roman"/>
                <a:cs typeface="Times New Roman"/>
              </a:rPr>
              <a:t>revent the problem in  object detection +  advantages offered by the character region score</a:t>
            </a:r>
            <a:r>
              <a:rPr lang="en-US" sz="1600" dirty="0">
                <a:latin typeface="Times New Roman"/>
                <a:cs typeface="Times New Roman"/>
              </a:rPr>
              <a:t> </a:t>
            </a:r>
            <a:endParaRPr lang="en-US" sz="1600" b="0" i="0" dirty="0">
              <a:effectLst/>
              <a:latin typeface="Times New Roman" panose="02020603050405020304" pitchFamily="18" charset="0"/>
              <a:cs typeface="Times New Roman" panose="02020603050405020304" pitchFamily="18" charset="0"/>
            </a:endParaRPr>
          </a:p>
          <a:p>
            <a:pPr lvl="1"/>
            <a:r>
              <a:rPr lang="en-US" sz="1600" b="0" i="0" dirty="0">
                <a:effectLst/>
                <a:latin typeface="Times New Roman"/>
                <a:cs typeface="Times New Roman"/>
              </a:rPr>
              <a:t>Word detection from handwritten text is a single-class detection problem with multiple steams of input information</a:t>
            </a:r>
          </a:p>
        </p:txBody>
      </p:sp>
    </p:spTree>
    <p:extLst>
      <p:ext uri="{BB962C8B-B14F-4D97-AF65-F5344CB8AC3E}">
        <p14:creationId xmlns:p14="http://schemas.microsoft.com/office/powerpoint/2010/main" val="1362246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E33E4-C162-C95C-6148-901F1FED1EC0}"/>
              </a:ext>
            </a:extLst>
          </p:cNvPr>
          <p:cNvSpPr>
            <a:spLocks noGrp="1"/>
          </p:cNvSpPr>
          <p:nvPr>
            <p:ph type="title"/>
          </p:nvPr>
        </p:nvSpPr>
        <p:spPr>
          <a:xfrm>
            <a:off x="628650" y="0"/>
            <a:ext cx="10515600" cy="1325563"/>
          </a:xfrm>
        </p:spPr>
        <p:txBody>
          <a:bodyPr>
            <a:normAutofit/>
          </a:bodyPr>
          <a:lstStyle/>
          <a:p>
            <a:r>
              <a:rPr lang="en-US" sz="4000" dirty="0">
                <a:latin typeface="Times New Roman" panose="02020603050405020304" pitchFamily="18" charset="0"/>
                <a:cs typeface="Times New Roman" panose="02020603050405020304" pitchFamily="18" charset="0"/>
              </a:rPr>
              <a:t>Low contrast example</a:t>
            </a:r>
          </a:p>
        </p:txBody>
      </p:sp>
      <p:sp>
        <p:nvSpPr>
          <p:cNvPr id="3" name="Content Placeholder 2">
            <a:extLst>
              <a:ext uri="{FF2B5EF4-FFF2-40B4-BE49-F238E27FC236}">
                <a16:creationId xmlns:a16="http://schemas.microsoft.com/office/drawing/2014/main" id="{95BDB8E7-1719-CD87-3D3B-91FC7810D689}"/>
              </a:ext>
            </a:extLst>
          </p:cNvPr>
          <p:cNvSpPr>
            <a:spLocks noGrp="1"/>
          </p:cNvSpPr>
          <p:nvPr>
            <p:ph idx="1"/>
          </p:nvPr>
        </p:nvSpPr>
        <p:spPr>
          <a:xfrm>
            <a:off x="856130" y="1115548"/>
            <a:ext cx="11218682" cy="4351338"/>
          </a:xfrm>
        </p:spPr>
        <p:txBody>
          <a:bodyPr vert="horz" lIns="91440" tIns="45720" rIns="91440" bIns="45720" rtlCol="0" anchor="t">
            <a:normAutofit/>
          </a:bodyPr>
          <a:lstStyle/>
          <a:p>
            <a:pPr marL="0" indent="0">
              <a:buNone/>
            </a:pPr>
            <a:r>
              <a:rPr lang="en-US" sz="2000" dirty="0">
                <a:latin typeface="Times New Roman" panose="02020603050405020304" pitchFamily="18" charset="0"/>
                <a:cs typeface="Times New Roman" panose="02020603050405020304" pitchFamily="18" charset="0"/>
              </a:rPr>
              <a:t>Our work is designed 	</a:t>
            </a:r>
          </a:p>
          <a:p>
            <a:pPr lvl="1"/>
            <a:r>
              <a:rPr lang="en-US" sz="1600" dirty="0">
                <a:latin typeface="Times New Roman" panose="02020603050405020304" pitchFamily="18" charset="0"/>
                <a:cs typeface="Times New Roman" panose="02020603050405020304" pitchFamily="18" charset="0"/>
              </a:rPr>
              <a:t>for low-contrast camera-captured handwriting images</a:t>
            </a:r>
          </a:p>
          <a:p>
            <a:pPr lvl="1"/>
            <a:r>
              <a:rPr lang="en-US" sz="1600" dirty="0">
                <a:latin typeface="Times New Roman" panose="02020603050405020304" pitchFamily="18" charset="0"/>
                <a:cs typeface="Times New Roman" panose="02020603050405020304" pitchFamily="18" charset="0"/>
              </a:rPr>
              <a:t>to trade-off the character regions scores and object detection in a multi-channel word detection to take the benefit of the both worlds</a:t>
            </a:r>
          </a:p>
          <a:p>
            <a:pPr marL="0" indent="0">
              <a:buNone/>
            </a:pPr>
            <a:endParaRPr lang="en-US" sz="2000" dirty="0">
              <a:latin typeface="Times New Roman" panose="02020603050405020304" pitchFamily="18" charset="0"/>
              <a:cs typeface="Times New Roman" panose="02020603050405020304" pitchFamily="18" charset="0"/>
            </a:endParaRPr>
          </a:p>
          <a:p>
            <a:pPr marL="0" indent="0">
              <a:buNone/>
            </a:pPr>
            <a:endParaRPr lang="en-US" sz="2000" dirty="0">
              <a:latin typeface="Times New Roman"/>
              <a:cs typeface="Times New Roman"/>
            </a:endParaRPr>
          </a:p>
        </p:txBody>
      </p:sp>
      <p:pic>
        <p:nvPicPr>
          <p:cNvPr id="6" name="Picture 5" descr="A picture containing graphical user interface&#10;&#10;Description automatically generated">
            <a:extLst>
              <a:ext uri="{FF2B5EF4-FFF2-40B4-BE49-F238E27FC236}">
                <a16:creationId xmlns:a16="http://schemas.microsoft.com/office/drawing/2014/main" id="{E9896CB1-23D5-24DD-4060-208DCC2A5F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0606" y="2547440"/>
            <a:ext cx="7816294" cy="3861858"/>
          </a:xfrm>
          <a:prstGeom prst="rect">
            <a:avLst/>
          </a:prstGeom>
        </p:spPr>
      </p:pic>
      <p:sp>
        <p:nvSpPr>
          <p:cNvPr id="7" name="TextBox 6">
            <a:extLst>
              <a:ext uri="{FF2B5EF4-FFF2-40B4-BE49-F238E27FC236}">
                <a16:creationId xmlns:a16="http://schemas.microsoft.com/office/drawing/2014/main" id="{040FBABF-B49D-E499-BC13-1EBA3D31D053}"/>
              </a:ext>
            </a:extLst>
          </p:cNvPr>
          <p:cNvSpPr txBox="1"/>
          <p:nvPr/>
        </p:nvSpPr>
        <p:spPr>
          <a:xfrm>
            <a:off x="3394402" y="6305435"/>
            <a:ext cx="9165947" cy="276999"/>
          </a:xfrm>
          <a:prstGeom prst="rect">
            <a:avLst/>
          </a:prstGeom>
          <a:noFill/>
        </p:spPr>
        <p:txBody>
          <a:bodyPr wrap="square">
            <a:spAutoFit/>
          </a:bodyPr>
          <a:lstStyle/>
          <a:p>
            <a:r>
              <a:rPr lang="en-US" sz="1200" i="0" dirty="0">
                <a:solidFill>
                  <a:srgbClr val="000000"/>
                </a:solidFill>
                <a:effectLst/>
                <a:latin typeface="Times New Roman" panose="02020603050405020304" pitchFamily="18" charset="0"/>
                <a:cs typeface="Times New Roman" panose="02020603050405020304" pitchFamily="18" charset="0"/>
              </a:rPr>
              <a:t>The qualitative results for word detection for low-contrast camera-captured handwritten text</a:t>
            </a:r>
            <a:r>
              <a:rPr lang="en-US" sz="12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569773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BDA669-BF99-E9C6-5FFA-485FE5FBA181}"/>
              </a:ext>
            </a:extLst>
          </p:cNvPr>
          <p:cNvSpPr>
            <a:spLocks noGrp="1"/>
          </p:cNvSpPr>
          <p:nvPr>
            <p:ph idx="1"/>
          </p:nvPr>
        </p:nvSpPr>
        <p:spPr>
          <a:xfrm>
            <a:off x="752230" y="946847"/>
            <a:ext cx="10515600" cy="1733830"/>
          </a:xfrm>
        </p:spPr>
        <p:txBody>
          <a:bodyPr vert="horz" lIns="91440" tIns="45720" rIns="91440" bIns="45720" rtlCol="0" anchor="t">
            <a:normAutofit fontScale="85000" lnSpcReduction="10000"/>
          </a:bodyPr>
          <a:lstStyle/>
          <a:p>
            <a:r>
              <a:rPr lang="en-US" sz="2000" dirty="0">
                <a:latin typeface="Times New Roman" panose="02020603050405020304" pitchFamily="18" charset="0"/>
                <a:cs typeface="Times New Roman" panose="02020603050405020304" pitchFamily="18" charset="0"/>
              </a:rPr>
              <a:t>The images in </a:t>
            </a:r>
            <a:r>
              <a:rPr lang="en-US" sz="2000" dirty="0">
                <a:solidFill>
                  <a:srgbClr val="A71C11"/>
                </a:solidFill>
                <a:latin typeface="Times New Roman" panose="02020603050405020304" pitchFamily="18" charset="0"/>
                <a:cs typeface="Times New Roman" panose="02020603050405020304" pitchFamily="18" charset="0"/>
              </a:rPr>
              <a:t>GNHK datasets are </a:t>
            </a:r>
            <a:r>
              <a:rPr lang="en-US" sz="2000" dirty="0">
                <a:latin typeface="Times New Roman" panose="02020603050405020304" pitchFamily="18" charset="0"/>
                <a:cs typeface="Times New Roman" panose="02020603050405020304" pitchFamily="18" charset="0"/>
              </a:rPr>
              <a:t>diverse and sourced from Europe, North America, Africa, and Asia</a:t>
            </a:r>
          </a:p>
          <a:p>
            <a:r>
              <a:rPr lang="en-US" sz="2000" dirty="0">
                <a:latin typeface="Times New Roman" panose="02020603050405020304" pitchFamily="18" charset="0"/>
                <a:cs typeface="Times New Roman" panose="02020603050405020304" pitchFamily="18" charset="0"/>
              </a:rPr>
              <a:t>Mobile cameras captured images under unconstrained settings</a:t>
            </a:r>
            <a:endParaRPr lang="en-US" sz="2000" b="0" i="0" dirty="0">
              <a:effectLst/>
              <a:latin typeface="Times New Roman"/>
              <a:cs typeface="Times New Roman"/>
            </a:endParaRPr>
          </a:p>
          <a:p>
            <a:r>
              <a:rPr lang="en-US" sz="2000" b="0" i="0" dirty="0">
                <a:effectLst/>
                <a:latin typeface="Times New Roman"/>
                <a:cs typeface="Times New Roman"/>
              </a:rPr>
              <a:t>The quantitative results for image, character region (RS), and affinity scores (AS) with multi-channel information</a:t>
            </a:r>
            <a:endParaRPr lang="en-US" sz="2000" dirty="0">
              <a:latin typeface="Times New Roman"/>
              <a:cs typeface="Times New Roman"/>
            </a:endParaRPr>
          </a:p>
          <a:p>
            <a:r>
              <a:rPr lang="en-US" sz="2000" b="0" i="0" dirty="0">
                <a:effectLst/>
                <a:latin typeface="Times New Roman"/>
                <a:cs typeface="Times New Roman"/>
              </a:rPr>
              <a:t>The multi-channel word detector increases the recall by 1.2%, mAP@0.5, and mAP@0.5:0.95 by 0.4%. </a:t>
            </a:r>
            <a:r>
              <a:rPr lang="en-US" sz="2000" dirty="0">
                <a:latin typeface="Times New Roman"/>
                <a:cs typeface="Times New Roman"/>
              </a:rPr>
              <a:t>The</a:t>
            </a:r>
            <a:r>
              <a:rPr lang="en-US" sz="2000" b="0" i="0" dirty="0">
                <a:effectLst/>
                <a:latin typeface="Times New Roman"/>
                <a:cs typeface="Times New Roman"/>
              </a:rPr>
              <a:t> additional information from weakly supervised character region scores beats the state-of-the-art word detector.</a:t>
            </a:r>
            <a:endParaRPr lang="en-US" sz="2000" dirty="0">
              <a:latin typeface="Times New Roman"/>
              <a:cs typeface="Times New Roman"/>
            </a:endParaRPr>
          </a:p>
        </p:txBody>
      </p:sp>
      <p:sp>
        <p:nvSpPr>
          <p:cNvPr id="9" name="Title 1">
            <a:extLst>
              <a:ext uri="{FF2B5EF4-FFF2-40B4-BE49-F238E27FC236}">
                <a16:creationId xmlns:a16="http://schemas.microsoft.com/office/drawing/2014/main" id="{58173CAB-0389-8D75-56BC-5F1EB5DA5A5B}"/>
              </a:ext>
            </a:extLst>
          </p:cNvPr>
          <p:cNvSpPr>
            <a:spLocks noGrp="1"/>
          </p:cNvSpPr>
          <p:nvPr>
            <p:ph type="title"/>
          </p:nvPr>
        </p:nvSpPr>
        <p:spPr>
          <a:xfrm>
            <a:off x="374907" y="53829"/>
            <a:ext cx="10515600" cy="1325563"/>
          </a:xfrm>
        </p:spPr>
        <p:txBody>
          <a:bodyPr>
            <a:normAutofit/>
          </a:bodyPr>
          <a:lstStyle/>
          <a:p>
            <a:r>
              <a:rPr lang="en-US" sz="4000" dirty="0">
                <a:latin typeface="Times New Roman" panose="02020603050405020304" pitchFamily="18" charset="0"/>
                <a:cs typeface="Times New Roman" panose="02020603050405020304" pitchFamily="18" charset="0"/>
              </a:rPr>
              <a:t>Results</a:t>
            </a:r>
          </a:p>
        </p:txBody>
      </p:sp>
      <p:pic>
        <p:nvPicPr>
          <p:cNvPr id="2" name="Content Placeholder 5">
            <a:extLst>
              <a:ext uri="{FF2B5EF4-FFF2-40B4-BE49-F238E27FC236}">
                <a16:creationId xmlns:a16="http://schemas.microsoft.com/office/drawing/2014/main" id="{EB9A032C-CFB0-99CA-E7A1-836B201A78C2}"/>
              </a:ext>
            </a:extLst>
          </p:cNvPr>
          <p:cNvPicPr>
            <a:picLocks noChangeAspect="1"/>
          </p:cNvPicPr>
          <p:nvPr/>
        </p:nvPicPr>
        <p:blipFill>
          <a:blip r:embed="rId2"/>
          <a:stretch>
            <a:fillRect/>
          </a:stretch>
        </p:blipFill>
        <p:spPr>
          <a:xfrm>
            <a:off x="2510594" y="2761796"/>
            <a:ext cx="6048136" cy="2285869"/>
          </a:xfrm>
          <a:prstGeom prst="rect">
            <a:avLst/>
          </a:prstGeom>
        </p:spPr>
      </p:pic>
      <p:sp>
        <p:nvSpPr>
          <p:cNvPr id="5" name="TextBox 4">
            <a:extLst>
              <a:ext uri="{FF2B5EF4-FFF2-40B4-BE49-F238E27FC236}">
                <a16:creationId xmlns:a16="http://schemas.microsoft.com/office/drawing/2014/main" id="{48BFC5A5-712E-AA09-0BCB-93744CEEA477}"/>
              </a:ext>
            </a:extLst>
          </p:cNvPr>
          <p:cNvSpPr txBox="1"/>
          <p:nvPr/>
        </p:nvSpPr>
        <p:spPr>
          <a:xfrm>
            <a:off x="2927062" y="5126323"/>
            <a:ext cx="5095430" cy="784830"/>
          </a:xfrm>
          <a:prstGeom prst="rect">
            <a:avLst/>
          </a:prstGeom>
          <a:noFill/>
        </p:spPr>
        <p:txBody>
          <a:bodyPr wrap="square" lIns="91440" tIns="45720" rIns="91440" bIns="45720" rtlCol="0" anchor="t">
            <a:spAutoFit/>
          </a:bodyPr>
          <a:lstStyle/>
          <a:p>
            <a:pPr algn="ctr"/>
            <a:r>
              <a:rPr lang="en-US" sz="1200" b="0" i="0" dirty="0">
                <a:effectLst/>
                <a:latin typeface="Times New Roman"/>
                <a:cs typeface="Times New Roman"/>
              </a:rPr>
              <a:t> </a:t>
            </a:r>
            <a:r>
              <a:rPr lang="en-US" sz="1100" b="0" i="0" dirty="0">
                <a:effectLst/>
                <a:latin typeface="Times New Roman"/>
                <a:cs typeface="Times New Roman"/>
              </a:rPr>
              <a:t>The detection statistics for image, character region and affinity score on multi-channel object detector network</a:t>
            </a:r>
            <a:r>
              <a:rPr lang="en-US" sz="1100" dirty="0">
                <a:latin typeface="Times New Roman"/>
                <a:cs typeface="Times New Roman"/>
              </a:rPr>
              <a:t>.</a:t>
            </a:r>
            <a:r>
              <a:rPr lang="en-US" sz="1100" b="0" i="0" dirty="0">
                <a:effectLst/>
                <a:latin typeface="Times New Roman"/>
                <a:cs typeface="Times New Roman"/>
              </a:rPr>
              <a:t> In the table, image stands for 3-channel handwriting image, RS stands for character region score and AS stands</a:t>
            </a:r>
            <a:br>
              <a:rPr lang="en-US" sz="1100" dirty="0">
                <a:latin typeface="Times New Roman" panose="02020603050405020304" pitchFamily="18" charset="0"/>
                <a:cs typeface="Times New Roman" panose="02020603050405020304" pitchFamily="18" charset="0"/>
              </a:rPr>
            </a:br>
            <a:r>
              <a:rPr lang="en-US" sz="1100" b="0" i="0" dirty="0">
                <a:effectLst/>
                <a:latin typeface="Times New Roman"/>
                <a:cs typeface="Times New Roman"/>
              </a:rPr>
              <a:t>for character affinity scores</a:t>
            </a:r>
            <a:endParaRPr lang="en-US" sz="1200" dirty="0">
              <a:latin typeface="Times New Roman"/>
              <a:cs typeface="Times New Roman"/>
            </a:endParaRPr>
          </a:p>
        </p:txBody>
      </p:sp>
    </p:spTree>
    <p:extLst>
      <p:ext uri="{BB962C8B-B14F-4D97-AF65-F5344CB8AC3E}">
        <p14:creationId xmlns:p14="http://schemas.microsoft.com/office/powerpoint/2010/main" val="3213543370"/>
      </p:ext>
    </p:extLst>
  </p:cSld>
  <p:clrMapOvr>
    <a:masterClrMapping/>
  </p:clrMapOvr>
  <mc:AlternateContent xmlns:mc="http://schemas.openxmlformats.org/markup-compatibility/2006" xmlns:p14="http://schemas.microsoft.com/office/powerpoint/2010/main">
    <mc:Choice Requires="p14">
      <p:transition spd="slow" p14:dur="2000" advTm="9141"/>
    </mc:Choice>
    <mc:Fallback xmlns="">
      <p:transition spd="slow" advTm="914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48CF0-13C2-16D4-7C6A-5B4BDA0768FD}"/>
              </a:ext>
            </a:extLst>
          </p:cNvPr>
          <p:cNvSpPr>
            <a:spLocks noGrp="1"/>
          </p:cNvSpPr>
          <p:nvPr>
            <p:ph type="title"/>
          </p:nvPr>
        </p:nvSpPr>
        <p:spPr>
          <a:xfrm>
            <a:off x="680396" y="-64458"/>
            <a:ext cx="10515600" cy="1325563"/>
          </a:xfrm>
        </p:spPr>
        <p:txBody>
          <a:bodyPr>
            <a:normAutofit/>
          </a:bodyPr>
          <a:lstStyle/>
          <a:p>
            <a:r>
              <a:rPr lang="en-US" sz="3600" dirty="0">
                <a:latin typeface="Times New Roman" panose="02020603050405020304" pitchFamily="18" charset="0"/>
                <a:cs typeface="Times New Roman" panose="02020603050405020304" pitchFamily="18" charset="0"/>
              </a:rPr>
              <a:t>Qualitative results</a:t>
            </a:r>
          </a:p>
        </p:txBody>
      </p:sp>
      <p:pic>
        <p:nvPicPr>
          <p:cNvPr id="6" name="Content Placeholder 5" descr="Text, letter&#10;&#10;Description automatically generated">
            <a:extLst>
              <a:ext uri="{FF2B5EF4-FFF2-40B4-BE49-F238E27FC236}">
                <a16:creationId xmlns:a16="http://schemas.microsoft.com/office/drawing/2014/main" id="{E2FA4A5C-2257-1033-A3EE-C7CA5AFA9B6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858" t="50570" r="50000" b="-4122"/>
          <a:stretch/>
        </p:blipFill>
        <p:spPr>
          <a:xfrm>
            <a:off x="5725732" y="3747390"/>
            <a:ext cx="1442113" cy="2330261"/>
          </a:xfrm>
        </p:spPr>
      </p:pic>
      <p:pic>
        <p:nvPicPr>
          <p:cNvPr id="9" name="Content Placeholder 5" descr="Text, letter&#10;&#10;Description automatically generated">
            <a:extLst>
              <a:ext uri="{FF2B5EF4-FFF2-40B4-BE49-F238E27FC236}">
                <a16:creationId xmlns:a16="http://schemas.microsoft.com/office/drawing/2014/main" id="{805D5A03-5704-9379-4C05-32B9304AC1D9}"/>
              </a:ext>
            </a:extLst>
          </p:cNvPr>
          <p:cNvPicPr>
            <a:picLocks noChangeAspect="1"/>
          </p:cNvPicPr>
          <p:nvPr/>
        </p:nvPicPr>
        <p:blipFill rotWithShape="1">
          <a:blip r:embed="rId2">
            <a:extLst>
              <a:ext uri="{28A0092B-C50C-407E-A947-70E740481C1C}">
                <a14:useLocalDpi xmlns:a14="http://schemas.microsoft.com/office/drawing/2010/main" val="0"/>
              </a:ext>
            </a:extLst>
          </a:blip>
          <a:srcRect l="-968" r="49843" b="50104"/>
          <a:stretch/>
        </p:blipFill>
        <p:spPr>
          <a:xfrm>
            <a:off x="2292116" y="1365569"/>
            <a:ext cx="2224585" cy="2171156"/>
          </a:xfrm>
          <a:prstGeom prst="rect">
            <a:avLst/>
          </a:prstGeom>
        </p:spPr>
      </p:pic>
      <p:pic>
        <p:nvPicPr>
          <p:cNvPr id="11" name="Picture 10" descr="Text&#10;&#10;Description automatically generated">
            <a:extLst>
              <a:ext uri="{FF2B5EF4-FFF2-40B4-BE49-F238E27FC236}">
                <a16:creationId xmlns:a16="http://schemas.microsoft.com/office/drawing/2014/main" id="{94082C7A-435A-14F2-5701-6C9A1DC34521}"/>
              </a:ext>
            </a:extLst>
          </p:cNvPr>
          <p:cNvPicPr>
            <a:picLocks noChangeAspect="1"/>
          </p:cNvPicPr>
          <p:nvPr/>
        </p:nvPicPr>
        <p:blipFill rotWithShape="1">
          <a:blip r:embed="rId3">
            <a:extLst>
              <a:ext uri="{28A0092B-C50C-407E-A947-70E740481C1C}">
                <a14:useLocalDpi xmlns:a14="http://schemas.microsoft.com/office/drawing/2010/main" val="0"/>
              </a:ext>
            </a:extLst>
          </a:blip>
          <a:srcRect t="65829" r="50000" b="14479"/>
          <a:stretch/>
        </p:blipFill>
        <p:spPr>
          <a:xfrm>
            <a:off x="1336627" y="4575321"/>
            <a:ext cx="3429000" cy="1350453"/>
          </a:xfrm>
          <a:prstGeom prst="rect">
            <a:avLst/>
          </a:prstGeom>
        </p:spPr>
      </p:pic>
      <p:pic>
        <p:nvPicPr>
          <p:cNvPr id="13" name="Picture 12" descr="Text&#10;&#10;Description automatically generated">
            <a:extLst>
              <a:ext uri="{FF2B5EF4-FFF2-40B4-BE49-F238E27FC236}">
                <a16:creationId xmlns:a16="http://schemas.microsoft.com/office/drawing/2014/main" id="{B955DFCF-3F23-2493-8F66-CFE39FCA132C}"/>
              </a:ext>
            </a:extLst>
          </p:cNvPr>
          <p:cNvPicPr>
            <a:picLocks noChangeAspect="1"/>
          </p:cNvPicPr>
          <p:nvPr/>
        </p:nvPicPr>
        <p:blipFill rotWithShape="1">
          <a:blip r:embed="rId3">
            <a:extLst>
              <a:ext uri="{28A0092B-C50C-407E-A947-70E740481C1C}">
                <a14:useLocalDpi xmlns:a14="http://schemas.microsoft.com/office/drawing/2010/main" val="0"/>
              </a:ext>
            </a:extLst>
          </a:blip>
          <a:srcRect l="49685" t="56384" r="2521" b="7032"/>
          <a:stretch/>
        </p:blipFill>
        <p:spPr>
          <a:xfrm>
            <a:off x="2604731" y="3683643"/>
            <a:ext cx="3277738" cy="2508914"/>
          </a:xfrm>
          <a:prstGeom prst="rect">
            <a:avLst/>
          </a:prstGeom>
        </p:spPr>
      </p:pic>
      <p:pic>
        <p:nvPicPr>
          <p:cNvPr id="16" name="Picture 15" descr="Text, whiteboard&#10;&#10;Description automatically generated">
            <a:extLst>
              <a:ext uri="{FF2B5EF4-FFF2-40B4-BE49-F238E27FC236}">
                <a16:creationId xmlns:a16="http://schemas.microsoft.com/office/drawing/2014/main" id="{272DF968-0349-C28B-7D54-32C7F50CF211}"/>
              </a:ext>
            </a:extLst>
          </p:cNvPr>
          <p:cNvPicPr>
            <a:picLocks noChangeAspect="1"/>
          </p:cNvPicPr>
          <p:nvPr/>
        </p:nvPicPr>
        <p:blipFill rotWithShape="1">
          <a:blip r:embed="rId4">
            <a:extLst>
              <a:ext uri="{28A0092B-C50C-407E-A947-70E740481C1C}">
                <a14:useLocalDpi xmlns:a14="http://schemas.microsoft.com/office/drawing/2010/main" val="0"/>
              </a:ext>
            </a:extLst>
          </a:blip>
          <a:srcRect l="56335" t="51265" r="6741" b="726"/>
          <a:stretch/>
        </p:blipFill>
        <p:spPr>
          <a:xfrm>
            <a:off x="4618342" y="1113218"/>
            <a:ext cx="2532231" cy="3292475"/>
          </a:xfrm>
          <a:prstGeom prst="rect">
            <a:avLst/>
          </a:prstGeom>
        </p:spPr>
      </p:pic>
      <p:pic>
        <p:nvPicPr>
          <p:cNvPr id="18" name="Picture 17" descr="Text, whiteboard&#10;&#10;Description automatically generated">
            <a:extLst>
              <a:ext uri="{FF2B5EF4-FFF2-40B4-BE49-F238E27FC236}">
                <a16:creationId xmlns:a16="http://schemas.microsoft.com/office/drawing/2014/main" id="{B6A35EF9-46F7-817C-22C2-8E1B0ACD6239}"/>
              </a:ext>
            </a:extLst>
          </p:cNvPr>
          <p:cNvPicPr>
            <a:picLocks noChangeAspect="1"/>
          </p:cNvPicPr>
          <p:nvPr/>
        </p:nvPicPr>
        <p:blipFill rotWithShape="1">
          <a:blip r:embed="rId4">
            <a:extLst>
              <a:ext uri="{28A0092B-C50C-407E-A947-70E740481C1C}">
                <a14:useLocalDpi xmlns:a14="http://schemas.microsoft.com/office/drawing/2010/main" val="0"/>
              </a:ext>
            </a:extLst>
          </a:blip>
          <a:srcRect l="11029" t="51265" r="60513"/>
          <a:stretch/>
        </p:blipFill>
        <p:spPr>
          <a:xfrm>
            <a:off x="665294" y="1315035"/>
            <a:ext cx="1951630" cy="3342244"/>
          </a:xfrm>
          <a:prstGeom prst="rect">
            <a:avLst/>
          </a:prstGeom>
        </p:spPr>
      </p:pic>
      <p:sp>
        <p:nvSpPr>
          <p:cNvPr id="7" name="TextBox 6">
            <a:extLst>
              <a:ext uri="{FF2B5EF4-FFF2-40B4-BE49-F238E27FC236}">
                <a16:creationId xmlns:a16="http://schemas.microsoft.com/office/drawing/2014/main" id="{2196E2A2-F496-9343-39A3-007FE5D987C4}"/>
              </a:ext>
            </a:extLst>
          </p:cNvPr>
          <p:cNvSpPr txBox="1"/>
          <p:nvPr/>
        </p:nvSpPr>
        <p:spPr>
          <a:xfrm>
            <a:off x="591670" y="6329964"/>
            <a:ext cx="9547412" cy="461665"/>
          </a:xfrm>
          <a:prstGeom prst="rect">
            <a:avLst/>
          </a:prstGeom>
          <a:noFill/>
        </p:spPr>
        <p:txBody>
          <a:bodyPr wrap="square">
            <a:spAutoFit/>
          </a:bodyPr>
          <a:lstStyle/>
          <a:p>
            <a:r>
              <a:rPr lang="en-US" sz="1200" dirty="0">
                <a:latin typeface="Times New Roman" panose="02020603050405020304" pitchFamily="18" charset="0"/>
                <a:cs typeface="Times New Roman" panose="02020603050405020304" pitchFamily="18" charset="0"/>
              </a:rPr>
              <a:t>S. Hanif, L. J. </a:t>
            </a:r>
            <a:r>
              <a:rPr lang="en-US" sz="1200" dirty="0" err="1">
                <a:latin typeface="Times New Roman" panose="02020603050405020304" pitchFamily="18" charset="0"/>
                <a:cs typeface="Times New Roman" panose="02020603050405020304" pitchFamily="18" charset="0"/>
              </a:rPr>
              <a:t>Latecki</a:t>
            </a:r>
            <a:r>
              <a:rPr lang="en-US" sz="1200" dirty="0">
                <a:latin typeface="Times New Roman" panose="02020603050405020304" pitchFamily="18" charset="0"/>
                <a:cs typeface="Times New Roman" panose="02020603050405020304" pitchFamily="18" charset="0"/>
              </a:rPr>
              <a:t>, Character Score Fusion for Word Detection in Low-contrast Camera-captured Handwriting Text, Document Intelligence workshop at KDD, 2022</a:t>
            </a:r>
          </a:p>
        </p:txBody>
      </p:sp>
      <p:pic>
        <p:nvPicPr>
          <p:cNvPr id="3" name="Picture 2" descr="Text&#10;&#10;Description automatically generated">
            <a:extLst>
              <a:ext uri="{FF2B5EF4-FFF2-40B4-BE49-F238E27FC236}">
                <a16:creationId xmlns:a16="http://schemas.microsoft.com/office/drawing/2014/main" id="{C30A572B-7294-0776-CDA8-4FFC16FF145E}"/>
              </a:ext>
            </a:extLst>
          </p:cNvPr>
          <p:cNvPicPr>
            <a:picLocks noChangeAspect="1"/>
          </p:cNvPicPr>
          <p:nvPr/>
        </p:nvPicPr>
        <p:blipFill rotWithShape="1">
          <a:blip r:embed="rId5">
            <a:extLst>
              <a:ext uri="{28A0092B-C50C-407E-A947-70E740481C1C}">
                <a14:useLocalDpi xmlns:a14="http://schemas.microsoft.com/office/drawing/2010/main" val="0"/>
              </a:ext>
            </a:extLst>
          </a:blip>
          <a:srcRect l="2249" t="11293" r="3095" b="14830"/>
          <a:stretch/>
        </p:blipFill>
        <p:spPr>
          <a:xfrm>
            <a:off x="7252214" y="957579"/>
            <a:ext cx="4870579" cy="5066522"/>
          </a:xfrm>
          <a:prstGeom prst="rect">
            <a:avLst/>
          </a:prstGeom>
        </p:spPr>
      </p:pic>
      <p:pic>
        <p:nvPicPr>
          <p:cNvPr id="4" name="Picture 3" descr="Text&#10;&#10;Description automatically generated with medium confidence">
            <a:extLst>
              <a:ext uri="{FF2B5EF4-FFF2-40B4-BE49-F238E27FC236}">
                <a16:creationId xmlns:a16="http://schemas.microsoft.com/office/drawing/2014/main" id="{D3445AEC-6D05-21DB-BB94-DABBCD9574C6}"/>
              </a:ext>
            </a:extLst>
          </p:cNvPr>
          <p:cNvPicPr>
            <a:picLocks noChangeAspect="1"/>
          </p:cNvPicPr>
          <p:nvPr/>
        </p:nvPicPr>
        <p:blipFill rotWithShape="1">
          <a:blip r:embed="rId6">
            <a:extLst>
              <a:ext uri="{28A0092B-C50C-407E-A947-70E740481C1C}">
                <a14:useLocalDpi xmlns:a14="http://schemas.microsoft.com/office/drawing/2010/main" val="0"/>
              </a:ext>
            </a:extLst>
          </a:blip>
          <a:srcRect l="8777" t="29796" r="5344" b="13333"/>
          <a:stretch/>
        </p:blipFill>
        <p:spPr>
          <a:xfrm rot="20172975">
            <a:off x="8970419" y="376368"/>
            <a:ext cx="3019151" cy="2664718"/>
          </a:xfrm>
          <a:prstGeom prst="rect">
            <a:avLst/>
          </a:prstGeom>
        </p:spPr>
      </p:pic>
      <p:pic>
        <p:nvPicPr>
          <p:cNvPr id="5" name="Picture 4" descr="Text&#10;&#10;Description automatically generated">
            <a:extLst>
              <a:ext uri="{FF2B5EF4-FFF2-40B4-BE49-F238E27FC236}">
                <a16:creationId xmlns:a16="http://schemas.microsoft.com/office/drawing/2014/main" id="{78C277EC-7ED1-E1F1-A805-E6125436CDA6}"/>
              </a:ext>
            </a:extLst>
          </p:cNvPr>
          <p:cNvPicPr>
            <a:picLocks noChangeAspect="1"/>
          </p:cNvPicPr>
          <p:nvPr/>
        </p:nvPicPr>
        <p:blipFill rotWithShape="1">
          <a:blip r:embed="rId7">
            <a:extLst>
              <a:ext uri="{28A0092B-C50C-407E-A947-70E740481C1C}">
                <a14:useLocalDpi xmlns:a14="http://schemas.microsoft.com/office/drawing/2010/main" val="0"/>
              </a:ext>
            </a:extLst>
          </a:blip>
          <a:srcRect l="5332" t="23673" r="12939" b="24217"/>
          <a:stretch/>
        </p:blipFill>
        <p:spPr>
          <a:xfrm>
            <a:off x="9036944" y="3250220"/>
            <a:ext cx="3118734" cy="2650201"/>
          </a:xfrm>
          <a:prstGeom prst="rect">
            <a:avLst/>
          </a:prstGeom>
        </p:spPr>
      </p:pic>
    </p:spTree>
    <p:extLst>
      <p:ext uri="{BB962C8B-B14F-4D97-AF65-F5344CB8AC3E}">
        <p14:creationId xmlns:p14="http://schemas.microsoft.com/office/powerpoint/2010/main" val="3388857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Rectangle 151">
            <a:extLst>
              <a:ext uri="{FF2B5EF4-FFF2-40B4-BE49-F238E27FC236}">
                <a16:creationId xmlns:a16="http://schemas.microsoft.com/office/drawing/2014/main" id="{686E342C-8145-4514-ED46-822C6ED75D02}"/>
              </a:ext>
            </a:extLst>
          </p:cNvPr>
          <p:cNvSpPr/>
          <p:nvPr/>
        </p:nvSpPr>
        <p:spPr>
          <a:xfrm>
            <a:off x="4164288" y="1356590"/>
            <a:ext cx="7909953" cy="4174630"/>
          </a:xfrm>
          <a:prstGeom prst="rect">
            <a:avLst/>
          </a:prstGeom>
          <a:noFill/>
          <a:ln w="28575">
            <a:solidFill>
              <a:srgbClr val="C0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C807EA-DB2C-B07F-5590-00F504117074}"/>
              </a:ext>
            </a:extLst>
          </p:cNvPr>
          <p:cNvSpPr>
            <a:spLocks noGrp="1"/>
          </p:cNvSpPr>
          <p:nvPr>
            <p:ph type="title"/>
          </p:nvPr>
        </p:nvSpPr>
        <p:spPr>
          <a:xfrm>
            <a:off x="838200" y="31027"/>
            <a:ext cx="10515600" cy="1325563"/>
          </a:xfrm>
        </p:spPr>
        <p:txBody>
          <a:bodyPr/>
          <a:lstStyle/>
          <a:p>
            <a:pPr algn="ctr"/>
            <a:r>
              <a:rPr lang="en-US" dirty="0">
                <a:latin typeface="Times New Roman" panose="02020603050405020304" pitchFamily="18" charset="0"/>
                <a:cs typeface="Times New Roman" panose="02020603050405020304" pitchFamily="18" charset="0"/>
              </a:rPr>
              <a:t>II. Stroke Trajectory Recovery (STR)</a:t>
            </a:r>
          </a:p>
        </p:txBody>
      </p:sp>
      <p:sp>
        <p:nvSpPr>
          <p:cNvPr id="3" name="Content Placeholder 2">
            <a:extLst>
              <a:ext uri="{FF2B5EF4-FFF2-40B4-BE49-F238E27FC236}">
                <a16:creationId xmlns:a16="http://schemas.microsoft.com/office/drawing/2014/main" id="{93DD4981-4C48-35C9-4077-22D350DD23F8}"/>
              </a:ext>
            </a:extLst>
          </p:cNvPr>
          <p:cNvSpPr>
            <a:spLocks noGrp="1"/>
          </p:cNvSpPr>
          <p:nvPr>
            <p:ph idx="1"/>
          </p:nvPr>
        </p:nvSpPr>
        <p:spPr>
          <a:xfrm>
            <a:off x="1063683" y="2247145"/>
            <a:ext cx="3074582" cy="630496"/>
          </a:xfrm>
        </p:spPr>
        <p:txBody>
          <a:bodyPr>
            <a:normAutofit fontScale="62500" lnSpcReduction="20000"/>
          </a:bodyPr>
          <a:lstStyle/>
          <a:p>
            <a:pPr marL="0" indent="0" algn="ctr">
              <a:buNone/>
            </a:pPr>
            <a:r>
              <a:rPr lang="en-US" b="0" i="0" dirty="0">
                <a:effectLst/>
                <a:latin typeface="Times New Roman" panose="02020603050405020304" pitchFamily="18" charset="0"/>
                <a:cs typeface="Times New Roman" panose="02020603050405020304" pitchFamily="18" charset="0"/>
              </a:rPr>
              <a:t>The input is an image </a:t>
            </a:r>
          </a:p>
          <a:p>
            <a:pPr marL="0" indent="0" algn="ctr">
              <a:buNone/>
            </a:pPr>
            <a:r>
              <a:rPr lang="en-US" b="0" i="0" dirty="0">
                <a:effectLst/>
                <a:latin typeface="Times New Roman" panose="02020603050405020304" pitchFamily="18" charset="0"/>
                <a:cs typeface="Times New Roman" panose="02020603050405020304" pitchFamily="18" charset="0"/>
              </a:rPr>
              <a:t>of handwritten text</a:t>
            </a:r>
            <a:endParaRPr lang="en-US"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E0A3AF71-8281-B5E1-CB32-F038ECE67BF0}"/>
              </a:ext>
            </a:extLst>
          </p:cNvPr>
          <p:cNvSpPr txBox="1"/>
          <p:nvPr/>
        </p:nvSpPr>
        <p:spPr>
          <a:xfrm>
            <a:off x="7601851" y="2135213"/>
            <a:ext cx="3526466" cy="1200329"/>
          </a:xfrm>
          <a:prstGeom prst="rect">
            <a:avLst/>
          </a:prstGeom>
          <a:noFill/>
        </p:spPr>
        <p:txBody>
          <a:bodyPr wrap="square">
            <a:spAutoFit/>
          </a:bodyPr>
          <a:lstStyle/>
          <a:p>
            <a:pPr algn="ctr"/>
            <a:r>
              <a:rPr lang="en-US" b="0" i="0" dirty="0">
                <a:effectLst/>
                <a:latin typeface="Times New Roman" panose="02020603050405020304" pitchFamily="18" charset="0"/>
                <a:cs typeface="Times New Roman" panose="02020603050405020304" pitchFamily="18" charset="0"/>
              </a:rPr>
              <a:t>The output is a stroke trajectory, </a:t>
            </a:r>
          </a:p>
          <a:p>
            <a:pPr algn="ctr"/>
            <a:r>
              <a:rPr lang="en-US" b="0" i="0" dirty="0">
                <a:effectLst/>
                <a:latin typeface="Times New Roman" panose="02020603050405020304" pitchFamily="18" charset="0"/>
                <a:cs typeface="Times New Roman" panose="02020603050405020304" pitchFamily="18" charset="0"/>
              </a:rPr>
              <a:t>where each stroke is a sequence </a:t>
            </a:r>
          </a:p>
          <a:p>
            <a:pPr algn="ctr"/>
            <a:r>
              <a:rPr lang="en-US" b="0" i="0" dirty="0">
                <a:effectLst/>
                <a:latin typeface="Times New Roman" panose="02020603050405020304" pitchFamily="18" charset="0"/>
                <a:cs typeface="Times New Roman" panose="02020603050405020304" pitchFamily="18" charset="0"/>
              </a:rPr>
              <a:t>of 2D point coordinates.</a:t>
            </a:r>
            <a:br>
              <a:rPr lang="en-US" dirty="0"/>
            </a:br>
            <a:endParaRPr lang="en-US" dirty="0"/>
          </a:p>
        </p:txBody>
      </p:sp>
      <p:sp>
        <p:nvSpPr>
          <p:cNvPr id="6" name="TextBox 5">
            <a:extLst>
              <a:ext uri="{FF2B5EF4-FFF2-40B4-BE49-F238E27FC236}">
                <a16:creationId xmlns:a16="http://schemas.microsoft.com/office/drawing/2014/main" id="{47067E5F-BD5C-7F2A-2278-8946AE503D4B}"/>
              </a:ext>
            </a:extLst>
          </p:cNvPr>
          <p:cNvSpPr txBox="1"/>
          <p:nvPr/>
        </p:nvSpPr>
        <p:spPr>
          <a:xfrm>
            <a:off x="300811" y="5301712"/>
            <a:ext cx="3621504" cy="1200329"/>
          </a:xfrm>
          <a:prstGeom prst="rect">
            <a:avLst/>
          </a:prstGeom>
          <a:noFill/>
          <a:ln w="28575">
            <a:solidFill>
              <a:srgbClr val="7030A0"/>
            </a:solidFill>
          </a:ln>
        </p:spPr>
        <p:txBody>
          <a:bodyPr wrap="none" rtlCol="0">
            <a:spAutoFit/>
          </a:bodyPr>
          <a:lstStyle/>
          <a:p>
            <a:r>
              <a:rPr lang="en-US" dirty="0">
                <a:latin typeface="Times New Roman" panose="02020603050405020304" pitchFamily="18" charset="0"/>
                <a:cs typeface="Times New Roman" panose="02020603050405020304" pitchFamily="18" charset="0"/>
              </a:rPr>
              <a:t>Need to estimate</a:t>
            </a:r>
          </a:p>
          <a:p>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Points (</a:t>
            </a:r>
            <a:r>
              <a:rPr lang="en-US" dirty="0" err="1">
                <a:latin typeface="Times New Roman" panose="02020603050405020304" pitchFamily="18" charset="0"/>
                <a:cs typeface="Times New Roman" panose="02020603050405020304" pitchFamily="18" charset="0"/>
              </a:rPr>
              <a:t>x,y</a:t>
            </a:r>
            <a:r>
              <a:rPr lang="en-US" dirty="0">
                <a:latin typeface="Times New Roman" panose="02020603050405020304" pitchFamily="18" charset="0"/>
                <a:cs typeface="Times New Roman" panose="02020603050405020304" pitchFamily="18" charset="0"/>
              </a:rPr>
              <a:t>) coordinates</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Start-of-stroke token for sequence</a:t>
            </a:r>
          </a:p>
        </p:txBody>
      </p:sp>
      <p:pic>
        <p:nvPicPr>
          <p:cNvPr id="9" name="Content Placeholder 4" descr="Text, letter&#10;&#10;Description automatically generated">
            <a:extLst>
              <a:ext uri="{FF2B5EF4-FFF2-40B4-BE49-F238E27FC236}">
                <a16:creationId xmlns:a16="http://schemas.microsoft.com/office/drawing/2014/main" id="{8A6F7750-0BCE-E45F-3DCE-028127EAA193}"/>
              </a:ext>
            </a:extLst>
          </p:cNvPr>
          <p:cNvPicPr>
            <a:picLocks noChangeAspect="1"/>
          </p:cNvPicPr>
          <p:nvPr/>
        </p:nvPicPr>
        <p:blipFill rotWithShape="1">
          <a:blip r:embed="rId3">
            <a:extLst>
              <a:ext uri="{28A0092B-C50C-407E-A947-70E740481C1C}">
                <a14:useLocalDpi xmlns:a14="http://schemas.microsoft.com/office/drawing/2010/main" val="0"/>
              </a:ext>
            </a:extLst>
          </a:blip>
          <a:srcRect l="639" t="26443" r="54806" b="51868"/>
          <a:stretch/>
        </p:blipFill>
        <p:spPr>
          <a:xfrm>
            <a:off x="197923" y="3202383"/>
            <a:ext cx="3285811" cy="1812578"/>
          </a:xfrm>
          <a:prstGeom prst="rect">
            <a:avLst/>
          </a:prstGeom>
        </p:spPr>
      </p:pic>
      <p:sp>
        <p:nvSpPr>
          <p:cNvPr id="98" name="Rectangle: Rounded Corners 97">
            <a:extLst>
              <a:ext uri="{FF2B5EF4-FFF2-40B4-BE49-F238E27FC236}">
                <a16:creationId xmlns:a16="http://schemas.microsoft.com/office/drawing/2014/main" id="{ED0891DB-3F3D-2EE7-F99A-54FB22568405}"/>
              </a:ext>
            </a:extLst>
          </p:cNvPr>
          <p:cNvSpPr/>
          <p:nvPr/>
        </p:nvSpPr>
        <p:spPr>
          <a:xfrm>
            <a:off x="1987367" y="1635001"/>
            <a:ext cx="1227214" cy="466725"/>
          </a:xfrm>
          <a:prstGeom prst="roundRect">
            <a:avLst/>
          </a:prstGeom>
          <a:solidFill>
            <a:srgbClr val="9C22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sz="2000" b="0" i="0" dirty="0">
                <a:effectLst/>
                <a:latin typeface="Times New Roman" panose="02020603050405020304" pitchFamily="18" charset="0"/>
                <a:cs typeface="Times New Roman" panose="02020603050405020304" pitchFamily="18" charset="0"/>
              </a:rPr>
              <a:t>Input</a:t>
            </a:r>
            <a:r>
              <a:rPr lang="en-US" b="0" i="0" dirty="0">
                <a:effectLst/>
                <a:latin typeface="Arial" panose="020B0604020202020204" pitchFamily="34" charset="0"/>
              </a:rPr>
              <a:t> </a:t>
            </a:r>
          </a:p>
        </p:txBody>
      </p:sp>
      <p:sp>
        <p:nvSpPr>
          <p:cNvPr id="99" name="Rectangle: Rounded Corners 98">
            <a:extLst>
              <a:ext uri="{FF2B5EF4-FFF2-40B4-BE49-F238E27FC236}">
                <a16:creationId xmlns:a16="http://schemas.microsoft.com/office/drawing/2014/main" id="{4336AA90-E9DA-CCDF-CCF9-F48EE5C398C1}"/>
              </a:ext>
            </a:extLst>
          </p:cNvPr>
          <p:cNvSpPr/>
          <p:nvPr/>
        </p:nvSpPr>
        <p:spPr>
          <a:xfrm>
            <a:off x="8888337" y="1579314"/>
            <a:ext cx="1227213" cy="466725"/>
          </a:xfrm>
          <a:prstGeom prst="roundRect">
            <a:avLst/>
          </a:prstGeom>
          <a:solidFill>
            <a:srgbClr val="9C22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sz="2000" dirty="0">
                <a:latin typeface="Times New Roman" panose="02020603050405020304" pitchFamily="18" charset="0"/>
                <a:cs typeface="Times New Roman" panose="02020603050405020304" pitchFamily="18" charset="0"/>
              </a:rPr>
              <a:t>Output</a:t>
            </a:r>
            <a:endParaRPr lang="en-US" sz="2000" b="0" i="0" dirty="0">
              <a:effectLst/>
              <a:latin typeface="Times New Roman" panose="02020603050405020304" pitchFamily="18" charset="0"/>
              <a:cs typeface="Times New Roman" panose="02020603050405020304" pitchFamily="18" charset="0"/>
            </a:endParaRPr>
          </a:p>
        </p:txBody>
      </p:sp>
      <p:sp>
        <p:nvSpPr>
          <p:cNvPr id="100" name="Rectangle: Rounded Corners 99">
            <a:extLst>
              <a:ext uri="{FF2B5EF4-FFF2-40B4-BE49-F238E27FC236}">
                <a16:creationId xmlns:a16="http://schemas.microsoft.com/office/drawing/2014/main" id="{DAE19B25-58A0-F048-8E70-EB83DEB9720B}"/>
              </a:ext>
            </a:extLst>
          </p:cNvPr>
          <p:cNvSpPr/>
          <p:nvPr/>
        </p:nvSpPr>
        <p:spPr>
          <a:xfrm>
            <a:off x="6854205" y="4005636"/>
            <a:ext cx="1005567" cy="575639"/>
          </a:xfrm>
          <a:prstGeom prst="roundRect">
            <a:avLst/>
          </a:prstGeom>
          <a:solidFill>
            <a:srgbClr val="9C22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sz="2400" b="0" i="0" dirty="0">
                <a:effectLst/>
                <a:latin typeface="Times New Roman" panose="02020603050405020304" pitchFamily="18" charset="0"/>
                <a:cs typeface="Times New Roman" panose="02020603050405020304" pitchFamily="18" charset="0"/>
              </a:rPr>
              <a:t>STR</a:t>
            </a:r>
            <a:endParaRPr lang="en-US" sz="2000" b="0" i="0" dirty="0">
              <a:effectLst/>
              <a:latin typeface="Arial" panose="020B0604020202020204" pitchFamily="34" charset="0"/>
            </a:endParaRPr>
          </a:p>
        </p:txBody>
      </p:sp>
      <p:sp>
        <p:nvSpPr>
          <p:cNvPr id="12" name="Rectangle: Rounded Corners 11">
            <a:extLst>
              <a:ext uri="{FF2B5EF4-FFF2-40B4-BE49-F238E27FC236}">
                <a16:creationId xmlns:a16="http://schemas.microsoft.com/office/drawing/2014/main" id="{0C9614A9-9C7A-8C89-9480-455CDA0E33A6}"/>
              </a:ext>
            </a:extLst>
          </p:cNvPr>
          <p:cNvSpPr/>
          <p:nvPr/>
        </p:nvSpPr>
        <p:spPr>
          <a:xfrm>
            <a:off x="2981036" y="3951168"/>
            <a:ext cx="1036722" cy="527442"/>
          </a:xfrm>
          <a:prstGeom prst="roundRect">
            <a:avLst/>
          </a:prstGeom>
          <a:solidFill>
            <a:srgbClr val="9C22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sz="1600" b="0" i="0" dirty="0">
                <a:effectLst/>
                <a:latin typeface="Times New Roman" panose="02020603050405020304" pitchFamily="18" charset="0"/>
                <a:cs typeface="Times New Roman" panose="02020603050405020304" pitchFamily="18" charset="0"/>
              </a:rPr>
              <a:t>word </a:t>
            </a:r>
          </a:p>
          <a:p>
            <a:pPr marL="0" indent="0" algn="ctr">
              <a:buNone/>
            </a:pPr>
            <a:r>
              <a:rPr lang="en-US" sz="1600" dirty="0">
                <a:latin typeface="Times New Roman" panose="02020603050405020304" pitchFamily="18" charset="0"/>
                <a:cs typeface="Times New Roman" panose="02020603050405020304" pitchFamily="18" charset="0"/>
              </a:rPr>
              <a:t>detection</a:t>
            </a:r>
            <a:endParaRPr lang="en-US" sz="1600" b="0" i="0" dirty="0">
              <a:effectLst/>
              <a:latin typeface="Arial" panose="020B0604020202020204" pitchFamily="34" charset="0"/>
            </a:endParaRPr>
          </a:p>
        </p:txBody>
      </p:sp>
      <p:cxnSp>
        <p:nvCxnSpPr>
          <p:cNvPr id="122" name="Straight Arrow Connector 121">
            <a:extLst>
              <a:ext uri="{FF2B5EF4-FFF2-40B4-BE49-F238E27FC236}">
                <a16:creationId xmlns:a16="http://schemas.microsoft.com/office/drawing/2014/main" id="{B111EBD4-FC9B-9F96-1E26-97AA65EF0A07}"/>
              </a:ext>
            </a:extLst>
          </p:cNvPr>
          <p:cNvCxnSpPr/>
          <p:nvPr/>
        </p:nvCxnSpPr>
        <p:spPr>
          <a:xfrm>
            <a:off x="2600974" y="4239306"/>
            <a:ext cx="38006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a:extLst>
              <a:ext uri="{FF2B5EF4-FFF2-40B4-BE49-F238E27FC236}">
                <a16:creationId xmlns:a16="http://schemas.microsoft.com/office/drawing/2014/main" id="{C5C03526-DF67-A671-578B-4932B4409F8E}"/>
              </a:ext>
            </a:extLst>
          </p:cNvPr>
          <p:cNvCxnSpPr/>
          <p:nvPr/>
        </p:nvCxnSpPr>
        <p:spPr>
          <a:xfrm>
            <a:off x="4037722" y="4271273"/>
            <a:ext cx="38006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0" name="Straight Arrow Connector 149">
            <a:extLst>
              <a:ext uri="{FF2B5EF4-FFF2-40B4-BE49-F238E27FC236}">
                <a16:creationId xmlns:a16="http://schemas.microsoft.com/office/drawing/2014/main" id="{8E0832F2-6F49-90C6-5B5C-397958EBF9D4}"/>
              </a:ext>
            </a:extLst>
          </p:cNvPr>
          <p:cNvCxnSpPr/>
          <p:nvPr/>
        </p:nvCxnSpPr>
        <p:spPr>
          <a:xfrm>
            <a:off x="6465205" y="4240633"/>
            <a:ext cx="38006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1" name="Straight Arrow Connector 150">
            <a:extLst>
              <a:ext uri="{FF2B5EF4-FFF2-40B4-BE49-F238E27FC236}">
                <a16:creationId xmlns:a16="http://schemas.microsoft.com/office/drawing/2014/main" id="{F6EF9CA4-F4D2-E9E5-D262-25B45A9EDE31}"/>
              </a:ext>
            </a:extLst>
          </p:cNvPr>
          <p:cNvCxnSpPr/>
          <p:nvPr/>
        </p:nvCxnSpPr>
        <p:spPr>
          <a:xfrm>
            <a:off x="7879079" y="4291457"/>
            <a:ext cx="38006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66" name="Content Placeholder 4" descr="Text, letter&#10;&#10;Description automatically generated">
            <a:extLst>
              <a:ext uri="{FF2B5EF4-FFF2-40B4-BE49-F238E27FC236}">
                <a16:creationId xmlns:a16="http://schemas.microsoft.com/office/drawing/2014/main" id="{879E9506-F55A-3DE1-B13D-312C0469D5A0}"/>
              </a:ext>
            </a:extLst>
          </p:cNvPr>
          <p:cNvPicPr>
            <a:picLocks noChangeAspect="1"/>
          </p:cNvPicPr>
          <p:nvPr/>
        </p:nvPicPr>
        <p:blipFill rotWithShape="1">
          <a:blip r:embed="rId3">
            <a:extLst>
              <a:ext uri="{28A0092B-C50C-407E-A947-70E740481C1C}">
                <a14:useLocalDpi xmlns:a14="http://schemas.microsoft.com/office/drawing/2010/main" val="0"/>
              </a:ext>
            </a:extLst>
          </a:blip>
          <a:srcRect l="639" t="32739" r="88367" b="62471"/>
          <a:stretch/>
        </p:blipFill>
        <p:spPr>
          <a:xfrm>
            <a:off x="4602678" y="4487634"/>
            <a:ext cx="1333862" cy="658674"/>
          </a:xfrm>
          <a:prstGeom prst="rect">
            <a:avLst/>
          </a:prstGeom>
        </p:spPr>
      </p:pic>
      <p:pic>
        <p:nvPicPr>
          <p:cNvPr id="167" name="Content Placeholder 4" descr="Text, letter&#10;&#10;Description automatically generated">
            <a:extLst>
              <a:ext uri="{FF2B5EF4-FFF2-40B4-BE49-F238E27FC236}">
                <a16:creationId xmlns:a16="http://schemas.microsoft.com/office/drawing/2014/main" id="{18FBB83D-CC9C-EAE8-6DDC-5F0EB051FB6B}"/>
              </a:ext>
            </a:extLst>
          </p:cNvPr>
          <p:cNvPicPr>
            <a:picLocks noChangeAspect="1"/>
          </p:cNvPicPr>
          <p:nvPr/>
        </p:nvPicPr>
        <p:blipFill rotWithShape="1">
          <a:blip r:embed="rId3">
            <a:extLst>
              <a:ext uri="{28A0092B-C50C-407E-A947-70E740481C1C}">
                <a14:useLocalDpi xmlns:a14="http://schemas.microsoft.com/office/drawing/2010/main" val="0"/>
              </a:ext>
            </a:extLst>
          </a:blip>
          <a:srcRect l="8291" t="28757" r="84834" b="67235"/>
          <a:stretch/>
        </p:blipFill>
        <p:spPr>
          <a:xfrm>
            <a:off x="5672489" y="3813259"/>
            <a:ext cx="506995" cy="334978"/>
          </a:xfrm>
          <a:prstGeom prst="rect">
            <a:avLst/>
          </a:prstGeom>
        </p:spPr>
      </p:pic>
      <p:pic>
        <p:nvPicPr>
          <p:cNvPr id="168" name="Content Placeholder 4" descr="Text, letter&#10;&#10;Description automatically generated">
            <a:extLst>
              <a:ext uri="{FF2B5EF4-FFF2-40B4-BE49-F238E27FC236}">
                <a16:creationId xmlns:a16="http://schemas.microsoft.com/office/drawing/2014/main" id="{F54ADF23-A06E-15C3-C076-63326CF9A8C1}"/>
              </a:ext>
            </a:extLst>
          </p:cNvPr>
          <p:cNvPicPr>
            <a:picLocks noChangeAspect="1"/>
          </p:cNvPicPr>
          <p:nvPr/>
        </p:nvPicPr>
        <p:blipFill rotWithShape="1">
          <a:blip r:embed="rId3">
            <a:extLst>
              <a:ext uri="{28A0092B-C50C-407E-A947-70E740481C1C}">
                <a14:useLocalDpi xmlns:a14="http://schemas.microsoft.com/office/drawing/2010/main" val="0"/>
              </a:ext>
            </a:extLst>
          </a:blip>
          <a:srcRect l="27197" t="27782" r="65683" b="66585"/>
          <a:stretch/>
        </p:blipFill>
        <p:spPr>
          <a:xfrm>
            <a:off x="6000185" y="4554068"/>
            <a:ext cx="525101" cy="470780"/>
          </a:xfrm>
          <a:prstGeom prst="rect">
            <a:avLst/>
          </a:prstGeom>
        </p:spPr>
      </p:pic>
      <p:pic>
        <p:nvPicPr>
          <p:cNvPr id="169" name="Content Placeholder 4" descr="Text, letter&#10;&#10;Description automatically generated">
            <a:extLst>
              <a:ext uri="{FF2B5EF4-FFF2-40B4-BE49-F238E27FC236}">
                <a16:creationId xmlns:a16="http://schemas.microsoft.com/office/drawing/2014/main" id="{6E865015-0467-AC33-E715-27B95166A958}"/>
              </a:ext>
            </a:extLst>
          </p:cNvPr>
          <p:cNvPicPr>
            <a:picLocks noChangeAspect="1"/>
          </p:cNvPicPr>
          <p:nvPr/>
        </p:nvPicPr>
        <p:blipFill rotWithShape="1">
          <a:blip r:embed="rId3">
            <a:extLst>
              <a:ext uri="{28A0092B-C50C-407E-A947-70E740481C1C}">
                <a14:useLocalDpi xmlns:a14="http://schemas.microsoft.com/office/drawing/2010/main" val="0"/>
              </a:ext>
            </a:extLst>
          </a:blip>
          <a:srcRect l="10992" t="41432" r="81397" b="55101"/>
          <a:stretch/>
        </p:blipFill>
        <p:spPr>
          <a:xfrm>
            <a:off x="4674192" y="5002386"/>
            <a:ext cx="561316" cy="289711"/>
          </a:xfrm>
          <a:prstGeom prst="rect">
            <a:avLst/>
          </a:prstGeom>
        </p:spPr>
      </p:pic>
      <p:pic>
        <p:nvPicPr>
          <p:cNvPr id="196" name="Content Placeholder 4" descr="Text, letter&#10;&#10;Description automatically generated">
            <a:extLst>
              <a:ext uri="{FF2B5EF4-FFF2-40B4-BE49-F238E27FC236}">
                <a16:creationId xmlns:a16="http://schemas.microsoft.com/office/drawing/2014/main" id="{D5B7F03E-27B4-122D-4D51-E101F041CA49}"/>
              </a:ext>
            </a:extLst>
          </p:cNvPr>
          <p:cNvPicPr>
            <a:picLocks noChangeAspect="1"/>
          </p:cNvPicPr>
          <p:nvPr/>
        </p:nvPicPr>
        <p:blipFill rotWithShape="1">
          <a:blip r:embed="rId3">
            <a:extLst>
              <a:ext uri="{28A0092B-C50C-407E-A947-70E740481C1C}">
                <a14:useLocalDpi xmlns:a14="http://schemas.microsoft.com/office/drawing/2010/main" val="0"/>
              </a:ext>
            </a:extLst>
          </a:blip>
          <a:srcRect l="639" t="26443" r="91750" b="66910"/>
          <a:stretch/>
        </p:blipFill>
        <p:spPr>
          <a:xfrm>
            <a:off x="4365964" y="3002960"/>
            <a:ext cx="561316" cy="555527"/>
          </a:xfrm>
          <a:prstGeom prst="rect">
            <a:avLst/>
          </a:prstGeom>
        </p:spPr>
      </p:pic>
      <p:pic>
        <p:nvPicPr>
          <p:cNvPr id="201" name="Content Placeholder 4" descr="Text, letter&#10;&#10;Description automatically generated">
            <a:extLst>
              <a:ext uri="{FF2B5EF4-FFF2-40B4-BE49-F238E27FC236}">
                <a16:creationId xmlns:a16="http://schemas.microsoft.com/office/drawing/2014/main" id="{01EC56DC-64DE-E24A-5283-C9B9C1E35B44}"/>
              </a:ext>
            </a:extLst>
          </p:cNvPr>
          <p:cNvPicPr>
            <a:picLocks noChangeAspect="1"/>
          </p:cNvPicPr>
          <p:nvPr/>
        </p:nvPicPr>
        <p:blipFill rotWithShape="1">
          <a:blip r:embed="rId3">
            <a:extLst>
              <a:ext uri="{28A0092B-C50C-407E-A947-70E740481C1C}">
                <a14:useLocalDpi xmlns:a14="http://schemas.microsoft.com/office/drawing/2010/main" val="0"/>
              </a:ext>
            </a:extLst>
          </a:blip>
          <a:srcRect l="34317" t="44789" r="55739" b="53044"/>
          <a:stretch/>
        </p:blipFill>
        <p:spPr>
          <a:xfrm>
            <a:off x="6173254" y="5029038"/>
            <a:ext cx="733331" cy="181069"/>
          </a:xfrm>
          <a:prstGeom prst="rect">
            <a:avLst/>
          </a:prstGeom>
        </p:spPr>
      </p:pic>
      <p:pic>
        <p:nvPicPr>
          <p:cNvPr id="202" name="Content Placeholder 4" descr="Text, letter&#10;&#10;Description automatically generated">
            <a:extLst>
              <a:ext uri="{FF2B5EF4-FFF2-40B4-BE49-F238E27FC236}">
                <a16:creationId xmlns:a16="http://schemas.microsoft.com/office/drawing/2014/main" id="{A0356C15-81D3-4B07-E54E-DB4713A74F97}"/>
              </a:ext>
            </a:extLst>
          </p:cNvPr>
          <p:cNvPicPr>
            <a:picLocks noChangeAspect="1"/>
          </p:cNvPicPr>
          <p:nvPr/>
        </p:nvPicPr>
        <p:blipFill rotWithShape="1">
          <a:blip r:embed="rId3">
            <a:extLst>
              <a:ext uri="{28A0092B-C50C-407E-A947-70E740481C1C}">
                <a14:useLocalDpi xmlns:a14="http://schemas.microsoft.com/office/drawing/2010/main" val="0"/>
              </a:ext>
            </a:extLst>
          </a:blip>
          <a:srcRect l="12710" t="36449" r="77591" b="59001"/>
          <a:stretch/>
        </p:blipFill>
        <p:spPr>
          <a:xfrm>
            <a:off x="5896512" y="4158655"/>
            <a:ext cx="715225" cy="380245"/>
          </a:xfrm>
          <a:prstGeom prst="rect">
            <a:avLst/>
          </a:prstGeom>
        </p:spPr>
      </p:pic>
      <p:pic>
        <p:nvPicPr>
          <p:cNvPr id="203" name="Content Placeholder 4" descr="Text, letter&#10;&#10;Description automatically generated">
            <a:extLst>
              <a:ext uri="{FF2B5EF4-FFF2-40B4-BE49-F238E27FC236}">
                <a16:creationId xmlns:a16="http://schemas.microsoft.com/office/drawing/2014/main" id="{C6D432ED-2C73-BBE9-EC10-72DC0EC300B4}"/>
              </a:ext>
            </a:extLst>
          </p:cNvPr>
          <p:cNvPicPr>
            <a:picLocks noChangeAspect="1"/>
          </p:cNvPicPr>
          <p:nvPr/>
        </p:nvPicPr>
        <p:blipFill rotWithShape="1">
          <a:blip r:embed="rId3">
            <a:extLst>
              <a:ext uri="{28A0092B-C50C-407E-A947-70E740481C1C}">
                <a14:useLocalDpi xmlns:a14="http://schemas.microsoft.com/office/drawing/2010/main" val="0"/>
              </a:ext>
            </a:extLst>
          </a:blip>
          <a:srcRect l="12711" t="32719" r="79678" b="62224"/>
          <a:stretch/>
        </p:blipFill>
        <p:spPr>
          <a:xfrm>
            <a:off x="4865823" y="3759376"/>
            <a:ext cx="561317" cy="422619"/>
          </a:xfrm>
          <a:prstGeom prst="rect">
            <a:avLst/>
          </a:prstGeom>
        </p:spPr>
      </p:pic>
      <p:pic>
        <p:nvPicPr>
          <p:cNvPr id="204" name="Content Placeholder 4" descr="Text, letter&#10;&#10;Description automatically generated">
            <a:extLst>
              <a:ext uri="{FF2B5EF4-FFF2-40B4-BE49-F238E27FC236}">
                <a16:creationId xmlns:a16="http://schemas.microsoft.com/office/drawing/2014/main" id="{1143D28F-985A-5768-4D9B-372C9D37150A}"/>
              </a:ext>
            </a:extLst>
          </p:cNvPr>
          <p:cNvPicPr>
            <a:picLocks noChangeAspect="1"/>
          </p:cNvPicPr>
          <p:nvPr/>
        </p:nvPicPr>
        <p:blipFill rotWithShape="1">
          <a:blip r:embed="rId3">
            <a:extLst>
              <a:ext uri="{28A0092B-C50C-407E-A947-70E740481C1C}">
                <a14:useLocalDpi xmlns:a14="http://schemas.microsoft.com/office/drawing/2010/main" val="0"/>
              </a:ext>
            </a:extLst>
          </a:blip>
          <a:srcRect l="18726" t="40316" r="69243" b="54776"/>
          <a:stretch/>
        </p:blipFill>
        <p:spPr>
          <a:xfrm>
            <a:off x="4983582" y="4095195"/>
            <a:ext cx="887239" cy="410152"/>
          </a:xfrm>
          <a:prstGeom prst="rect">
            <a:avLst/>
          </a:prstGeom>
        </p:spPr>
      </p:pic>
      <p:pic>
        <p:nvPicPr>
          <p:cNvPr id="224" name="Content Placeholder 4" descr="Text, letter&#10;&#10;Description automatically generated">
            <a:extLst>
              <a:ext uri="{FF2B5EF4-FFF2-40B4-BE49-F238E27FC236}">
                <a16:creationId xmlns:a16="http://schemas.microsoft.com/office/drawing/2014/main" id="{77BA4EB4-BEF8-FF57-00C5-DC1AAD7C80FC}"/>
              </a:ext>
            </a:extLst>
          </p:cNvPr>
          <p:cNvPicPr>
            <a:picLocks noChangeAspect="1"/>
          </p:cNvPicPr>
          <p:nvPr/>
        </p:nvPicPr>
        <p:blipFill rotWithShape="1">
          <a:blip r:embed="rId3">
            <a:extLst>
              <a:ext uri="{28A0092B-C50C-407E-A947-70E740481C1C}">
                <a14:useLocalDpi xmlns:a14="http://schemas.microsoft.com/office/drawing/2010/main" val="0"/>
              </a:ext>
            </a:extLst>
          </a:blip>
          <a:srcRect l="24484" t="28426" r="73172" b="67566"/>
          <a:stretch/>
        </p:blipFill>
        <p:spPr>
          <a:xfrm>
            <a:off x="6352415" y="3759376"/>
            <a:ext cx="172872" cy="334978"/>
          </a:xfrm>
          <a:prstGeom prst="rect">
            <a:avLst/>
          </a:prstGeom>
        </p:spPr>
      </p:pic>
      <p:pic>
        <p:nvPicPr>
          <p:cNvPr id="225" name="Content Placeholder 4" descr="Text, letter&#10;&#10;Description automatically generated">
            <a:extLst>
              <a:ext uri="{FF2B5EF4-FFF2-40B4-BE49-F238E27FC236}">
                <a16:creationId xmlns:a16="http://schemas.microsoft.com/office/drawing/2014/main" id="{8C50C57A-905D-7D17-8249-61DEF29BD1B7}"/>
              </a:ext>
            </a:extLst>
          </p:cNvPr>
          <p:cNvPicPr>
            <a:picLocks noChangeAspect="1"/>
          </p:cNvPicPr>
          <p:nvPr/>
        </p:nvPicPr>
        <p:blipFill rotWithShape="1">
          <a:blip r:embed="rId3">
            <a:extLst>
              <a:ext uri="{28A0092B-C50C-407E-A947-70E740481C1C}">
                <a14:useLocalDpi xmlns:a14="http://schemas.microsoft.com/office/drawing/2010/main" val="0"/>
              </a:ext>
            </a:extLst>
          </a:blip>
          <a:srcRect l="16028" t="28824" r="76361" b="67813"/>
          <a:stretch/>
        </p:blipFill>
        <p:spPr>
          <a:xfrm>
            <a:off x="4365964" y="4333636"/>
            <a:ext cx="561317" cy="281095"/>
          </a:xfrm>
          <a:prstGeom prst="rect">
            <a:avLst/>
          </a:prstGeom>
        </p:spPr>
      </p:pic>
      <p:pic>
        <p:nvPicPr>
          <p:cNvPr id="226" name="Content Placeholder 4" descr="Text, letter&#10;&#10;Description automatically generated">
            <a:extLst>
              <a:ext uri="{FF2B5EF4-FFF2-40B4-BE49-F238E27FC236}">
                <a16:creationId xmlns:a16="http://schemas.microsoft.com/office/drawing/2014/main" id="{E4424F6E-1085-954C-627D-51F848414ADE}"/>
              </a:ext>
            </a:extLst>
          </p:cNvPr>
          <p:cNvPicPr>
            <a:picLocks noChangeAspect="1"/>
          </p:cNvPicPr>
          <p:nvPr/>
        </p:nvPicPr>
        <p:blipFill rotWithShape="1">
          <a:blip r:embed="rId3">
            <a:extLst>
              <a:ext uri="{28A0092B-C50C-407E-A947-70E740481C1C}">
                <a14:useLocalDpi xmlns:a14="http://schemas.microsoft.com/office/drawing/2010/main" val="0"/>
              </a:ext>
            </a:extLst>
          </a:blip>
          <a:srcRect l="20982" t="32187" r="72945" b="63107"/>
          <a:stretch/>
        </p:blipFill>
        <p:spPr>
          <a:xfrm>
            <a:off x="4449245" y="3802059"/>
            <a:ext cx="447871" cy="393280"/>
          </a:xfrm>
          <a:prstGeom prst="rect">
            <a:avLst/>
          </a:prstGeom>
        </p:spPr>
      </p:pic>
      <p:pic>
        <p:nvPicPr>
          <p:cNvPr id="227" name="Content Placeholder 4" descr="Text, letter&#10;&#10;Description automatically generated">
            <a:extLst>
              <a:ext uri="{FF2B5EF4-FFF2-40B4-BE49-F238E27FC236}">
                <a16:creationId xmlns:a16="http://schemas.microsoft.com/office/drawing/2014/main" id="{AFC8C06F-685D-2CD7-1B28-F2D703E31097}"/>
              </a:ext>
            </a:extLst>
          </p:cNvPr>
          <p:cNvPicPr>
            <a:picLocks noChangeAspect="1"/>
          </p:cNvPicPr>
          <p:nvPr/>
        </p:nvPicPr>
        <p:blipFill rotWithShape="1">
          <a:blip r:embed="rId3">
            <a:extLst>
              <a:ext uri="{28A0092B-C50C-407E-A947-70E740481C1C}">
                <a14:useLocalDpi xmlns:a14="http://schemas.microsoft.com/office/drawing/2010/main" val="0"/>
              </a:ext>
            </a:extLst>
          </a:blip>
          <a:srcRect l="26296" t="33530" r="68896" b="63107"/>
          <a:stretch/>
        </p:blipFill>
        <p:spPr>
          <a:xfrm>
            <a:off x="5420049" y="3480210"/>
            <a:ext cx="354563" cy="281095"/>
          </a:xfrm>
          <a:prstGeom prst="rect">
            <a:avLst/>
          </a:prstGeom>
        </p:spPr>
      </p:pic>
      <p:pic>
        <p:nvPicPr>
          <p:cNvPr id="228" name="Content Placeholder 4" descr="Text, letter&#10;&#10;Description automatically generated">
            <a:extLst>
              <a:ext uri="{FF2B5EF4-FFF2-40B4-BE49-F238E27FC236}">
                <a16:creationId xmlns:a16="http://schemas.microsoft.com/office/drawing/2014/main" id="{7AA7D9E0-CBE8-B3EB-C5B2-332D22F8FDDC}"/>
              </a:ext>
            </a:extLst>
          </p:cNvPr>
          <p:cNvPicPr>
            <a:picLocks noChangeAspect="1"/>
          </p:cNvPicPr>
          <p:nvPr/>
        </p:nvPicPr>
        <p:blipFill rotWithShape="1">
          <a:blip r:embed="rId3">
            <a:extLst>
              <a:ext uri="{28A0092B-C50C-407E-A947-70E740481C1C}">
                <a14:useLocalDpi xmlns:a14="http://schemas.microsoft.com/office/drawing/2010/main" val="0"/>
              </a:ext>
            </a:extLst>
          </a:blip>
          <a:srcRect l="31483" t="33236" r="62444" b="63107"/>
          <a:stretch/>
        </p:blipFill>
        <p:spPr>
          <a:xfrm>
            <a:off x="4622176" y="3559738"/>
            <a:ext cx="447871" cy="305639"/>
          </a:xfrm>
          <a:prstGeom prst="rect">
            <a:avLst/>
          </a:prstGeom>
        </p:spPr>
      </p:pic>
      <p:pic>
        <p:nvPicPr>
          <p:cNvPr id="262" name="Content Placeholder 4" descr="Text, letter&#10;&#10;Description automatically generated">
            <a:extLst>
              <a:ext uri="{FF2B5EF4-FFF2-40B4-BE49-F238E27FC236}">
                <a16:creationId xmlns:a16="http://schemas.microsoft.com/office/drawing/2014/main" id="{1A3C6B6B-C2F1-4DB8-C03E-AD27076B058D}"/>
              </a:ext>
            </a:extLst>
          </p:cNvPr>
          <p:cNvPicPr>
            <a:picLocks noChangeAspect="1"/>
          </p:cNvPicPr>
          <p:nvPr/>
        </p:nvPicPr>
        <p:blipFill rotWithShape="1">
          <a:blip r:embed="rId3">
            <a:extLst>
              <a:ext uri="{28A0092B-C50C-407E-A947-70E740481C1C}">
                <a14:useLocalDpi xmlns:a14="http://schemas.microsoft.com/office/drawing/2010/main" val="0"/>
              </a:ext>
            </a:extLst>
          </a:blip>
          <a:srcRect l="639" t="37507" r="91750" b="58062"/>
          <a:stretch/>
        </p:blipFill>
        <p:spPr>
          <a:xfrm>
            <a:off x="6539919" y="4631792"/>
            <a:ext cx="561318" cy="370357"/>
          </a:xfrm>
          <a:prstGeom prst="rect">
            <a:avLst/>
          </a:prstGeom>
        </p:spPr>
      </p:pic>
      <p:pic>
        <p:nvPicPr>
          <p:cNvPr id="263" name="Content Placeholder 4" descr="Text, letter&#10;&#10;Description automatically generated">
            <a:extLst>
              <a:ext uri="{FF2B5EF4-FFF2-40B4-BE49-F238E27FC236}">
                <a16:creationId xmlns:a16="http://schemas.microsoft.com/office/drawing/2014/main" id="{31E42651-F6E8-5C69-87A8-FEA5E1C2E643}"/>
              </a:ext>
            </a:extLst>
          </p:cNvPr>
          <p:cNvPicPr>
            <a:picLocks noChangeAspect="1"/>
          </p:cNvPicPr>
          <p:nvPr/>
        </p:nvPicPr>
        <p:blipFill rotWithShape="1">
          <a:blip r:embed="rId3">
            <a:extLst>
              <a:ext uri="{28A0092B-C50C-407E-A947-70E740481C1C}">
                <a14:useLocalDpi xmlns:a14="http://schemas.microsoft.com/office/drawing/2010/main" val="0"/>
              </a:ext>
            </a:extLst>
          </a:blip>
          <a:srcRect l="30724" t="40599" r="62444" b="55225"/>
          <a:stretch/>
        </p:blipFill>
        <p:spPr>
          <a:xfrm>
            <a:off x="4983582" y="3219636"/>
            <a:ext cx="503853" cy="349018"/>
          </a:xfrm>
          <a:prstGeom prst="rect">
            <a:avLst/>
          </a:prstGeom>
        </p:spPr>
      </p:pic>
      <p:pic>
        <p:nvPicPr>
          <p:cNvPr id="266" name="Content Placeholder 4" descr="Text, letter&#10;&#10;Description automatically generated">
            <a:extLst>
              <a:ext uri="{FF2B5EF4-FFF2-40B4-BE49-F238E27FC236}">
                <a16:creationId xmlns:a16="http://schemas.microsoft.com/office/drawing/2014/main" id="{46D19CCF-3A96-6473-9328-C507C1A92F7C}"/>
              </a:ext>
            </a:extLst>
          </p:cNvPr>
          <p:cNvPicPr>
            <a:picLocks noChangeAspect="1"/>
          </p:cNvPicPr>
          <p:nvPr/>
        </p:nvPicPr>
        <p:blipFill rotWithShape="1">
          <a:blip r:embed="rId3">
            <a:extLst>
              <a:ext uri="{28A0092B-C50C-407E-A947-70E740481C1C}">
                <a14:useLocalDpi xmlns:a14="http://schemas.microsoft.com/office/drawing/2010/main" val="0"/>
              </a:ext>
            </a:extLst>
          </a:blip>
          <a:srcRect l="19590" t="44775" r="71554" b="51921"/>
          <a:stretch/>
        </p:blipFill>
        <p:spPr>
          <a:xfrm>
            <a:off x="5648071" y="3185054"/>
            <a:ext cx="653143" cy="276133"/>
          </a:xfrm>
          <a:prstGeom prst="rect">
            <a:avLst/>
          </a:prstGeom>
        </p:spPr>
      </p:pic>
      <p:pic>
        <p:nvPicPr>
          <p:cNvPr id="291" name="Content Placeholder 4" descr="Text, letter&#10;&#10;Description automatically generated">
            <a:extLst>
              <a:ext uri="{FF2B5EF4-FFF2-40B4-BE49-F238E27FC236}">
                <a16:creationId xmlns:a16="http://schemas.microsoft.com/office/drawing/2014/main" id="{79B0F687-85E8-FFA4-E1BC-82935F30D725}"/>
              </a:ext>
            </a:extLst>
          </p:cNvPr>
          <p:cNvPicPr>
            <a:picLocks noChangeAspect="1"/>
          </p:cNvPicPr>
          <p:nvPr/>
        </p:nvPicPr>
        <p:blipFill rotWithShape="1">
          <a:blip r:embed="rId3">
            <a:extLst>
              <a:ext uri="{28A0092B-C50C-407E-A947-70E740481C1C}">
                <a14:useLocalDpi xmlns:a14="http://schemas.microsoft.com/office/drawing/2010/main" val="0"/>
              </a:ext>
            </a:extLst>
          </a:blip>
          <a:srcRect l="28067" t="44775" r="65860" b="51697"/>
          <a:stretch/>
        </p:blipFill>
        <p:spPr>
          <a:xfrm>
            <a:off x="5408577" y="5006919"/>
            <a:ext cx="447870" cy="294793"/>
          </a:xfrm>
          <a:prstGeom prst="rect">
            <a:avLst/>
          </a:prstGeom>
        </p:spPr>
      </p:pic>
      <p:pic>
        <p:nvPicPr>
          <p:cNvPr id="292" name="Picture 291" descr="A screenshot of a game&#10;&#10;Description automatically generated with low confidence">
            <a:extLst>
              <a:ext uri="{FF2B5EF4-FFF2-40B4-BE49-F238E27FC236}">
                <a16:creationId xmlns:a16="http://schemas.microsoft.com/office/drawing/2014/main" id="{DC50733C-3F2E-41DD-20E2-D4D4D20A30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3719" y="3502178"/>
            <a:ext cx="3650358" cy="1899232"/>
          </a:xfrm>
          <a:prstGeom prst="rect">
            <a:avLst/>
          </a:prstGeom>
        </p:spPr>
      </p:pic>
    </p:spTree>
    <p:extLst>
      <p:ext uri="{BB962C8B-B14F-4D97-AF65-F5344CB8AC3E}">
        <p14:creationId xmlns:p14="http://schemas.microsoft.com/office/powerpoint/2010/main" val="4143928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0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0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0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2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2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2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2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2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6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6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6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9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5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00"/>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50"/>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5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99"/>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2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animBg="1"/>
      <p:bldP spid="3" grpId="0" uiExpand="1" build="p"/>
      <p:bldP spid="5" grpId="0"/>
      <p:bldP spid="6" grpId="0" animBg="1"/>
      <p:bldP spid="98" grpId="0" animBg="1"/>
      <p:bldP spid="99" grpId="0" animBg="1"/>
      <p:bldP spid="100"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FAFDB-CE82-5343-40F6-EEBF0040CB0A}"/>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Overall architecture</a:t>
            </a:r>
          </a:p>
        </p:txBody>
      </p:sp>
      <p:pic>
        <p:nvPicPr>
          <p:cNvPr id="5" name="Content Placeholder 4" descr="Diagram&#10;&#10;Description automatically generated">
            <a:extLst>
              <a:ext uri="{FF2B5EF4-FFF2-40B4-BE49-F238E27FC236}">
                <a16:creationId xmlns:a16="http://schemas.microsoft.com/office/drawing/2014/main" id="{CF2E7192-0455-8AC7-760B-EFDA97C1439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53194" y="1281851"/>
            <a:ext cx="7782467" cy="4777887"/>
          </a:xfrm>
        </p:spPr>
      </p:pic>
    </p:spTree>
    <p:extLst>
      <p:ext uri="{BB962C8B-B14F-4D97-AF65-F5344CB8AC3E}">
        <p14:creationId xmlns:p14="http://schemas.microsoft.com/office/powerpoint/2010/main" val="410865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86E29-190D-FA0D-D5BA-852BD1D98B9C}"/>
              </a:ext>
            </a:extLst>
          </p:cNvPr>
          <p:cNvSpPr>
            <a:spLocks noGrp="1"/>
          </p:cNvSpPr>
          <p:nvPr>
            <p:ph type="title"/>
          </p:nvPr>
        </p:nvSpPr>
        <p:spPr>
          <a:xfrm>
            <a:off x="758687" y="44876"/>
            <a:ext cx="10515600" cy="1325563"/>
          </a:xfrm>
        </p:spPr>
        <p:txBody>
          <a:bodyPr>
            <a:normAutofit/>
          </a:bodyPr>
          <a:lstStyle/>
          <a:p>
            <a:r>
              <a:rPr lang="en-US" sz="4000" dirty="0">
                <a:latin typeface="Times New Roman" panose="02020603050405020304" pitchFamily="18" charset="0"/>
                <a:cs typeface="Times New Roman" panose="02020603050405020304" pitchFamily="18" charset="0"/>
              </a:rPr>
              <a:t>Contribution</a:t>
            </a:r>
          </a:p>
        </p:txBody>
      </p:sp>
      <p:sp>
        <p:nvSpPr>
          <p:cNvPr id="3" name="Content Placeholder 2">
            <a:extLst>
              <a:ext uri="{FF2B5EF4-FFF2-40B4-BE49-F238E27FC236}">
                <a16:creationId xmlns:a16="http://schemas.microsoft.com/office/drawing/2014/main" id="{A6F8317E-DB69-9113-810C-F87DCDC506F1}"/>
              </a:ext>
            </a:extLst>
          </p:cNvPr>
          <p:cNvSpPr>
            <a:spLocks noGrp="1"/>
          </p:cNvSpPr>
          <p:nvPr>
            <p:ph idx="1"/>
          </p:nvPr>
        </p:nvSpPr>
        <p:spPr>
          <a:xfrm>
            <a:off x="758687" y="1253331"/>
            <a:ext cx="10515600" cy="4233069"/>
          </a:xfrm>
        </p:spPr>
        <p:txBody>
          <a:bodyPr>
            <a:normAutofit/>
          </a:bodyPr>
          <a:lstStyle/>
          <a:p>
            <a:pPr>
              <a:buFont typeface="Wingdings" panose="05000000000000000000" pitchFamily="2" charset="2"/>
              <a:buChar char="§"/>
            </a:pPr>
            <a:r>
              <a:rPr lang="en-US" sz="2000" b="0" i="0" dirty="0">
                <a:effectLst/>
                <a:latin typeface="Times New Roman" panose="02020603050405020304" pitchFamily="18" charset="0"/>
                <a:cs typeface="Times New Roman" panose="02020603050405020304" pitchFamily="18" charset="0"/>
              </a:rPr>
              <a:t>In our work, we propose the multi-channel word detection that leverage the character region scores trained in a weakly supervised manner </a:t>
            </a:r>
            <a:r>
              <a:rPr lang="en-US" sz="2000" b="0" i="0" baseline="30000" dirty="0">
                <a:effectLst/>
                <a:latin typeface="Times New Roman" panose="02020603050405020304" pitchFamily="18" charset="0"/>
                <a:cs typeface="Times New Roman" panose="02020603050405020304" pitchFamily="18" charset="0"/>
              </a:rPr>
              <a:t>1</a:t>
            </a:r>
          </a:p>
          <a:p>
            <a:pPr>
              <a:buFont typeface="Wingdings" panose="05000000000000000000" pitchFamily="2" charset="2"/>
              <a:buChar char="§"/>
            </a:pPr>
            <a:r>
              <a:rPr lang="en-US" sz="2000" b="0" i="0" dirty="0">
                <a:effectLst/>
                <a:latin typeface="Times New Roman" panose="02020603050405020304" pitchFamily="18" charset="0"/>
                <a:cs typeface="Times New Roman" panose="02020603050405020304" pitchFamily="18" charset="0"/>
              </a:rPr>
              <a:t>The character region and affinity scores improve the qualitative and quantitative results</a:t>
            </a:r>
            <a:endParaRPr lang="en-US" sz="2000" dirty="0">
              <a:latin typeface="Times New Roman" panose="02020603050405020304" pitchFamily="18" charset="0"/>
              <a:cs typeface="Times New Roman" panose="02020603050405020304" pitchFamily="18" charset="0"/>
            </a:endParaRPr>
          </a:p>
          <a:p>
            <a:pPr>
              <a:buFont typeface="Wingdings" panose="05000000000000000000" pitchFamily="2" charset="2"/>
              <a:buChar char="§"/>
            </a:pPr>
            <a:r>
              <a:rPr lang="en-US" sz="2000" dirty="0">
                <a:latin typeface="Times New Roman" panose="02020603050405020304" pitchFamily="18" charset="0"/>
                <a:cs typeface="Times New Roman" panose="02020603050405020304" pitchFamily="18" charset="0"/>
              </a:rPr>
              <a:t>We introduce large-scale word-level annotations for the English handwriting STR dataset sampled from the IAM-online dataset </a:t>
            </a:r>
            <a:r>
              <a:rPr lang="en-US" sz="2000" baseline="30000" dirty="0">
                <a:latin typeface="Times New Roman" panose="02020603050405020304" pitchFamily="18" charset="0"/>
                <a:cs typeface="Times New Roman" panose="02020603050405020304" pitchFamily="18" charset="0"/>
              </a:rPr>
              <a:t>2</a:t>
            </a:r>
            <a:endParaRPr lang="en-US" sz="2000" dirty="0">
              <a:latin typeface="Times New Roman" panose="02020603050405020304" pitchFamily="18" charset="0"/>
              <a:cs typeface="Times New Roman" panose="02020603050405020304" pitchFamily="18" charset="0"/>
            </a:endParaRPr>
          </a:p>
          <a:p>
            <a:pPr>
              <a:buFont typeface="Wingdings" panose="05000000000000000000" pitchFamily="2" charset="2"/>
              <a:buChar char="§"/>
            </a:pPr>
            <a:r>
              <a:rPr lang="en-US" sz="2000" dirty="0">
                <a:latin typeface="Times New Roman" panose="02020603050405020304" pitchFamily="18" charset="0"/>
                <a:cs typeface="Times New Roman" panose="02020603050405020304" pitchFamily="18" charset="0"/>
              </a:rPr>
              <a:t>A word-level STR method estimates loss for each word rather than averaging DTW loss over the entire line of text. To avoid the stray points/artifacts in predicted stroke points, we employ a marginal Chamfer distance that penalizes large, easily noticeable deviations and artifacts </a:t>
            </a:r>
          </a:p>
          <a:p>
            <a:pPr>
              <a:buFont typeface="Wingdings" panose="05000000000000000000" pitchFamily="2" charset="2"/>
              <a:buChar char="§"/>
            </a:pPr>
            <a:r>
              <a:rPr lang="en-US" sz="2000" dirty="0">
                <a:latin typeface="Times New Roman" panose="02020603050405020304" pitchFamily="18" charset="0"/>
                <a:cs typeface="Times New Roman" panose="02020603050405020304" pitchFamily="18" charset="0"/>
              </a:rPr>
              <a:t>Since our method works with words, we demonstrate that our method is scalable to unconstrained handwritten documents, i.e., full-page text </a:t>
            </a:r>
          </a:p>
          <a:p>
            <a:pPr>
              <a:buFont typeface="Wingdings" panose="05000000000000000000" pitchFamily="2" charset="2"/>
              <a:buChar char="§"/>
            </a:pPr>
            <a:r>
              <a:rPr lang="en-US" sz="2000" dirty="0">
                <a:latin typeface="Times New Roman" panose="02020603050405020304" pitchFamily="18" charset="0"/>
                <a:cs typeface="Times New Roman" panose="02020603050405020304" pitchFamily="18" charset="0"/>
              </a:rPr>
              <a:t>The quantitative and qualitative results demonstrate the superior performance of our approach in comparison to the state-of-the-art (SOTA) methods</a:t>
            </a: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endParaRPr lang="en-US" sz="2000" b="0" i="0" dirty="0">
              <a:effectLst/>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61F1587D-8F8A-B2D4-4D07-683510D4E0DD}"/>
              </a:ext>
            </a:extLst>
          </p:cNvPr>
          <p:cNvSpPr>
            <a:spLocks noGrp="1"/>
          </p:cNvSpPr>
          <p:nvPr>
            <p:ph type="sldNum" sz="quarter" idx="12"/>
          </p:nvPr>
        </p:nvSpPr>
        <p:spPr/>
        <p:txBody>
          <a:bodyPr/>
          <a:lstStyle/>
          <a:p>
            <a:fld id="{B7FAE9D9-21D7-4F80-AD49-A5563F5F7173}" type="slidenum">
              <a:rPr lang="en-US" smtClean="0"/>
              <a:t>16</a:t>
            </a:fld>
            <a:endParaRPr lang="en-US"/>
          </a:p>
        </p:txBody>
      </p:sp>
      <p:sp>
        <p:nvSpPr>
          <p:cNvPr id="6" name="TextBox 5">
            <a:extLst>
              <a:ext uri="{FF2B5EF4-FFF2-40B4-BE49-F238E27FC236}">
                <a16:creationId xmlns:a16="http://schemas.microsoft.com/office/drawing/2014/main" id="{3F89FCDC-80BA-5E0E-AD6A-DC0722A010EC}"/>
              </a:ext>
            </a:extLst>
          </p:cNvPr>
          <p:cNvSpPr txBox="1"/>
          <p:nvPr/>
        </p:nvSpPr>
        <p:spPr>
          <a:xfrm>
            <a:off x="446171" y="5602443"/>
            <a:ext cx="11299657" cy="892552"/>
          </a:xfrm>
          <a:prstGeom prst="rect">
            <a:avLst/>
          </a:prstGeom>
          <a:noFill/>
        </p:spPr>
        <p:txBody>
          <a:bodyPr wrap="square">
            <a:spAutoFit/>
          </a:bodyPr>
          <a:lstStyle/>
          <a:p>
            <a:endParaRPr lang="en-US" sz="1200" baseline="30000" dirty="0">
              <a:latin typeface="Times New Roman" panose="02020603050405020304" pitchFamily="18" charset="0"/>
              <a:cs typeface="Times New Roman" panose="02020603050405020304" pitchFamily="18" charset="0"/>
            </a:endParaRPr>
          </a:p>
          <a:p>
            <a:r>
              <a:rPr lang="en-US" sz="1200" baseline="30000" dirty="0">
                <a:latin typeface="Times New Roman" panose="02020603050405020304" pitchFamily="18" charset="0"/>
                <a:cs typeface="Times New Roman" panose="02020603050405020304" pitchFamily="18" charset="0"/>
              </a:rPr>
              <a:t>1 </a:t>
            </a:r>
            <a:r>
              <a:rPr lang="en-US" sz="1200" dirty="0">
                <a:latin typeface="Times New Roman" panose="02020603050405020304" pitchFamily="18" charset="0"/>
                <a:cs typeface="Times New Roman" panose="02020603050405020304" pitchFamily="18" charset="0"/>
              </a:rPr>
              <a:t>S. Hanif, L. J. </a:t>
            </a:r>
            <a:r>
              <a:rPr lang="en-US" sz="1200" dirty="0" err="1">
                <a:latin typeface="Times New Roman" panose="02020603050405020304" pitchFamily="18" charset="0"/>
                <a:cs typeface="Times New Roman" panose="02020603050405020304" pitchFamily="18" charset="0"/>
              </a:rPr>
              <a:t>Latecki</a:t>
            </a:r>
            <a:r>
              <a:rPr lang="en-US" sz="1200" dirty="0">
                <a:latin typeface="Times New Roman" panose="02020603050405020304" pitchFamily="18" charset="0"/>
                <a:cs typeface="Times New Roman" panose="02020603050405020304" pitchFamily="18" charset="0"/>
              </a:rPr>
              <a:t>, Character Score Fusion for Word Detection in Low-contrast Camera-captured Handwriting Text, </a:t>
            </a:r>
            <a:r>
              <a:rPr lang="en-US" sz="1200" i="1" dirty="0">
                <a:latin typeface="Times New Roman" panose="02020603050405020304" pitchFamily="18" charset="0"/>
                <a:cs typeface="Times New Roman" panose="02020603050405020304" pitchFamily="18" charset="0"/>
              </a:rPr>
              <a:t>Document Intelligence workshop at KDD, 2022</a:t>
            </a:r>
          </a:p>
          <a:p>
            <a:endParaRPr lang="en-US" sz="1200" baseline="30000" dirty="0">
              <a:latin typeface="Times New Roman" panose="02020603050405020304" pitchFamily="18" charset="0"/>
              <a:cs typeface="Times New Roman" panose="02020603050405020304" pitchFamily="18" charset="0"/>
            </a:endParaRPr>
          </a:p>
          <a:p>
            <a:r>
              <a:rPr lang="en-US" sz="1200" baseline="30000" dirty="0">
                <a:latin typeface="Times New Roman" panose="02020603050405020304" pitchFamily="18" charset="0"/>
                <a:cs typeface="Times New Roman" panose="02020603050405020304" pitchFamily="18" charset="0"/>
              </a:rPr>
              <a:t>2</a:t>
            </a:r>
            <a:r>
              <a:rPr lang="en-US" sz="1200" dirty="0">
                <a:latin typeface="Times New Roman" panose="02020603050405020304" pitchFamily="18" charset="0"/>
                <a:cs typeface="Times New Roman" panose="02020603050405020304" pitchFamily="18" charset="0"/>
              </a:rPr>
              <a:t> S. Hanif, L. J. </a:t>
            </a:r>
            <a:r>
              <a:rPr lang="en-US" sz="1200" dirty="0" err="1">
                <a:latin typeface="Times New Roman" panose="02020603050405020304" pitchFamily="18" charset="0"/>
                <a:cs typeface="Times New Roman" panose="02020603050405020304" pitchFamily="18" charset="0"/>
              </a:rPr>
              <a:t>Latecki</a:t>
            </a:r>
            <a:r>
              <a:rPr lang="en-US" sz="1200" dirty="0">
                <a:latin typeface="Times New Roman" panose="02020603050405020304" pitchFamily="18" charset="0"/>
                <a:cs typeface="Times New Roman" panose="02020603050405020304" pitchFamily="18" charset="0"/>
              </a:rPr>
              <a:t>, Strokes Trajectory Recovery for Unconstrained Handwriting Documents with Automatic Evaluation, International Conference on Pattern Recognition Applications and Methods (ICPRAM), 2023</a:t>
            </a:r>
          </a:p>
        </p:txBody>
      </p:sp>
    </p:spTree>
    <p:extLst>
      <p:ext uri="{BB962C8B-B14F-4D97-AF65-F5344CB8AC3E}">
        <p14:creationId xmlns:p14="http://schemas.microsoft.com/office/powerpoint/2010/main" val="3740302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12CC1-0146-723B-B35E-04DFF5D1E064}"/>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Network architecture</a:t>
            </a:r>
          </a:p>
        </p:txBody>
      </p:sp>
      <p:sp>
        <p:nvSpPr>
          <p:cNvPr id="3" name="Content Placeholder 2">
            <a:extLst>
              <a:ext uri="{FF2B5EF4-FFF2-40B4-BE49-F238E27FC236}">
                <a16:creationId xmlns:a16="http://schemas.microsoft.com/office/drawing/2014/main" id="{14065D0C-C76E-DEC2-F5FC-A54BA1D40604}"/>
              </a:ext>
            </a:extLst>
          </p:cNvPr>
          <p:cNvSpPr>
            <a:spLocks noGrp="1"/>
          </p:cNvSpPr>
          <p:nvPr>
            <p:ph idx="1"/>
          </p:nvPr>
        </p:nvSpPr>
        <p:spPr>
          <a:xfrm>
            <a:off x="838200" y="1690688"/>
            <a:ext cx="6961094" cy="2925669"/>
          </a:xfrm>
        </p:spPr>
        <p:txBody>
          <a:bodyPr>
            <a:noAutofit/>
          </a:bodyPr>
          <a:lstStyle/>
          <a:p>
            <a:r>
              <a:rPr lang="en-US" sz="1600" dirty="0">
                <a:latin typeface="Times New Roman" panose="02020603050405020304" pitchFamily="18" charset="0"/>
                <a:cs typeface="Times New Roman" panose="02020603050405020304" pitchFamily="18" charset="0"/>
              </a:rPr>
              <a:t>CNN Input</a:t>
            </a:r>
            <a:r>
              <a:rPr lang="en-US" sz="1600" baseline="30000" dirty="0">
                <a:latin typeface="Times New Roman" panose="02020603050405020304" pitchFamily="18" charset="0"/>
                <a:cs typeface="Times New Roman" panose="02020603050405020304" pitchFamily="18" charset="0"/>
              </a:rPr>
              <a:t>1</a:t>
            </a:r>
            <a:r>
              <a:rPr lang="en-US" sz="1600" dirty="0">
                <a:latin typeface="Times New Roman" panose="02020603050405020304" pitchFamily="18" charset="0"/>
                <a:cs typeface="Times New Roman" panose="02020603050405020304" pitchFamily="18" charset="0"/>
              </a:rPr>
              <a:t> =&gt; word image resized to a fixed height and same aspect ratio </a:t>
            </a:r>
          </a:p>
          <a:p>
            <a:r>
              <a:rPr lang="en-US" sz="1600" b="0" i="0" dirty="0">
                <a:effectLst/>
                <a:latin typeface="Times New Roman" panose="02020603050405020304" pitchFamily="18" charset="0"/>
                <a:cs typeface="Times New Roman" panose="02020603050405020304" pitchFamily="18" charset="0"/>
              </a:rPr>
              <a:t>CNN backbone </a:t>
            </a:r>
          </a:p>
          <a:p>
            <a:pPr lvl="1"/>
            <a:r>
              <a:rPr lang="en-US" sz="1600" b="0" i="0" dirty="0">
                <a:effectLst/>
                <a:latin typeface="Times New Roman" panose="02020603050405020304" pitchFamily="18" charset="0"/>
                <a:cs typeface="Times New Roman" panose="02020603050405020304" pitchFamily="18" charset="0"/>
              </a:rPr>
              <a:t>seven convolutional blocks with </a:t>
            </a:r>
            <a:r>
              <a:rPr lang="en-US" sz="1600" b="0" i="0" dirty="0" err="1">
                <a:effectLst/>
                <a:latin typeface="Times New Roman" panose="02020603050405020304" pitchFamily="18" charset="0"/>
                <a:cs typeface="Times New Roman" panose="02020603050405020304" pitchFamily="18" charset="0"/>
              </a:rPr>
              <a:t>ReLU</a:t>
            </a:r>
            <a:r>
              <a:rPr lang="en-US" sz="1600" b="0" i="0" dirty="0">
                <a:effectLst/>
                <a:latin typeface="Times New Roman" panose="02020603050405020304" pitchFamily="18" charset="0"/>
                <a:cs typeface="Times New Roman" panose="02020603050405020304" pitchFamily="18" charset="0"/>
              </a:rPr>
              <a:t> activation</a:t>
            </a:r>
          </a:p>
          <a:p>
            <a:pPr lvl="1"/>
            <a:r>
              <a:rPr lang="en-US" sz="1600" b="0" i="0" dirty="0">
                <a:effectLst/>
                <a:latin typeface="Times New Roman" panose="02020603050405020304" pitchFamily="18" charset="0"/>
                <a:cs typeface="Times New Roman" panose="02020603050405020304" pitchFamily="18" charset="0"/>
              </a:rPr>
              <a:t>convolutional filters have a 3x3 kernel size </a:t>
            </a:r>
          </a:p>
          <a:p>
            <a:pPr lvl="1"/>
            <a:r>
              <a:rPr lang="en-US" sz="1600" b="0" i="0" dirty="0">
                <a:effectLst/>
                <a:latin typeface="Times New Roman" panose="02020603050405020304" pitchFamily="18" charset="0"/>
                <a:cs typeface="Times New Roman" panose="02020603050405020304" pitchFamily="18" charset="0"/>
              </a:rPr>
              <a:t> 2x2 and 2x1 max pooling in each layer</a:t>
            </a:r>
          </a:p>
          <a:p>
            <a:r>
              <a:rPr lang="en-US" sz="1600" b="0" i="0" dirty="0">
                <a:effectLst/>
                <a:latin typeface="Times New Roman" panose="02020603050405020304" pitchFamily="18" charset="0"/>
                <a:cs typeface="Times New Roman" panose="02020603050405020304" pitchFamily="18" charset="0"/>
              </a:rPr>
              <a:t>The output of the  =&gt; Widthx1024 –D feature vector</a:t>
            </a:r>
          </a:p>
          <a:p>
            <a:r>
              <a:rPr lang="en-US" sz="1600" dirty="0">
                <a:latin typeface="Times New Roman" panose="02020603050405020304" pitchFamily="18" charset="0"/>
                <a:cs typeface="Times New Roman" panose="02020603050405020304" pitchFamily="18" charset="0"/>
              </a:rPr>
              <a:t>E</a:t>
            </a:r>
            <a:r>
              <a:rPr lang="en-US" sz="1600" b="0" i="0" dirty="0">
                <a:effectLst/>
                <a:latin typeface="Times New Roman" panose="02020603050405020304" pitchFamily="18" charset="0"/>
                <a:cs typeface="Times New Roman" panose="02020603050405020304" pitchFamily="18" charset="0"/>
              </a:rPr>
              <a:t>ight bidirectional LSTM for stroke trajectory learning</a:t>
            </a:r>
          </a:p>
          <a:p>
            <a:pPr lvl="1"/>
            <a:r>
              <a:rPr lang="en-US" sz="1600" b="0" i="0" dirty="0">
                <a:effectLst/>
                <a:latin typeface="Times New Roman" panose="02020603050405020304" pitchFamily="18" charset="0"/>
                <a:cs typeface="Times New Roman" panose="02020603050405020304" pitchFamily="18" charset="0"/>
              </a:rPr>
              <a:t>Each block consists of 128 hidden units</a:t>
            </a:r>
          </a:p>
          <a:p>
            <a:pPr lvl="1"/>
            <a:r>
              <a:rPr lang="en-US" sz="1600" b="0" i="0" dirty="0">
                <a:effectLst/>
                <a:latin typeface="Times New Roman" panose="02020603050405020304" pitchFamily="18" charset="0"/>
                <a:cs typeface="Times New Roman" panose="02020603050405020304" pitchFamily="18" charset="0"/>
              </a:rPr>
              <a:t>Input is Widthx128</a:t>
            </a:r>
          </a:p>
          <a:p>
            <a:r>
              <a:rPr lang="en-US" sz="1600" b="0" i="0" dirty="0">
                <a:effectLst/>
                <a:latin typeface="Times New Roman" panose="02020603050405020304" pitchFamily="18" charset="0"/>
                <a:cs typeface="Times New Roman" panose="02020603050405020304" pitchFamily="18" charset="0"/>
              </a:rPr>
              <a:t>1-D convolutional block predicts a Wx4 dimensional output</a:t>
            </a:r>
          </a:p>
        </p:txBody>
      </p:sp>
      <p:sp>
        <p:nvSpPr>
          <p:cNvPr id="9" name="TextBox 8">
            <a:extLst>
              <a:ext uri="{FF2B5EF4-FFF2-40B4-BE49-F238E27FC236}">
                <a16:creationId xmlns:a16="http://schemas.microsoft.com/office/drawing/2014/main" id="{5E22CF2D-DC38-C3DB-385C-041EDDDFAFA6}"/>
              </a:ext>
            </a:extLst>
          </p:cNvPr>
          <p:cNvSpPr txBox="1"/>
          <p:nvPr/>
        </p:nvSpPr>
        <p:spPr>
          <a:xfrm>
            <a:off x="900953" y="5003295"/>
            <a:ext cx="2783541" cy="1323439"/>
          </a:xfrm>
          <a:prstGeom prst="rect">
            <a:avLst/>
          </a:prstGeom>
          <a:noFill/>
        </p:spPr>
        <p:txBody>
          <a:bodyPr wrap="square">
            <a:spAutoFit/>
          </a:bodyPr>
          <a:lstStyle/>
          <a:p>
            <a:r>
              <a:rPr lang="en-US" sz="1600" b="0" i="0" dirty="0">
                <a:solidFill>
                  <a:srgbClr val="C00000"/>
                </a:solidFill>
                <a:effectLst/>
                <a:latin typeface="Times New Roman" panose="02020603050405020304" pitchFamily="18" charset="0"/>
                <a:cs typeface="Times New Roman" panose="02020603050405020304" pitchFamily="18" charset="0"/>
              </a:rPr>
              <a:t>Output</a:t>
            </a:r>
          </a:p>
          <a:p>
            <a:endParaRPr lang="en-US" sz="1600" b="0" i="0" dirty="0">
              <a:effectLst/>
              <a:latin typeface="Times New Roman" panose="02020603050405020304" pitchFamily="18" charset="0"/>
              <a:cs typeface="Times New Roman" panose="02020603050405020304" pitchFamily="18" charset="0"/>
            </a:endParaRPr>
          </a:p>
          <a:p>
            <a:pPr marL="285750" indent="-285750">
              <a:buFont typeface="Courier New" panose="02070309020205020404" pitchFamily="49" charset="0"/>
              <a:buChar char="o"/>
            </a:pPr>
            <a:r>
              <a:rPr lang="en-US" sz="1600" b="0" i="0" dirty="0">
                <a:effectLst/>
                <a:latin typeface="Times New Roman" panose="02020603050405020304" pitchFamily="18" charset="0"/>
                <a:cs typeface="Times New Roman" panose="02020603050405020304" pitchFamily="18" charset="0"/>
              </a:rPr>
              <a:t>Relative coordinates (</a:t>
            </a:r>
            <a:r>
              <a:rPr lang="en-US" sz="1600" b="0" i="1" dirty="0" err="1">
                <a:effectLst/>
                <a:latin typeface="Times New Roman" panose="02020603050405020304" pitchFamily="18" charset="0"/>
                <a:cs typeface="Times New Roman" panose="02020603050405020304" pitchFamily="18" charset="0"/>
              </a:rPr>
              <a:t>x,y</a:t>
            </a:r>
            <a:r>
              <a:rPr lang="en-US" sz="1600" b="0" i="0" dirty="0">
                <a:effectLst/>
                <a:latin typeface="Times New Roman" panose="02020603050405020304" pitchFamily="18" charset="0"/>
                <a:cs typeface="Times New Roman" panose="02020603050405020304" pitchFamily="18" charset="0"/>
              </a:rPr>
              <a:t>)</a:t>
            </a:r>
          </a:p>
          <a:p>
            <a:pPr marL="285750" indent="-285750">
              <a:buFont typeface="Courier New" panose="02070309020205020404" pitchFamily="49" charset="0"/>
              <a:buChar char="o"/>
            </a:pPr>
            <a:r>
              <a:rPr lang="en-US" sz="1600" b="0" i="0" dirty="0">
                <a:effectLst/>
                <a:latin typeface="Times New Roman" panose="02020603050405020304" pitchFamily="18" charset="0"/>
                <a:cs typeface="Times New Roman" panose="02020603050405020304" pitchFamily="18" charset="0"/>
              </a:rPr>
              <a:t>start-of-stroke (</a:t>
            </a:r>
            <a:r>
              <a:rPr lang="en-US" sz="1600" b="0" i="1" dirty="0" err="1">
                <a:effectLst/>
                <a:latin typeface="Times New Roman" panose="02020603050405020304" pitchFamily="18" charset="0"/>
                <a:cs typeface="Times New Roman" panose="02020603050405020304" pitchFamily="18" charset="0"/>
              </a:rPr>
              <a:t>sos</a:t>
            </a:r>
            <a:r>
              <a:rPr lang="en-US" sz="1600" b="0" i="0" dirty="0">
                <a:effectLst/>
                <a:latin typeface="Times New Roman" panose="02020603050405020304" pitchFamily="18" charset="0"/>
                <a:cs typeface="Times New Roman" panose="02020603050405020304" pitchFamily="18" charset="0"/>
              </a:rPr>
              <a:t>) token</a:t>
            </a:r>
          </a:p>
          <a:p>
            <a:pPr marL="285750" indent="-285750">
              <a:buFont typeface="Courier New" panose="02070309020205020404" pitchFamily="49" charset="0"/>
              <a:buChar char="o"/>
            </a:pPr>
            <a:r>
              <a:rPr lang="en-US" sz="1600" b="0" i="0" dirty="0">
                <a:effectLst/>
                <a:latin typeface="Times New Roman" panose="02020603050405020304" pitchFamily="18" charset="0"/>
                <a:cs typeface="Times New Roman" panose="02020603050405020304" pitchFamily="18" charset="0"/>
              </a:rPr>
              <a:t>end-of-stroke (</a:t>
            </a:r>
            <a:r>
              <a:rPr lang="en-US" sz="1600" b="0" i="1" dirty="0" err="1">
                <a:effectLst/>
                <a:latin typeface="Times New Roman" panose="02020603050405020304" pitchFamily="18" charset="0"/>
                <a:cs typeface="Times New Roman" panose="02020603050405020304" pitchFamily="18" charset="0"/>
              </a:rPr>
              <a:t>eos</a:t>
            </a:r>
            <a:r>
              <a:rPr lang="en-US" sz="1600" b="0" i="0" dirty="0">
                <a:effectLst/>
                <a:latin typeface="Times New Roman" panose="02020603050405020304" pitchFamily="18" charset="0"/>
                <a:cs typeface="Times New Roman" panose="02020603050405020304" pitchFamily="18" charset="0"/>
              </a:rPr>
              <a:t>) tokens</a:t>
            </a:r>
          </a:p>
        </p:txBody>
      </p:sp>
      <p:sp>
        <p:nvSpPr>
          <p:cNvPr id="11" name="TextBox 10">
            <a:extLst>
              <a:ext uri="{FF2B5EF4-FFF2-40B4-BE49-F238E27FC236}">
                <a16:creationId xmlns:a16="http://schemas.microsoft.com/office/drawing/2014/main" id="{D2D070B1-DB4D-334F-9BA9-CF03F225AC16}"/>
              </a:ext>
            </a:extLst>
          </p:cNvPr>
          <p:cNvSpPr txBox="1"/>
          <p:nvPr/>
        </p:nvSpPr>
        <p:spPr>
          <a:xfrm>
            <a:off x="4558552" y="5880552"/>
            <a:ext cx="4845424" cy="338554"/>
          </a:xfrm>
          <a:prstGeom prst="rect">
            <a:avLst/>
          </a:prstGeom>
          <a:noFill/>
        </p:spPr>
        <p:txBody>
          <a:bodyPr wrap="square">
            <a:spAutoFit/>
          </a:bodyPr>
          <a:lstStyle/>
          <a:p>
            <a:pPr marL="0" indent="0">
              <a:buNone/>
            </a:pPr>
            <a:r>
              <a:rPr lang="en-US" sz="1600" b="0" i="0" dirty="0">
                <a:effectLst/>
                <a:latin typeface="Times New Roman" panose="02020603050405020304" pitchFamily="18" charset="0"/>
                <a:cs typeface="Times New Roman" panose="02020603050405020304" pitchFamily="18" charset="0"/>
              </a:rPr>
              <a:t>Cross-entropy loss is employed to learn the </a:t>
            </a:r>
            <a:r>
              <a:rPr lang="en-US" sz="1600" b="0" i="1" dirty="0" err="1">
                <a:effectLst/>
                <a:latin typeface="Times New Roman" panose="02020603050405020304" pitchFamily="18" charset="0"/>
                <a:cs typeface="Times New Roman" panose="02020603050405020304" pitchFamily="18" charset="0"/>
              </a:rPr>
              <a:t>sos</a:t>
            </a:r>
            <a:r>
              <a:rPr lang="en-US" sz="1600" b="0" i="0" dirty="0">
                <a:effectLst/>
                <a:latin typeface="Times New Roman" panose="02020603050405020304" pitchFamily="18" charset="0"/>
                <a:cs typeface="Times New Roman" panose="02020603050405020304" pitchFamily="18" charset="0"/>
              </a:rPr>
              <a:t> and </a:t>
            </a:r>
            <a:r>
              <a:rPr lang="en-US" sz="1600" b="0" i="1" dirty="0" err="1">
                <a:effectLst/>
                <a:latin typeface="Times New Roman" panose="02020603050405020304" pitchFamily="18" charset="0"/>
                <a:cs typeface="Times New Roman" panose="02020603050405020304" pitchFamily="18" charset="0"/>
              </a:rPr>
              <a:t>eos</a:t>
            </a:r>
            <a:endParaRPr lang="en-US" sz="1600" dirty="0">
              <a:latin typeface="Times New Roman" panose="02020603050405020304" pitchFamily="18" charset="0"/>
              <a:cs typeface="Times New Roman" panose="02020603050405020304" pitchFamily="18" charset="0"/>
            </a:endParaRPr>
          </a:p>
        </p:txBody>
      </p:sp>
      <p:sp>
        <p:nvSpPr>
          <p:cNvPr id="12" name="Arrow: Right 11">
            <a:extLst>
              <a:ext uri="{FF2B5EF4-FFF2-40B4-BE49-F238E27FC236}">
                <a16:creationId xmlns:a16="http://schemas.microsoft.com/office/drawing/2014/main" id="{35CCC52F-6C97-E0B6-6380-2A65F2FB05B8}"/>
              </a:ext>
            </a:extLst>
          </p:cNvPr>
          <p:cNvSpPr/>
          <p:nvPr/>
        </p:nvSpPr>
        <p:spPr>
          <a:xfrm>
            <a:off x="3546399" y="5941920"/>
            <a:ext cx="931471" cy="215818"/>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6886163-E1B3-F74E-DF0D-C2ACC6B919C3}"/>
              </a:ext>
            </a:extLst>
          </p:cNvPr>
          <p:cNvSpPr/>
          <p:nvPr/>
        </p:nvSpPr>
        <p:spPr>
          <a:xfrm>
            <a:off x="1174376" y="5535199"/>
            <a:ext cx="2372023" cy="259630"/>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62194EDA-F5CE-B891-010E-60E748B20457}"/>
              </a:ext>
            </a:extLst>
          </p:cNvPr>
          <p:cNvPicPr>
            <a:picLocks noChangeAspect="1"/>
          </p:cNvPicPr>
          <p:nvPr/>
        </p:nvPicPr>
        <p:blipFill rotWithShape="1">
          <a:blip r:embed="rId3"/>
          <a:srcRect l="5511"/>
          <a:stretch/>
        </p:blipFill>
        <p:spPr>
          <a:xfrm>
            <a:off x="7655863" y="1673477"/>
            <a:ext cx="3841369" cy="3493835"/>
          </a:xfrm>
          <a:prstGeom prst="rect">
            <a:avLst/>
          </a:prstGeom>
        </p:spPr>
      </p:pic>
      <p:sp>
        <p:nvSpPr>
          <p:cNvPr id="18" name="TextBox 17">
            <a:extLst>
              <a:ext uri="{FF2B5EF4-FFF2-40B4-BE49-F238E27FC236}">
                <a16:creationId xmlns:a16="http://schemas.microsoft.com/office/drawing/2014/main" id="{88C58766-481F-32FA-ED7F-8705E6FB950D}"/>
              </a:ext>
            </a:extLst>
          </p:cNvPr>
          <p:cNvSpPr txBox="1"/>
          <p:nvPr/>
        </p:nvSpPr>
        <p:spPr>
          <a:xfrm>
            <a:off x="900953" y="6501365"/>
            <a:ext cx="5727850" cy="538609"/>
          </a:xfrm>
          <a:prstGeom prst="rect">
            <a:avLst/>
          </a:prstGeom>
          <a:noFill/>
        </p:spPr>
        <p:txBody>
          <a:bodyPr wrap="none" rtlCol="0">
            <a:spAutoFit/>
          </a:bodyPr>
          <a:lstStyle/>
          <a:p>
            <a:r>
              <a:rPr lang="en-US" sz="1100" baseline="30000" dirty="0">
                <a:latin typeface="Times New Roman" panose="02020603050405020304" pitchFamily="18" charset="0"/>
                <a:cs typeface="Times New Roman" panose="02020603050405020304" pitchFamily="18" charset="0"/>
              </a:rPr>
              <a:t>1</a:t>
            </a:r>
            <a:r>
              <a:rPr lang="en-US" sz="1100" dirty="0">
                <a:latin typeface="Times New Roman" panose="02020603050405020304" pitchFamily="18" charset="0"/>
                <a:cs typeface="Times New Roman" panose="02020603050405020304" pitchFamily="18" charset="0"/>
              </a:rPr>
              <a:t> </a:t>
            </a:r>
            <a:r>
              <a:rPr lang="en-US" sz="1100" i="0" dirty="0">
                <a:solidFill>
                  <a:srgbClr val="000000"/>
                </a:solidFill>
                <a:effectLst/>
                <a:latin typeface="Times New Roman" panose="02020603050405020304" pitchFamily="18" charset="0"/>
                <a:cs typeface="Times New Roman" panose="02020603050405020304" pitchFamily="18" charset="0"/>
              </a:rPr>
              <a:t>TRACE: A Differentiable Approach to Line-level Stroke Recovery for Offline Handwritten Text</a:t>
            </a:r>
          </a:p>
          <a:p>
            <a:r>
              <a:rPr lang="en-US" dirty="0"/>
              <a:t> </a:t>
            </a:r>
          </a:p>
        </p:txBody>
      </p:sp>
    </p:spTree>
    <p:extLst>
      <p:ext uri="{BB962C8B-B14F-4D97-AF65-F5344CB8AC3E}">
        <p14:creationId xmlns:p14="http://schemas.microsoft.com/office/powerpoint/2010/main" val="3110890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xEl>
                                              <p:pRg st="0" end="0"/>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
                                            <p:txEl>
                                              <p:pRg st="2" end="2"/>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
                                            <p:txEl>
                                              <p:pRg st="3" end="3"/>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8523E-AC26-90FB-7597-9A95579EAF1E}"/>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Loss Function</a:t>
            </a:r>
          </a:p>
        </p:txBody>
      </p:sp>
      <p:sp>
        <p:nvSpPr>
          <p:cNvPr id="3" name="Content Placeholder 2">
            <a:extLst>
              <a:ext uri="{FF2B5EF4-FFF2-40B4-BE49-F238E27FC236}">
                <a16:creationId xmlns:a16="http://schemas.microsoft.com/office/drawing/2014/main" id="{EA28F7AD-D4A3-954E-6FA7-F5526A3A21A4}"/>
              </a:ext>
            </a:extLst>
          </p:cNvPr>
          <p:cNvSpPr>
            <a:spLocks noGrp="1"/>
          </p:cNvSpPr>
          <p:nvPr>
            <p:ph idx="1"/>
          </p:nvPr>
        </p:nvSpPr>
        <p:spPr>
          <a:xfrm>
            <a:off x="838200" y="1188585"/>
            <a:ext cx="10515600" cy="4351338"/>
          </a:xfrm>
        </p:spPr>
        <p:txBody>
          <a:bodyPr>
            <a:normAutofit/>
          </a:bodyPr>
          <a:lstStyle/>
          <a:p>
            <a:pPr marL="0" indent="0">
              <a:buNone/>
            </a:pPr>
            <a:r>
              <a:rPr lang="en-US" sz="1800" dirty="0">
                <a:latin typeface="Times New Roman" panose="02020603050405020304" pitchFamily="18" charset="0"/>
                <a:cs typeface="Times New Roman" panose="02020603050405020304" pitchFamily="18" charset="0"/>
              </a:rPr>
              <a:t>G</a:t>
            </a:r>
            <a:r>
              <a:rPr lang="en-US" sz="1800" b="0" i="0" dirty="0">
                <a:effectLst/>
                <a:latin typeface="Times New Roman" panose="02020603050405020304" pitchFamily="18" charset="0"/>
                <a:cs typeface="Times New Roman" panose="02020603050405020304" pitchFamily="18" charset="0"/>
              </a:rPr>
              <a:t>round-truth (</a:t>
            </a:r>
            <a:r>
              <a:rPr lang="en-US" sz="1800" b="0" i="1" dirty="0">
                <a:effectLst/>
                <a:latin typeface="Times New Roman" panose="02020603050405020304" pitchFamily="18" charset="0"/>
                <a:cs typeface="Times New Roman" panose="02020603050405020304" pitchFamily="18" charset="0"/>
              </a:rPr>
              <a:t>T</a:t>
            </a:r>
            <a:r>
              <a:rPr lang="en-US" sz="1800" b="0" i="0" dirty="0">
                <a:effectLst/>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      </a:t>
            </a:r>
            <a:r>
              <a:rPr lang="en-US" sz="1800" b="0" i="1" dirty="0">
                <a:effectLst/>
                <a:latin typeface="Times New Roman" panose="02020603050405020304" pitchFamily="18" charset="0"/>
                <a:cs typeface="Times New Roman" panose="02020603050405020304" pitchFamily="18" charset="0"/>
              </a:rPr>
              <a:t>T = (t</a:t>
            </a:r>
            <a:r>
              <a:rPr lang="en-US" sz="1800" b="0" i="1" baseline="-25000" dirty="0">
                <a:effectLst/>
                <a:latin typeface="Times New Roman" panose="02020603050405020304" pitchFamily="18" charset="0"/>
                <a:cs typeface="Times New Roman" panose="02020603050405020304" pitchFamily="18" charset="0"/>
              </a:rPr>
              <a:t>1</a:t>
            </a:r>
            <a:r>
              <a:rPr lang="en-US" sz="1800" b="0" i="1" dirty="0">
                <a:effectLst/>
                <a:latin typeface="Times New Roman" panose="02020603050405020304" pitchFamily="18" charset="0"/>
                <a:cs typeface="Times New Roman" panose="02020603050405020304" pitchFamily="18" charset="0"/>
              </a:rPr>
              <a:t>,t</a:t>
            </a:r>
            <a:r>
              <a:rPr lang="en-US" sz="1800" b="0" i="1" baseline="-25000" dirty="0">
                <a:effectLst/>
                <a:latin typeface="Times New Roman" panose="02020603050405020304" pitchFamily="18" charset="0"/>
                <a:cs typeface="Times New Roman" panose="02020603050405020304" pitchFamily="18" charset="0"/>
              </a:rPr>
              <a:t>2</a:t>
            </a:r>
            <a:r>
              <a:rPr lang="en-US" sz="1800" b="0" i="1" dirty="0">
                <a:effectLst/>
                <a:latin typeface="Times New Roman" panose="02020603050405020304" pitchFamily="18" charset="0"/>
                <a:cs typeface="Times New Roman" panose="02020603050405020304" pitchFamily="18" charset="0"/>
              </a:rPr>
              <a:t>,t</a:t>
            </a:r>
            <a:r>
              <a:rPr lang="en-US" sz="1800" b="0" i="1" baseline="-25000" dirty="0">
                <a:effectLst/>
                <a:latin typeface="Times New Roman" panose="02020603050405020304" pitchFamily="18" charset="0"/>
                <a:cs typeface="Times New Roman" panose="02020603050405020304" pitchFamily="18" charset="0"/>
              </a:rPr>
              <a:t>3</a:t>
            </a:r>
            <a:r>
              <a:rPr lang="en-US" sz="1800" b="0" i="1" dirty="0">
                <a:effectLst/>
                <a:latin typeface="Times New Roman" panose="02020603050405020304" pitchFamily="18" charset="0"/>
                <a:cs typeface="Times New Roman" panose="02020603050405020304" pitchFamily="18" charset="0"/>
              </a:rPr>
              <a:t>, ....t</a:t>
            </a:r>
            <a:r>
              <a:rPr lang="en-US" sz="1800" b="0" i="1" baseline="-25000" dirty="0">
                <a:effectLst/>
                <a:latin typeface="Times New Roman" panose="02020603050405020304" pitchFamily="18" charset="0"/>
                <a:cs typeface="Times New Roman" panose="02020603050405020304" pitchFamily="18" charset="0"/>
              </a:rPr>
              <a:t>m</a:t>
            </a:r>
            <a:r>
              <a:rPr lang="en-US" sz="1800" b="0" i="1" dirty="0">
                <a:effectLst/>
                <a:latin typeface="Times New Roman" panose="02020603050405020304" pitchFamily="18" charset="0"/>
                <a:cs typeface="Times New Roman" panose="02020603050405020304" pitchFamily="18" charset="0"/>
              </a:rPr>
              <a:t>)</a:t>
            </a:r>
          </a:p>
          <a:p>
            <a:pPr marL="0" indent="0">
              <a:buNone/>
            </a:pPr>
            <a:r>
              <a:rPr lang="en-US" sz="1800" dirty="0">
                <a:latin typeface="Times New Roman" panose="02020603050405020304" pitchFamily="18" charset="0"/>
                <a:cs typeface="Times New Roman" panose="02020603050405020304" pitchFamily="18" charset="0"/>
              </a:rPr>
              <a:t>Pr</a:t>
            </a:r>
            <a:r>
              <a:rPr lang="en-US" sz="1800" b="0" i="0" dirty="0">
                <a:effectLst/>
                <a:latin typeface="Times New Roman" panose="02020603050405020304" pitchFamily="18" charset="0"/>
                <a:cs typeface="Times New Roman" panose="02020603050405020304" pitchFamily="18" charset="0"/>
              </a:rPr>
              <a:t>edicted sequences (</a:t>
            </a:r>
            <a:r>
              <a:rPr lang="en-US" sz="1800" b="0" i="1" dirty="0">
                <a:effectLst/>
                <a:latin typeface="Times New Roman" panose="02020603050405020304" pitchFamily="18" charset="0"/>
                <a:cs typeface="Times New Roman" panose="02020603050405020304" pitchFamily="18" charset="0"/>
              </a:rPr>
              <a:t>P</a:t>
            </a:r>
            <a:r>
              <a:rPr lang="en-US" sz="1800" b="0" i="0" dirty="0">
                <a:effectLst/>
                <a:latin typeface="Times New Roman" panose="02020603050405020304" pitchFamily="18" charset="0"/>
                <a:cs typeface="Times New Roman" panose="02020603050405020304" pitchFamily="18" charset="0"/>
              </a:rPr>
              <a:t>)                        </a:t>
            </a:r>
            <a:r>
              <a:rPr lang="en-US" sz="1800" b="0" i="1" dirty="0">
                <a:effectLst/>
                <a:latin typeface="Times New Roman" panose="02020603050405020304" pitchFamily="18" charset="0"/>
                <a:cs typeface="Times New Roman" panose="02020603050405020304" pitchFamily="18" charset="0"/>
              </a:rPr>
              <a:t>P = (p</a:t>
            </a:r>
            <a:r>
              <a:rPr lang="en-US" sz="1800" b="0" i="1" baseline="-25000" dirty="0">
                <a:effectLst/>
                <a:latin typeface="Times New Roman" panose="02020603050405020304" pitchFamily="18" charset="0"/>
                <a:cs typeface="Times New Roman" panose="02020603050405020304" pitchFamily="18" charset="0"/>
              </a:rPr>
              <a:t>1</a:t>
            </a:r>
            <a:r>
              <a:rPr lang="en-US" sz="1800" b="0" i="1" dirty="0">
                <a:effectLst/>
                <a:latin typeface="Times New Roman" panose="02020603050405020304" pitchFamily="18" charset="0"/>
                <a:cs typeface="Times New Roman" panose="02020603050405020304" pitchFamily="18" charset="0"/>
              </a:rPr>
              <a:t>, p</a:t>
            </a:r>
            <a:r>
              <a:rPr lang="en-US" sz="1800" b="0" i="1" baseline="-25000" dirty="0">
                <a:effectLst/>
                <a:latin typeface="Times New Roman" panose="02020603050405020304" pitchFamily="18" charset="0"/>
                <a:cs typeface="Times New Roman" panose="02020603050405020304" pitchFamily="18" charset="0"/>
              </a:rPr>
              <a:t>2</a:t>
            </a:r>
            <a:r>
              <a:rPr lang="en-US" sz="1800" b="0" i="1" dirty="0">
                <a:effectLst/>
                <a:latin typeface="Times New Roman" panose="02020603050405020304" pitchFamily="18" charset="0"/>
                <a:cs typeface="Times New Roman" panose="02020603050405020304" pitchFamily="18" charset="0"/>
              </a:rPr>
              <a:t>, p</a:t>
            </a:r>
            <a:r>
              <a:rPr lang="en-US" sz="1800" b="0" i="1" baseline="-25000" dirty="0">
                <a:effectLst/>
                <a:latin typeface="Times New Roman" panose="02020603050405020304" pitchFamily="18" charset="0"/>
                <a:cs typeface="Times New Roman" panose="02020603050405020304" pitchFamily="18" charset="0"/>
              </a:rPr>
              <a:t>3</a:t>
            </a:r>
            <a:r>
              <a:rPr lang="en-US" sz="1800" b="0" i="1" dirty="0">
                <a:effectLst/>
                <a:latin typeface="Times New Roman" panose="02020603050405020304" pitchFamily="18" charset="0"/>
                <a:cs typeface="Times New Roman" panose="02020603050405020304" pitchFamily="18" charset="0"/>
              </a:rPr>
              <a:t>, ....</a:t>
            </a:r>
            <a:r>
              <a:rPr lang="en-US" sz="1800" b="0" i="1" dirty="0" err="1">
                <a:effectLst/>
                <a:latin typeface="Times New Roman" panose="02020603050405020304" pitchFamily="18" charset="0"/>
                <a:cs typeface="Times New Roman" panose="02020603050405020304" pitchFamily="18" charset="0"/>
              </a:rPr>
              <a:t>p</a:t>
            </a:r>
            <a:r>
              <a:rPr lang="en-US" sz="1800" b="0" i="1" baseline="-25000" dirty="0" err="1">
                <a:effectLst/>
                <a:latin typeface="Times New Roman" panose="02020603050405020304" pitchFamily="18" charset="0"/>
                <a:cs typeface="Times New Roman" panose="02020603050405020304" pitchFamily="18" charset="0"/>
              </a:rPr>
              <a:t>n</a:t>
            </a:r>
            <a:r>
              <a:rPr lang="en-US" sz="1800" b="0" i="1" dirty="0">
                <a:effectLst/>
                <a:latin typeface="Times New Roman" panose="02020603050405020304" pitchFamily="18" charset="0"/>
                <a:cs typeface="Times New Roman" panose="02020603050405020304" pitchFamily="18" charset="0"/>
              </a:rPr>
              <a:t>)</a:t>
            </a:r>
          </a:p>
          <a:p>
            <a:endParaRPr lang="en-US" sz="1800" b="0" i="0" dirty="0">
              <a:effectLst/>
              <a:latin typeface="Times New Roman" panose="02020603050405020304" pitchFamily="18" charset="0"/>
              <a:cs typeface="Times New Roman" panose="02020603050405020304" pitchFamily="18" charset="0"/>
            </a:endParaRPr>
          </a:p>
          <a:p>
            <a:pPr marL="0" indent="0">
              <a:buNone/>
            </a:pPr>
            <a:r>
              <a:rPr lang="en-US" sz="1800" dirty="0">
                <a:solidFill>
                  <a:srgbClr val="C00000"/>
                </a:solidFill>
                <a:effectLst/>
                <a:latin typeface="Times New Roman" panose="02020603050405020304" pitchFamily="18" charset="0"/>
                <a:cs typeface="Times New Roman" panose="02020603050405020304" pitchFamily="18" charset="0"/>
              </a:rPr>
              <a:t>Dynamic Time Warping </a:t>
            </a:r>
            <a:r>
              <a:rPr lang="en-US" sz="1800" b="0" dirty="0">
                <a:solidFill>
                  <a:srgbClr val="C00000"/>
                </a:solidFill>
                <a:effectLst/>
                <a:latin typeface="Times New Roman" panose="02020603050405020304" pitchFamily="18" charset="0"/>
                <a:cs typeface="Times New Roman" panose="02020603050405020304" pitchFamily="18" charset="0"/>
              </a:rPr>
              <a:t>(</a:t>
            </a:r>
            <a:r>
              <a:rPr lang="en-US" sz="1800" b="0" i="1" dirty="0">
                <a:solidFill>
                  <a:srgbClr val="C00000"/>
                </a:solidFill>
                <a:effectLst/>
                <a:latin typeface="Times New Roman" panose="02020603050405020304" pitchFamily="18" charset="0"/>
                <a:cs typeface="Times New Roman" panose="02020603050405020304" pitchFamily="18" charset="0"/>
              </a:rPr>
              <a:t>DTW</a:t>
            </a:r>
            <a:r>
              <a:rPr lang="en-US" sz="1800" b="0" dirty="0">
                <a:solidFill>
                  <a:srgbClr val="C00000"/>
                </a:solidFill>
                <a:effectLst/>
                <a:latin typeface="Times New Roman" panose="02020603050405020304" pitchFamily="18" charset="0"/>
                <a:cs typeface="Times New Roman" panose="02020603050405020304" pitchFamily="18" charset="0"/>
              </a:rPr>
              <a:t>)</a:t>
            </a:r>
            <a:r>
              <a:rPr lang="en-US" sz="1800" b="0" baseline="30000" dirty="0">
                <a:solidFill>
                  <a:srgbClr val="C00000"/>
                </a:solidFill>
                <a:effectLst/>
                <a:latin typeface="Times New Roman" panose="02020603050405020304" pitchFamily="18" charset="0"/>
                <a:cs typeface="Times New Roman" panose="02020603050405020304" pitchFamily="18" charset="0"/>
              </a:rPr>
              <a:t>1</a:t>
            </a:r>
            <a:r>
              <a:rPr lang="en-US" sz="1800" b="0" i="1" dirty="0">
                <a:solidFill>
                  <a:srgbClr val="C00000"/>
                </a:solidFill>
                <a:effectLst/>
                <a:latin typeface="Times New Roman" panose="02020603050405020304" pitchFamily="18" charset="0"/>
                <a:cs typeface="Times New Roman" panose="02020603050405020304" pitchFamily="18" charset="0"/>
              </a:rPr>
              <a:t> </a:t>
            </a:r>
            <a:r>
              <a:rPr lang="en-US" sz="1800" b="0" i="0" dirty="0">
                <a:effectLst/>
                <a:latin typeface="Times New Roman" panose="02020603050405020304" pitchFamily="18" charset="0"/>
                <a:cs typeface="Times New Roman" panose="02020603050405020304" pitchFamily="18" charset="0"/>
              </a:rPr>
              <a:t>computes the optimal match between two sequences of different lengths</a:t>
            </a:r>
          </a:p>
          <a:p>
            <a:r>
              <a:rPr lang="en-US" sz="1800" dirty="0">
                <a:latin typeface="Times New Roman" panose="02020603050405020304" pitchFamily="18" charset="0"/>
                <a:cs typeface="Times New Roman" panose="02020603050405020304" pitchFamily="18" charset="0"/>
              </a:rPr>
              <a:t>For accumulative cost matrix (</a:t>
            </a:r>
            <a:r>
              <a:rPr lang="en-US" sz="1800" i="1" dirty="0">
                <a:latin typeface="Times New Roman" panose="02020603050405020304" pitchFamily="18" charset="0"/>
                <a:cs typeface="Times New Roman" panose="02020603050405020304" pitchFamily="18" charset="0"/>
              </a:rPr>
              <a:t>A</a:t>
            </a:r>
            <a:r>
              <a:rPr lang="en-US" sz="1800" dirty="0">
                <a:latin typeface="Times New Roman" panose="02020603050405020304" pitchFamily="18" charset="0"/>
                <a:cs typeface="Times New Roman" panose="02020603050405020304" pitchFamily="18" charset="0"/>
              </a:rPr>
              <a:t>), </a:t>
            </a:r>
            <a:r>
              <a:rPr lang="en-US" sz="1800" i="1" dirty="0">
                <a:latin typeface="Times New Roman" panose="02020603050405020304" pitchFamily="18" charset="0"/>
                <a:cs typeface="Times New Roman" panose="02020603050405020304" pitchFamily="18" charset="0"/>
              </a:rPr>
              <a:t>DTW </a:t>
            </a:r>
            <a:r>
              <a:rPr lang="en-US" sz="1800" dirty="0">
                <a:latin typeface="Times New Roman" panose="02020603050405020304" pitchFamily="18" charset="0"/>
                <a:cs typeface="Times New Roman" panose="02020603050405020304" pitchFamily="18" charset="0"/>
              </a:rPr>
              <a:t>computes the optimal warping path as a path with minimum cost from </a:t>
            </a:r>
            <a:r>
              <a:rPr lang="en-US" sz="1800" i="1" dirty="0">
                <a:latin typeface="Times New Roman" panose="02020603050405020304" pitchFamily="18" charset="0"/>
                <a:cs typeface="Times New Roman" panose="02020603050405020304" pitchFamily="18" charset="0"/>
              </a:rPr>
              <a:t>A(n, m) </a:t>
            </a:r>
            <a:r>
              <a:rPr lang="en-US" sz="1800" dirty="0">
                <a:latin typeface="Times New Roman" panose="02020603050405020304" pitchFamily="18" charset="0"/>
                <a:cs typeface="Times New Roman" panose="02020603050405020304" pitchFamily="18" charset="0"/>
              </a:rPr>
              <a:t>to </a:t>
            </a:r>
            <a:r>
              <a:rPr lang="en-US" sz="1800" i="1" dirty="0">
                <a:latin typeface="Times New Roman" panose="02020603050405020304" pitchFamily="18" charset="0"/>
                <a:cs typeface="Times New Roman" panose="02020603050405020304" pitchFamily="18" charset="0"/>
              </a:rPr>
              <a:t>A(1, 1) by a</a:t>
            </a:r>
            <a:r>
              <a:rPr lang="en-US" sz="1800" dirty="0">
                <a:latin typeface="Times New Roman" panose="02020603050405020304" pitchFamily="18" charset="0"/>
                <a:cs typeface="Times New Roman" panose="02020603050405020304" pitchFamily="18" charset="0"/>
              </a:rPr>
              <a:t>lignment of points in </a:t>
            </a:r>
            <a:r>
              <a:rPr lang="en-US" sz="1800" i="1" dirty="0">
                <a:latin typeface="Times New Roman" panose="02020603050405020304" pitchFamily="18" charset="0"/>
                <a:cs typeface="Times New Roman" panose="02020603050405020304" pitchFamily="18" charset="0"/>
              </a:rPr>
              <a:t>P = (p</a:t>
            </a:r>
            <a:r>
              <a:rPr lang="en-US" sz="1800" i="1" baseline="-25000" dirty="0">
                <a:latin typeface="Times New Roman" panose="02020603050405020304" pitchFamily="18" charset="0"/>
                <a:cs typeface="Times New Roman" panose="02020603050405020304" pitchFamily="18" charset="0"/>
              </a:rPr>
              <a:t>1</a:t>
            </a:r>
            <a:r>
              <a:rPr lang="en-US" sz="1800" i="1" dirty="0">
                <a:latin typeface="Times New Roman" panose="02020603050405020304" pitchFamily="18" charset="0"/>
                <a:cs typeface="Times New Roman" panose="02020603050405020304" pitchFamily="18" charset="0"/>
              </a:rPr>
              <a:t>, p</a:t>
            </a:r>
            <a:r>
              <a:rPr lang="en-US" sz="1800" i="1" baseline="-25000" dirty="0">
                <a:latin typeface="Times New Roman" panose="02020603050405020304" pitchFamily="18" charset="0"/>
                <a:cs typeface="Times New Roman" panose="02020603050405020304" pitchFamily="18" charset="0"/>
              </a:rPr>
              <a:t>2</a:t>
            </a:r>
            <a:r>
              <a:rPr lang="en-US" sz="1800" i="1" dirty="0">
                <a:latin typeface="Times New Roman" panose="02020603050405020304" pitchFamily="18" charset="0"/>
                <a:cs typeface="Times New Roman" panose="02020603050405020304" pitchFamily="18" charset="0"/>
              </a:rPr>
              <a:t>, p</a:t>
            </a:r>
            <a:r>
              <a:rPr lang="en-US" sz="1800" i="1" baseline="-25000" dirty="0">
                <a:latin typeface="Times New Roman" panose="02020603050405020304" pitchFamily="18" charset="0"/>
                <a:cs typeface="Times New Roman" panose="02020603050405020304" pitchFamily="18" charset="0"/>
              </a:rPr>
              <a:t>3</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p</a:t>
            </a:r>
            <a:r>
              <a:rPr lang="en-US" sz="1800" i="1" baseline="-25000" dirty="0" err="1">
                <a:latin typeface="Times New Roman" panose="02020603050405020304" pitchFamily="18" charset="0"/>
                <a:cs typeface="Times New Roman" panose="02020603050405020304" pitchFamily="18" charset="0"/>
              </a:rPr>
              <a:t>n</a:t>
            </a:r>
            <a:r>
              <a:rPr lang="en-US" sz="1800" i="1" dirty="0">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 to points in </a:t>
            </a:r>
            <a:r>
              <a:rPr lang="en-US" sz="1800" i="1" dirty="0">
                <a:latin typeface="Times New Roman" panose="02020603050405020304" pitchFamily="18" charset="0"/>
                <a:cs typeface="Times New Roman" panose="02020603050405020304" pitchFamily="18" charset="0"/>
              </a:rPr>
              <a:t>T = (t</a:t>
            </a:r>
            <a:r>
              <a:rPr lang="en-US" sz="1800" i="1" baseline="-25000" dirty="0">
                <a:latin typeface="Times New Roman" panose="02020603050405020304" pitchFamily="18" charset="0"/>
                <a:cs typeface="Times New Roman" panose="02020603050405020304" pitchFamily="18" charset="0"/>
              </a:rPr>
              <a:t>1</a:t>
            </a:r>
            <a:r>
              <a:rPr lang="en-US" sz="1800" i="1" dirty="0">
                <a:latin typeface="Times New Roman" panose="02020603050405020304" pitchFamily="18" charset="0"/>
                <a:cs typeface="Times New Roman" panose="02020603050405020304" pitchFamily="18" charset="0"/>
              </a:rPr>
              <a:t>,t</a:t>
            </a:r>
            <a:r>
              <a:rPr lang="en-US" sz="1800" i="1" baseline="-25000" dirty="0">
                <a:latin typeface="Times New Roman" panose="02020603050405020304" pitchFamily="18" charset="0"/>
                <a:cs typeface="Times New Roman" panose="02020603050405020304" pitchFamily="18" charset="0"/>
              </a:rPr>
              <a:t>2</a:t>
            </a:r>
            <a:r>
              <a:rPr lang="en-US" sz="1800" i="1" dirty="0">
                <a:latin typeface="Times New Roman" panose="02020603050405020304" pitchFamily="18" charset="0"/>
                <a:cs typeface="Times New Roman" panose="02020603050405020304" pitchFamily="18" charset="0"/>
              </a:rPr>
              <a:t>,t</a:t>
            </a:r>
            <a:r>
              <a:rPr lang="en-US" sz="1800" i="1" baseline="-25000" dirty="0">
                <a:latin typeface="Times New Roman" panose="02020603050405020304" pitchFamily="18" charset="0"/>
                <a:cs typeface="Times New Roman" panose="02020603050405020304" pitchFamily="18" charset="0"/>
              </a:rPr>
              <a:t>3</a:t>
            </a:r>
            <a:r>
              <a:rPr lang="en-US" sz="1800" i="1" dirty="0">
                <a:latin typeface="Times New Roman" panose="02020603050405020304" pitchFamily="18" charset="0"/>
                <a:cs typeface="Times New Roman" panose="02020603050405020304" pitchFamily="18" charset="0"/>
              </a:rPr>
              <a:t>, ....t</a:t>
            </a:r>
            <a:r>
              <a:rPr lang="en-US" sz="1800" i="1" baseline="-25000" dirty="0">
                <a:latin typeface="Times New Roman" panose="02020603050405020304" pitchFamily="18" charset="0"/>
                <a:cs typeface="Times New Roman" panose="02020603050405020304" pitchFamily="18" charset="0"/>
              </a:rPr>
              <a:t>m</a:t>
            </a:r>
            <a:r>
              <a:rPr lang="en-US" sz="1800" i="1" dirty="0">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 is expressed as index mapping (</a:t>
            </a:r>
            <a:r>
              <a:rPr lang="en-US" sz="1800" i="1" dirty="0">
                <a:latin typeface="Times New Roman" panose="02020603050405020304" pitchFamily="18" charset="0"/>
                <a:cs typeface="Times New Roman" panose="02020603050405020304" pitchFamily="18" charset="0"/>
              </a:rPr>
              <a:t>α) </a:t>
            </a:r>
            <a:r>
              <a:rPr lang="en-US" sz="1800" dirty="0">
                <a:latin typeface="Times New Roman" panose="02020603050405020304" pitchFamily="18" charset="0"/>
                <a:cs typeface="Times New Roman" panose="02020603050405020304" pitchFamily="18" charset="0"/>
              </a:rPr>
              <a:t>given as: </a:t>
            </a:r>
          </a:p>
          <a:p>
            <a:pPr marL="0" indent="0">
              <a:buNone/>
            </a:pPr>
            <a:endParaRPr lang="en-US" sz="1800" b="0" i="0" dirty="0">
              <a:effectLst/>
              <a:latin typeface="Times New Roman" panose="02020603050405020304" pitchFamily="18" charset="0"/>
              <a:cs typeface="Times New Roman" panose="02020603050405020304" pitchFamily="18" charset="0"/>
            </a:endParaRPr>
          </a:p>
          <a:p>
            <a:pPr marL="0" indent="0">
              <a:buNone/>
            </a:pPr>
            <a:endParaRPr lang="en-US" sz="1800" dirty="0">
              <a:latin typeface="Times New Roman" panose="02020603050405020304" pitchFamily="18" charset="0"/>
              <a:cs typeface="Times New Roman" panose="02020603050405020304" pitchFamily="18" charset="0"/>
            </a:endParaRPr>
          </a:p>
          <a:p>
            <a:pPr marL="0" indent="0">
              <a:buNone/>
            </a:pPr>
            <a:r>
              <a:rPr lang="en-US" sz="1800" b="0" i="0" dirty="0">
                <a:effectLst/>
                <a:latin typeface="Times New Roman" panose="02020603050405020304" pitchFamily="18" charset="0"/>
                <a:cs typeface="Times New Roman" panose="02020603050405020304" pitchFamily="18" charset="0"/>
              </a:rPr>
              <a:t>In DTW</a:t>
            </a:r>
            <a:r>
              <a:rPr lang="en-US" sz="1800" dirty="0">
                <a:latin typeface="Times New Roman" panose="02020603050405020304" pitchFamily="18" charset="0"/>
                <a:cs typeface="Times New Roman" panose="02020603050405020304" pitchFamily="18" charset="0"/>
              </a:rPr>
              <a:t>, </a:t>
            </a:r>
            <a:r>
              <a:rPr lang="en-US" sz="1800" b="0" i="0" dirty="0">
                <a:effectLst/>
                <a:latin typeface="Times New Roman" panose="02020603050405020304" pitchFamily="18" charset="0"/>
                <a:cs typeface="Times New Roman" panose="02020603050405020304" pitchFamily="18" charset="0"/>
              </a:rPr>
              <a:t>the cost matrix </a:t>
            </a:r>
            <a:r>
              <a:rPr lang="en-US" sz="1800" b="0" i="1" dirty="0">
                <a:effectLst/>
                <a:latin typeface="Times New Roman" panose="02020603050405020304" pitchFamily="18" charset="0"/>
                <a:cs typeface="Times New Roman" panose="02020603050405020304" pitchFamily="18" charset="0"/>
              </a:rPr>
              <a:t>cost (</a:t>
            </a:r>
            <a:r>
              <a:rPr lang="en-US" sz="1800" i="1" dirty="0" err="1">
                <a:latin typeface="Times New Roman" panose="02020603050405020304" pitchFamily="18" charset="0"/>
                <a:cs typeface="Times New Roman" panose="02020603050405020304" pitchFamily="18" charset="0"/>
              </a:rPr>
              <a:t>i</a:t>
            </a:r>
            <a:r>
              <a:rPr lang="en-US" sz="1800" b="0" i="1" dirty="0" err="1">
                <a:effectLst/>
                <a:latin typeface="Times New Roman" panose="02020603050405020304" pitchFamily="18" charset="0"/>
                <a:cs typeface="Times New Roman" panose="02020603050405020304" pitchFamily="18" charset="0"/>
              </a:rPr>
              <a:t>,j</a:t>
            </a:r>
            <a:r>
              <a:rPr lang="en-US" sz="1800" b="0" i="1" dirty="0">
                <a:effectLst/>
                <a:latin typeface="Times New Roman" panose="02020603050405020304" pitchFamily="18" charset="0"/>
                <a:cs typeface="Times New Roman" panose="02020603050405020304" pitchFamily="18" charset="0"/>
              </a:rPr>
              <a:t>)</a:t>
            </a:r>
            <a:r>
              <a:rPr lang="en-US" sz="1800" b="0" i="0" dirty="0">
                <a:effectLst/>
                <a:latin typeface="Times New Roman" panose="02020603050405020304" pitchFamily="18" charset="0"/>
                <a:cs typeface="Times New Roman" panose="02020603050405020304" pitchFamily="18" charset="0"/>
              </a:rPr>
              <a:t> for matching the coordinates </a:t>
            </a:r>
            <a:r>
              <a:rPr lang="en-US" sz="1800" b="0" i="1" dirty="0">
                <a:effectLst/>
                <a:latin typeface="Times New Roman" panose="02020603050405020304" pitchFamily="18" charset="0"/>
                <a:cs typeface="Times New Roman" panose="02020603050405020304" pitchFamily="18" charset="0"/>
              </a:rPr>
              <a:t>p</a:t>
            </a:r>
            <a:r>
              <a:rPr lang="en-US" sz="1800" i="1" baseline="-25000" dirty="0">
                <a:latin typeface="Times New Roman" panose="02020603050405020304" pitchFamily="18" charset="0"/>
                <a:cs typeface="Times New Roman" panose="02020603050405020304" pitchFamily="18" charset="0"/>
              </a:rPr>
              <a:t>i </a:t>
            </a:r>
            <a:r>
              <a:rPr lang="en-US" sz="1800" b="0" i="1" baseline="-25000" dirty="0">
                <a:effectLst/>
                <a:latin typeface="Times New Roman" panose="02020603050405020304" pitchFamily="18" charset="0"/>
                <a:cs typeface="Times New Roman" panose="02020603050405020304" pitchFamily="18" charset="0"/>
              </a:rPr>
              <a:t> </a:t>
            </a:r>
            <a:r>
              <a:rPr lang="el-GR" sz="1800" b="0" i="0" dirty="0">
                <a:effectLst/>
                <a:latin typeface="Times New Roman" panose="02020603050405020304" pitchFamily="18" charset="0"/>
                <a:cs typeface="Times New Roman" panose="02020603050405020304" pitchFamily="18" charset="0"/>
              </a:rPr>
              <a:t>ϵ</a:t>
            </a:r>
            <a:r>
              <a:rPr lang="en-US" sz="1800" b="0" i="0" dirty="0">
                <a:effectLst/>
                <a:latin typeface="Times New Roman" panose="02020603050405020304" pitchFamily="18" charset="0"/>
                <a:cs typeface="Times New Roman" panose="02020603050405020304" pitchFamily="18" charset="0"/>
              </a:rPr>
              <a:t> P to </a:t>
            </a:r>
            <a:r>
              <a:rPr lang="en-US" sz="1800" b="0" i="1" dirty="0" err="1">
                <a:effectLst/>
                <a:latin typeface="Times New Roman" panose="02020603050405020304" pitchFamily="18" charset="0"/>
                <a:cs typeface="Times New Roman" panose="02020603050405020304" pitchFamily="18" charset="0"/>
              </a:rPr>
              <a:t>t</a:t>
            </a:r>
            <a:r>
              <a:rPr lang="en-US" sz="1800" i="1" baseline="-25000" dirty="0" err="1">
                <a:latin typeface="Times New Roman" panose="02020603050405020304" pitchFamily="18" charset="0"/>
                <a:cs typeface="Times New Roman" panose="02020603050405020304" pitchFamily="18" charset="0"/>
              </a:rPr>
              <a:t>j</a:t>
            </a:r>
            <a:r>
              <a:rPr lang="en-US" sz="1800" b="0" i="1" baseline="-25000" dirty="0">
                <a:effectLst/>
                <a:latin typeface="Times New Roman" panose="02020603050405020304" pitchFamily="18" charset="0"/>
                <a:cs typeface="Times New Roman" panose="02020603050405020304" pitchFamily="18" charset="0"/>
              </a:rPr>
              <a:t> </a:t>
            </a:r>
            <a:r>
              <a:rPr lang="el-GR" sz="1800" b="0" i="0" dirty="0">
                <a:effectLst/>
                <a:latin typeface="Times New Roman" panose="02020603050405020304" pitchFamily="18" charset="0"/>
                <a:cs typeface="Times New Roman" panose="02020603050405020304" pitchFamily="18" charset="0"/>
              </a:rPr>
              <a:t>ϵ</a:t>
            </a:r>
            <a:r>
              <a:rPr lang="en-US" sz="1800" b="0" i="0" dirty="0">
                <a:effectLst/>
                <a:latin typeface="Times New Roman" panose="02020603050405020304" pitchFamily="18" charset="0"/>
                <a:cs typeface="Times New Roman" panose="02020603050405020304" pitchFamily="18" charset="0"/>
              </a:rPr>
              <a:t> T </a:t>
            </a:r>
            <a:r>
              <a:rPr lang="en-US" sz="1800" dirty="0">
                <a:latin typeface="Times New Roman" panose="02020603050405020304" pitchFamily="18" charset="0"/>
                <a:cs typeface="Times New Roman" panose="02020603050405020304" pitchFamily="18" charset="0"/>
              </a:rPr>
              <a:t>i</a:t>
            </a:r>
            <a:r>
              <a:rPr lang="en-US" sz="1800" b="0" i="0" dirty="0">
                <a:effectLst/>
                <a:latin typeface="Times New Roman" panose="02020603050405020304" pitchFamily="18" charset="0"/>
                <a:cs typeface="Times New Roman" panose="02020603050405020304" pitchFamily="18" charset="0"/>
              </a:rPr>
              <a:t>s calculated as:</a:t>
            </a:r>
            <a:endParaRPr lang="en-US" sz="18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EDE65E74-6F73-F19B-0CF7-F451EC4AAFCC}"/>
              </a:ext>
            </a:extLst>
          </p:cNvPr>
          <p:cNvPicPr>
            <a:picLocks noChangeAspect="1"/>
          </p:cNvPicPr>
          <p:nvPr/>
        </p:nvPicPr>
        <p:blipFill rotWithShape="1">
          <a:blip r:embed="rId2"/>
          <a:srcRect l="74405" t="30958" r="12402" b="61994"/>
          <a:stretch/>
        </p:blipFill>
        <p:spPr>
          <a:xfrm>
            <a:off x="4066285" y="4626004"/>
            <a:ext cx="2394673" cy="479711"/>
          </a:xfrm>
          <a:prstGeom prst="rect">
            <a:avLst/>
          </a:prstGeom>
        </p:spPr>
      </p:pic>
      <p:pic>
        <p:nvPicPr>
          <p:cNvPr id="7" name="Picture 6">
            <a:extLst>
              <a:ext uri="{FF2B5EF4-FFF2-40B4-BE49-F238E27FC236}">
                <a16:creationId xmlns:a16="http://schemas.microsoft.com/office/drawing/2014/main" id="{0C4C22A1-49AE-6D22-0C70-B6353AA1921E}"/>
              </a:ext>
            </a:extLst>
          </p:cNvPr>
          <p:cNvPicPr>
            <a:picLocks noChangeAspect="1"/>
          </p:cNvPicPr>
          <p:nvPr/>
        </p:nvPicPr>
        <p:blipFill rotWithShape="1">
          <a:blip r:embed="rId3"/>
          <a:srcRect l="65644" t="45809" r="3242" b="42445"/>
          <a:stretch/>
        </p:blipFill>
        <p:spPr>
          <a:xfrm>
            <a:off x="5651285" y="3581896"/>
            <a:ext cx="5377580" cy="761300"/>
          </a:xfrm>
          <a:prstGeom prst="rect">
            <a:avLst/>
          </a:prstGeom>
        </p:spPr>
      </p:pic>
      <p:sp>
        <p:nvSpPr>
          <p:cNvPr id="9" name="TextBox 8">
            <a:extLst>
              <a:ext uri="{FF2B5EF4-FFF2-40B4-BE49-F238E27FC236}">
                <a16:creationId xmlns:a16="http://schemas.microsoft.com/office/drawing/2014/main" id="{7E57D481-A486-F0E0-4960-1CCB06E7E4D4}"/>
              </a:ext>
            </a:extLst>
          </p:cNvPr>
          <p:cNvSpPr txBox="1"/>
          <p:nvPr/>
        </p:nvSpPr>
        <p:spPr>
          <a:xfrm>
            <a:off x="836692" y="3777880"/>
            <a:ext cx="6097508" cy="369332"/>
          </a:xfrm>
          <a:prstGeom prst="rect">
            <a:avLst/>
          </a:prstGeom>
          <a:noFill/>
        </p:spPr>
        <p:txBody>
          <a:bodyPr wrap="square">
            <a:spAutoFit/>
          </a:bodyPr>
          <a:lstStyle/>
          <a:p>
            <a:r>
              <a:rPr lang="en-US" b="0" i="0" dirty="0">
                <a:effectLst/>
                <a:latin typeface="Times New Roman" panose="02020603050405020304" pitchFamily="18" charset="0"/>
                <a:cs typeface="Times New Roman" panose="02020603050405020304" pitchFamily="18" charset="0"/>
              </a:rPr>
              <a:t>The accumulative cost matrix (</a:t>
            </a:r>
            <a:r>
              <a:rPr lang="en-US" b="0" i="1" dirty="0">
                <a:effectLst/>
                <a:latin typeface="Times New Roman" panose="02020603050405020304" pitchFamily="18" charset="0"/>
                <a:cs typeface="Times New Roman" panose="02020603050405020304" pitchFamily="18" charset="0"/>
              </a:rPr>
              <a:t>A</a:t>
            </a:r>
            <a:r>
              <a:rPr lang="en-US" b="0" i="0" dirty="0">
                <a:effectLst/>
                <a:latin typeface="Times New Roman" panose="02020603050405020304" pitchFamily="18" charset="0"/>
                <a:cs typeface="Times New Roman" panose="02020603050405020304" pitchFamily="18" charset="0"/>
              </a:rPr>
              <a:t>) is given as,</a:t>
            </a:r>
            <a:endParaRPr lang="en-US" dirty="0">
              <a:latin typeface="Times New Roman" panose="02020603050405020304" pitchFamily="18" charset="0"/>
              <a:cs typeface="Times New Roman" panose="02020603050405020304" pitchFamily="18" charset="0"/>
            </a:endParaRPr>
          </a:p>
        </p:txBody>
      </p:sp>
      <p:sp>
        <p:nvSpPr>
          <p:cNvPr id="16" name="Right Brace 15">
            <a:extLst>
              <a:ext uri="{FF2B5EF4-FFF2-40B4-BE49-F238E27FC236}">
                <a16:creationId xmlns:a16="http://schemas.microsoft.com/office/drawing/2014/main" id="{4D063CA5-FBC8-DB72-DFCD-3BCF60892FE7}"/>
              </a:ext>
            </a:extLst>
          </p:cNvPr>
          <p:cNvSpPr/>
          <p:nvPr/>
        </p:nvSpPr>
        <p:spPr>
          <a:xfrm>
            <a:off x="6460958" y="1145360"/>
            <a:ext cx="430306" cy="803861"/>
          </a:xfrm>
          <a:prstGeom prst="rightBrace">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C00000"/>
              </a:solidFill>
            </a:endParaRPr>
          </a:p>
        </p:txBody>
      </p:sp>
      <p:sp>
        <p:nvSpPr>
          <p:cNvPr id="18" name="TextBox 17">
            <a:extLst>
              <a:ext uri="{FF2B5EF4-FFF2-40B4-BE49-F238E27FC236}">
                <a16:creationId xmlns:a16="http://schemas.microsoft.com/office/drawing/2014/main" id="{E8EFE77F-1D95-586F-676D-20F81FB8CE19}"/>
              </a:ext>
            </a:extLst>
          </p:cNvPr>
          <p:cNvSpPr txBox="1"/>
          <p:nvPr/>
        </p:nvSpPr>
        <p:spPr>
          <a:xfrm>
            <a:off x="7208795" y="1343488"/>
            <a:ext cx="1891553" cy="369332"/>
          </a:xfrm>
          <a:prstGeom prst="rect">
            <a:avLst/>
          </a:prstGeom>
          <a:noFill/>
          <a:ln>
            <a:solidFill>
              <a:srgbClr val="C00000"/>
            </a:solidFill>
          </a:ln>
        </p:spPr>
        <p:txBody>
          <a:bodyPr wrap="square">
            <a:spAutoFit/>
          </a:bodyPr>
          <a:lstStyle/>
          <a:p>
            <a:r>
              <a:rPr lang="en-US" dirty="0">
                <a:solidFill>
                  <a:srgbClr val="C00000"/>
                </a:solidFill>
                <a:latin typeface="Times New Roman" panose="02020603050405020304" pitchFamily="18" charset="0"/>
                <a:cs typeface="Times New Roman" panose="02020603050405020304" pitchFamily="18" charset="0"/>
              </a:rPr>
              <a:t>D</a:t>
            </a:r>
            <a:r>
              <a:rPr lang="en-US" sz="1800" b="0" i="0" dirty="0">
                <a:solidFill>
                  <a:srgbClr val="C00000"/>
                </a:solidFill>
                <a:effectLst/>
                <a:latin typeface="Times New Roman" panose="02020603050405020304" pitchFamily="18" charset="0"/>
                <a:cs typeface="Times New Roman" panose="02020603050405020304" pitchFamily="18" charset="0"/>
              </a:rPr>
              <a:t>ifferent lengths</a:t>
            </a:r>
            <a:endParaRPr lang="en-US" dirty="0">
              <a:solidFill>
                <a:srgbClr val="C00000"/>
              </a:solidFill>
            </a:endParaRPr>
          </a:p>
        </p:txBody>
      </p:sp>
      <p:sp>
        <p:nvSpPr>
          <p:cNvPr id="20" name="TextBox 19">
            <a:extLst>
              <a:ext uri="{FF2B5EF4-FFF2-40B4-BE49-F238E27FC236}">
                <a16:creationId xmlns:a16="http://schemas.microsoft.com/office/drawing/2014/main" id="{66388810-9B31-DDCB-BF8F-EF4DFFE65C9F}"/>
              </a:ext>
            </a:extLst>
          </p:cNvPr>
          <p:cNvSpPr txBox="1"/>
          <p:nvPr/>
        </p:nvSpPr>
        <p:spPr>
          <a:xfrm>
            <a:off x="6603070" y="4797324"/>
            <a:ext cx="6096000" cy="369332"/>
          </a:xfrm>
          <a:prstGeom prst="rect">
            <a:avLst/>
          </a:prstGeom>
          <a:noFill/>
        </p:spPr>
        <p:txBody>
          <a:bodyPr wrap="square">
            <a:spAutoFit/>
          </a:bodyPr>
          <a:lstStyle/>
          <a:p>
            <a:r>
              <a:rPr lang="en-US" b="0" i="0" dirty="0">
                <a:effectLst/>
                <a:latin typeface="Times New Roman" panose="02020603050405020304" pitchFamily="18" charset="0"/>
                <a:cs typeface="Times New Roman" panose="02020603050405020304" pitchFamily="18" charset="0"/>
              </a:rPr>
              <a:t>for 1 ≤ </a:t>
            </a:r>
            <a:r>
              <a:rPr lang="en-US" b="0" i="0" dirty="0" err="1">
                <a:effectLst/>
                <a:latin typeface="Times New Roman" panose="02020603050405020304" pitchFamily="18" charset="0"/>
                <a:cs typeface="Times New Roman" panose="02020603050405020304" pitchFamily="18" charset="0"/>
              </a:rPr>
              <a:t>i</a:t>
            </a:r>
            <a:r>
              <a:rPr lang="en-US" b="0" i="0" dirty="0">
                <a:effectLst/>
                <a:latin typeface="Times New Roman" panose="02020603050405020304" pitchFamily="18" charset="0"/>
                <a:cs typeface="Times New Roman" panose="02020603050405020304" pitchFamily="18" charset="0"/>
              </a:rPr>
              <a:t> ≤ n and 1 ≤ j ≤ m.</a:t>
            </a:r>
          </a:p>
        </p:txBody>
      </p:sp>
      <p:sp>
        <p:nvSpPr>
          <p:cNvPr id="21" name="TextBox 20">
            <a:extLst>
              <a:ext uri="{FF2B5EF4-FFF2-40B4-BE49-F238E27FC236}">
                <a16:creationId xmlns:a16="http://schemas.microsoft.com/office/drawing/2014/main" id="{26A9963A-4425-3E85-9C8C-569ECA9CA23A}"/>
              </a:ext>
            </a:extLst>
          </p:cNvPr>
          <p:cNvSpPr txBox="1"/>
          <p:nvPr/>
        </p:nvSpPr>
        <p:spPr>
          <a:xfrm>
            <a:off x="838200" y="6519089"/>
            <a:ext cx="10744200" cy="261610"/>
          </a:xfrm>
          <a:prstGeom prst="rect">
            <a:avLst/>
          </a:prstGeom>
          <a:noFill/>
        </p:spPr>
        <p:txBody>
          <a:bodyPr wrap="square" rtlCol="0">
            <a:spAutoFit/>
          </a:bodyPr>
          <a:lstStyle/>
          <a:p>
            <a:r>
              <a:rPr lang="en-US" sz="1100" b="0" i="0" baseline="30000" dirty="0">
                <a:effectLst/>
                <a:latin typeface="Times New Roman" panose="02020603050405020304" pitchFamily="18" charset="0"/>
                <a:cs typeface="Times New Roman" panose="02020603050405020304" pitchFamily="18" charset="0"/>
              </a:rPr>
              <a:t>1</a:t>
            </a:r>
            <a:r>
              <a:rPr lang="en-US" sz="1100" b="0" i="0" dirty="0">
                <a:effectLst/>
                <a:latin typeface="Times New Roman" panose="02020603050405020304" pitchFamily="18" charset="0"/>
                <a:cs typeface="Times New Roman" panose="02020603050405020304" pitchFamily="18" charset="0"/>
              </a:rPr>
              <a:t> Berndt, D. J. and Clifford, J. (1994). Using dynamic time warping to find patterns in time series. In KDD workshop, volume 10, pages 359–370. Seattle, WA, USA1</a:t>
            </a:r>
            <a:endParaRPr lang="en-US" sz="11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29C42EFB-EB62-E457-938D-24D72B12E25A}"/>
              </a:ext>
            </a:extLst>
          </p:cNvPr>
          <p:cNvSpPr txBox="1"/>
          <p:nvPr/>
        </p:nvSpPr>
        <p:spPr>
          <a:xfrm>
            <a:off x="4393986" y="3326233"/>
            <a:ext cx="6096000" cy="369332"/>
          </a:xfrm>
          <a:prstGeom prst="rect">
            <a:avLst/>
          </a:prstGeom>
          <a:noFill/>
        </p:spPr>
        <p:txBody>
          <a:bodyPr wrap="square">
            <a:spAutoFit/>
          </a:bodyPr>
          <a:lstStyle/>
          <a:p>
            <a:r>
              <a:rPr lang="en-US" b="0" i="1" dirty="0">
                <a:effectLst/>
                <a:latin typeface="Times New Roman" panose="02020603050405020304" pitchFamily="18" charset="0"/>
                <a:cs typeface="Times New Roman" panose="02020603050405020304" pitchFamily="18" charset="0"/>
              </a:rPr>
              <a:t>α : {1, . . . , n} → {1, . . . , m}</a:t>
            </a:r>
          </a:p>
        </p:txBody>
      </p:sp>
      <p:pic>
        <p:nvPicPr>
          <p:cNvPr id="8" name="Picture 7">
            <a:extLst>
              <a:ext uri="{FF2B5EF4-FFF2-40B4-BE49-F238E27FC236}">
                <a16:creationId xmlns:a16="http://schemas.microsoft.com/office/drawing/2014/main" id="{510C69C2-F8C4-7E49-31B6-070ABDF295C8}"/>
              </a:ext>
            </a:extLst>
          </p:cNvPr>
          <p:cNvPicPr>
            <a:picLocks noChangeAspect="1"/>
          </p:cNvPicPr>
          <p:nvPr/>
        </p:nvPicPr>
        <p:blipFill rotWithShape="1">
          <a:blip r:embed="rId4"/>
          <a:srcRect l="72056" t="47897" r="10511" b="40354"/>
          <a:stretch/>
        </p:blipFill>
        <p:spPr>
          <a:xfrm>
            <a:off x="4883397" y="5691824"/>
            <a:ext cx="3014528" cy="761825"/>
          </a:xfrm>
          <a:prstGeom prst="rect">
            <a:avLst/>
          </a:prstGeom>
        </p:spPr>
      </p:pic>
      <p:sp>
        <p:nvSpPr>
          <p:cNvPr id="10" name="TextBox 9">
            <a:extLst>
              <a:ext uri="{FF2B5EF4-FFF2-40B4-BE49-F238E27FC236}">
                <a16:creationId xmlns:a16="http://schemas.microsoft.com/office/drawing/2014/main" id="{7E8EE129-872C-98E2-7279-176036E5B540}"/>
              </a:ext>
            </a:extLst>
          </p:cNvPr>
          <p:cNvSpPr txBox="1"/>
          <p:nvPr/>
        </p:nvSpPr>
        <p:spPr>
          <a:xfrm>
            <a:off x="717884" y="5453591"/>
            <a:ext cx="9426754"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                     gives the DTW loss for ground-truth (</a:t>
            </a:r>
            <a:r>
              <a:rPr lang="en-US" i="1" dirty="0">
                <a:latin typeface="Times New Roman" panose="02020603050405020304" pitchFamily="18" charset="0"/>
                <a:cs typeface="Times New Roman" panose="02020603050405020304" pitchFamily="18" charset="0"/>
              </a:rPr>
              <a:t>T</a:t>
            </a:r>
            <a:r>
              <a:rPr lang="en-US" dirty="0">
                <a:latin typeface="Times New Roman" panose="02020603050405020304" pitchFamily="18" charset="0"/>
                <a:cs typeface="Times New Roman" panose="02020603050405020304" pitchFamily="18" charset="0"/>
              </a:rPr>
              <a:t>) and predicted stroke sequence (</a:t>
            </a:r>
            <a:r>
              <a:rPr lang="en-US" i="1" dirty="0">
                <a:latin typeface="Times New Roman" panose="02020603050405020304" pitchFamily="18" charset="0"/>
                <a:cs typeface="Times New Roman" panose="02020603050405020304" pitchFamily="18" charset="0"/>
              </a:rPr>
              <a:t>P </a:t>
            </a:r>
            <a:r>
              <a:rPr lang="en-US" dirty="0">
                <a:latin typeface="Times New Roman" panose="02020603050405020304" pitchFamily="18" charset="0"/>
                <a:cs typeface="Times New Roman" panose="02020603050405020304" pitchFamily="18" charset="0"/>
              </a:rPr>
              <a:t>) as follows:  </a:t>
            </a:r>
          </a:p>
        </p:txBody>
      </p:sp>
      <p:pic>
        <p:nvPicPr>
          <p:cNvPr id="11" name="Picture 10">
            <a:extLst>
              <a:ext uri="{FF2B5EF4-FFF2-40B4-BE49-F238E27FC236}">
                <a16:creationId xmlns:a16="http://schemas.microsoft.com/office/drawing/2014/main" id="{39E167E3-D545-F5DD-356B-3CA78F4D4549}"/>
              </a:ext>
            </a:extLst>
          </p:cNvPr>
          <p:cNvPicPr>
            <a:picLocks noChangeAspect="1"/>
          </p:cNvPicPr>
          <p:nvPr/>
        </p:nvPicPr>
        <p:blipFill rotWithShape="1">
          <a:blip r:embed="rId4"/>
          <a:srcRect l="72174" t="51223" r="20620" b="43243"/>
          <a:stretch/>
        </p:blipFill>
        <p:spPr>
          <a:xfrm>
            <a:off x="751903" y="5498959"/>
            <a:ext cx="1246094" cy="358845"/>
          </a:xfrm>
          <a:prstGeom prst="rect">
            <a:avLst/>
          </a:prstGeom>
        </p:spPr>
      </p:pic>
    </p:spTree>
    <p:extLst>
      <p:ext uri="{BB962C8B-B14F-4D97-AF65-F5344CB8AC3E}">
        <p14:creationId xmlns:p14="http://schemas.microsoft.com/office/powerpoint/2010/main" val="3675220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animBg="1"/>
      <p:bldP spid="18" grpId="0" animBg="1"/>
      <p:bldP spid="20" grpId="0"/>
      <p:bldP spid="21" grpId="0"/>
      <p:bldP spid="6"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747F8-2279-A035-3196-1539741FA441}"/>
              </a:ext>
            </a:extLst>
          </p:cNvPr>
          <p:cNvSpPr>
            <a:spLocks noGrp="1"/>
          </p:cNvSpPr>
          <p:nvPr>
            <p:ph type="title"/>
          </p:nvPr>
        </p:nvSpPr>
        <p:spPr>
          <a:xfrm>
            <a:off x="393031" y="111360"/>
            <a:ext cx="10515600" cy="1325563"/>
          </a:xfrm>
        </p:spPr>
        <p:txBody>
          <a:bodyPr/>
          <a:lstStyle/>
          <a:p>
            <a:r>
              <a:rPr lang="en-US" b="0" i="0" dirty="0">
                <a:effectLst/>
                <a:latin typeface="Times New Roman" panose="02020603050405020304" pitchFamily="18" charset="0"/>
                <a:cs typeface="Times New Roman" panose="02020603050405020304" pitchFamily="18" charset="0"/>
              </a:rPr>
              <a:t>Chamfer Distance (CD) loss</a:t>
            </a:r>
            <a:endParaRPr lang="en-US" dirty="0"/>
          </a:p>
        </p:txBody>
      </p:sp>
      <p:sp>
        <p:nvSpPr>
          <p:cNvPr id="3" name="Content Placeholder 2">
            <a:extLst>
              <a:ext uri="{FF2B5EF4-FFF2-40B4-BE49-F238E27FC236}">
                <a16:creationId xmlns:a16="http://schemas.microsoft.com/office/drawing/2014/main" id="{833B8674-F1E0-4C21-98FE-91F82B8F1FBA}"/>
              </a:ext>
            </a:extLst>
          </p:cNvPr>
          <p:cNvSpPr>
            <a:spLocks noGrp="1"/>
          </p:cNvSpPr>
          <p:nvPr>
            <p:ph idx="1"/>
          </p:nvPr>
        </p:nvSpPr>
        <p:spPr>
          <a:xfrm>
            <a:off x="824752" y="1318658"/>
            <a:ext cx="10515600" cy="5032375"/>
          </a:xfrm>
        </p:spPr>
        <p:txBody>
          <a:bodyPr>
            <a:normAutofit/>
          </a:bodyPr>
          <a:lstStyle/>
          <a:p>
            <a:pPr marL="285750" indent="-285750">
              <a:buFont typeface="Wingdings" panose="05000000000000000000" pitchFamily="2" charset="2"/>
              <a:buChar char="Ø"/>
            </a:pPr>
            <a:r>
              <a:rPr lang="en-US" sz="1800" b="0" i="0" dirty="0">
                <a:effectLst/>
                <a:latin typeface="Times New Roman" panose="02020603050405020304" pitchFamily="18" charset="0"/>
                <a:cs typeface="Times New Roman" panose="02020603050405020304" pitchFamily="18" charset="0"/>
              </a:rPr>
              <a:t>Marginal Chamfer distance</a:t>
            </a:r>
            <a:r>
              <a:rPr lang="en-US" sz="1800" b="0" i="0" baseline="30000" dirty="0">
                <a:effectLst/>
                <a:latin typeface="Times New Roman" panose="02020603050405020304" pitchFamily="18" charset="0"/>
                <a:cs typeface="Times New Roman" panose="02020603050405020304" pitchFamily="18" charset="0"/>
              </a:rPr>
              <a:t>2</a:t>
            </a:r>
            <a:r>
              <a:rPr lang="en-US" sz="1800" b="0" i="0" dirty="0">
                <a:effectLst/>
                <a:latin typeface="Times New Roman" panose="02020603050405020304" pitchFamily="18" charset="0"/>
                <a:cs typeface="Times New Roman" panose="02020603050405020304" pitchFamily="18" charset="0"/>
              </a:rPr>
              <a:t> incurs large loss for the stray points more heavily</a:t>
            </a:r>
          </a:p>
          <a:p>
            <a:pPr marL="285750" indent="-285750">
              <a:buFont typeface="Wingdings" panose="05000000000000000000" pitchFamily="2" charset="2"/>
              <a:buChar char="Ø"/>
            </a:pPr>
            <a:endParaRPr lang="en-US" sz="1800" b="0" i="0" dirty="0">
              <a:effectLst/>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US" sz="1800" b="0" i="0" dirty="0">
                <a:effectLst/>
                <a:latin typeface="Times New Roman" panose="02020603050405020304" pitchFamily="18" charset="0"/>
                <a:cs typeface="Times New Roman" panose="02020603050405020304" pitchFamily="18" charset="0"/>
              </a:rPr>
              <a:t>The intuition behind the marginal Chamfer distance for STR is to consider the distance only if the predicted stroke point is at least a unit pixel apart from its nearest ground-truth stroke point </a:t>
            </a:r>
          </a:p>
          <a:p>
            <a:pPr marL="285750" indent="-285750">
              <a:buFont typeface="Wingdings" panose="05000000000000000000" pitchFamily="2" charset="2"/>
              <a:buChar char="Ø"/>
            </a:pPr>
            <a:endParaRPr lang="en-US" sz="1800" b="0" i="0" dirty="0">
              <a:effectLst/>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US" sz="1800" b="0" i="0" dirty="0">
                <a:effectLst/>
                <a:latin typeface="Times New Roman" panose="02020603050405020304" pitchFamily="18" charset="0"/>
                <a:cs typeface="Times New Roman" panose="02020603050405020304" pitchFamily="18" charset="0"/>
              </a:rPr>
              <a:t>The proposed marginal Chamfer distance between the predicted and ground truth point sets is given as,</a:t>
            </a:r>
          </a:p>
          <a:p>
            <a:pPr marL="285750" indent="-285750">
              <a:buFont typeface="Wingdings" panose="05000000000000000000" pitchFamily="2" charset="2"/>
              <a:buChar char="Ø"/>
            </a:pPr>
            <a:endParaRPr lang="en-US" sz="18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endParaRPr lang="en-US" sz="18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endParaRPr lang="en-US" sz="18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endParaRPr lang="en-US" sz="1800" dirty="0">
              <a:latin typeface="Times New Roman" panose="02020603050405020304" pitchFamily="18" charset="0"/>
              <a:cs typeface="Times New Roman" panose="02020603050405020304" pitchFamily="18" charset="0"/>
            </a:endParaRPr>
          </a:p>
          <a:p>
            <a:pPr marL="0" indent="0">
              <a:buNone/>
            </a:pPr>
            <a:r>
              <a:rPr lang="en-US" sz="1800" b="0" i="1" dirty="0">
                <a:effectLst/>
                <a:latin typeface="Times New Roman" panose="02020603050405020304" pitchFamily="18" charset="0"/>
                <a:cs typeface="Times New Roman" panose="02020603050405020304" pitchFamily="18" charset="0"/>
              </a:rPr>
              <a:t>P</a:t>
            </a:r>
            <a:r>
              <a:rPr lang="en-US" sz="1800" b="0" i="0" dirty="0">
                <a:effectLst/>
                <a:latin typeface="Times New Roman" panose="02020603050405020304" pitchFamily="18" charset="0"/>
                <a:cs typeface="Times New Roman" panose="02020603050405020304" pitchFamily="18" charset="0"/>
              </a:rPr>
              <a:t> and </a:t>
            </a:r>
            <a:r>
              <a:rPr lang="en-US" sz="1800" b="0" i="1" dirty="0">
                <a:effectLst/>
                <a:latin typeface="Times New Roman" panose="02020603050405020304" pitchFamily="18" charset="0"/>
                <a:cs typeface="Times New Roman" panose="02020603050405020304" pitchFamily="18" charset="0"/>
              </a:rPr>
              <a:t>T</a:t>
            </a:r>
            <a:r>
              <a:rPr lang="en-US" sz="1800" b="0" i="0" dirty="0">
                <a:effectLst/>
                <a:latin typeface="Times New Roman" panose="02020603050405020304" pitchFamily="18" charset="0"/>
                <a:cs typeface="Times New Roman" panose="02020603050405020304" pitchFamily="18" charset="0"/>
              </a:rPr>
              <a:t> represent the point sets for predicted and ground truth strokes at pixel level</a:t>
            </a:r>
          </a:p>
          <a:p>
            <a:pPr marL="0" indent="0">
              <a:buNone/>
            </a:pPr>
            <a:r>
              <a:rPr lang="en-US" sz="2000" dirty="0">
                <a:latin typeface="Times New Roman" panose="02020603050405020304" pitchFamily="18" charset="0"/>
                <a:cs typeface="Times New Roman" panose="02020603050405020304" pitchFamily="18" charset="0"/>
              </a:rPr>
              <a:t>The proposed loss is simply a sum, </a:t>
            </a:r>
          </a:p>
          <a:p>
            <a:pPr marL="285750" indent="-285750">
              <a:buFont typeface="Wingdings" panose="05000000000000000000" pitchFamily="2" charset="2"/>
              <a:buChar char="Ø"/>
            </a:pPr>
            <a:endParaRPr lang="en-US" dirty="0">
              <a:latin typeface="Times New Roman" panose="02020603050405020304" pitchFamily="18" charset="0"/>
              <a:cs typeface="Times New Roman" panose="02020603050405020304" pitchFamily="18" charset="0"/>
            </a:endParaRPr>
          </a:p>
          <a:p>
            <a:endParaRPr lang="en-US" dirty="0"/>
          </a:p>
        </p:txBody>
      </p:sp>
      <p:pic>
        <p:nvPicPr>
          <p:cNvPr id="4" name="Picture 3">
            <a:extLst>
              <a:ext uri="{FF2B5EF4-FFF2-40B4-BE49-F238E27FC236}">
                <a16:creationId xmlns:a16="http://schemas.microsoft.com/office/drawing/2014/main" id="{8AD839D9-4695-8383-70C8-19A4EF583EBB}"/>
              </a:ext>
            </a:extLst>
          </p:cNvPr>
          <p:cNvPicPr>
            <a:picLocks noChangeAspect="1"/>
          </p:cNvPicPr>
          <p:nvPr/>
        </p:nvPicPr>
        <p:blipFill rotWithShape="1">
          <a:blip r:embed="rId2"/>
          <a:srcRect l="66907" t="14931" r="11039" b="69356"/>
          <a:stretch/>
        </p:blipFill>
        <p:spPr>
          <a:xfrm>
            <a:off x="3654972" y="3429000"/>
            <a:ext cx="5314384" cy="1419867"/>
          </a:xfrm>
          <a:prstGeom prst="rect">
            <a:avLst/>
          </a:prstGeom>
        </p:spPr>
      </p:pic>
      <p:sp>
        <p:nvSpPr>
          <p:cNvPr id="5" name="TextBox 4">
            <a:extLst>
              <a:ext uri="{FF2B5EF4-FFF2-40B4-BE49-F238E27FC236}">
                <a16:creationId xmlns:a16="http://schemas.microsoft.com/office/drawing/2014/main" id="{FFD55079-7F00-9160-DEC5-F6A9197BD906}"/>
              </a:ext>
            </a:extLst>
          </p:cNvPr>
          <p:cNvSpPr txBox="1"/>
          <p:nvPr/>
        </p:nvSpPr>
        <p:spPr>
          <a:xfrm>
            <a:off x="824752" y="6351033"/>
            <a:ext cx="11367248" cy="261610"/>
          </a:xfrm>
          <a:prstGeom prst="rect">
            <a:avLst/>
          </a:prstGeom>
          <a:noFill/>
        </p:spPr>
        <p:txBody>
          <a:bodyPr wrap="square" rtlCol="0">
            <a:spAutoFit/>
          </a:bodyPr>
          <a:lstStyle/>
          <a:p>
            <a:r>
              <a:rPr lang="en-US" sz="1100" b="0" i="0" baseline="30000" dirty="0">
                <a:effectLst/>
                <a:latin typeface="Times New Roman" panose="02020603050405020304" pitchFamily="18" charset="0"/>
                <a:cs typeface="Times New Roman" panose="02020603050405020304" pitchFamily="18" charset="0"/>
              </a:rPr>
              <a:t>2</a:t>
            </a:r>
            <a:r>
              <a:rPr lang="en-US" sz="1100" b="0" i="0" dirty="0">
                <a:effectLst/>
                <a:latin typeface="Times New Roman" panose="02020603050405020304" pitchFamily="18" charset="0"/>
                <a:cs typeface="Times New Roman" panose="02020603050405020304" pitchFamily="18" charset="0"/>
              </a:rPr>
              <a:t> Akmal Butt, M. and Maragos, P. (1998). Optimum design</a:t>
            </a:r>
            <a:r>
              <a:rPr lang="en-US" sz="1100" dirty="0">
                <a:latin typeface="Times New Roman" panose="02020603050405020304" pitchFamily="18" charset="0"/>
                <a:cs typeface="Times New Roman" panose="02020603050405020304" pitchFamily="18" charset="0"/>
              </a:rPr>
              <a:t> o</a:t>
            </a:r>
            <a:r>
              <a:rPr lang="en-US" sz="1100" b="0" i="0" dirty="0">
                <a:effectLst/>
                <a:latin typeface="Times New Roman" panose="02020603050405020304" pitchFamily="18" charset="0"/>
                <a:cs typeface="Times New Roman" panose="02020603050405020304" pitchFamily="18" charset="0"/>
              </a:rPr>
              <a:t>f chamfer distance transforms. IEEE Transactions on Image Processing, 7(10):1477–1484</a:t>
            </a:r>
            <a:endParaRPr lang="en-US" dirty="0"/>
          </a:p>
        </p:txBody>
      </p:sp>
      <p:pic>
        <p:nvPicPr>
          <p:cNvPr id="6" name="Picture 5">
            <a:extLst>
              <a:ext uri="{FF2B5EF4-FFF2-40B4-BE49-F238E27FC236}">
                <a16:creationId xmlns:a16="http://schemas.microsoft.com/office/drawing/2014/main" id="{B1DC14CF-3AD9-57A6-315B-0702DE60AB38}"/>
              </a:ext>
            </a:extLst>
          </p:cNvPr>
          <p:cNvPicPr>
            <a:picLocks noChangeAspect="1"/>
          </p:cNvPicPr>
          <p:nvPr/>
        </p:nvPicPr>
        <p:blipFill>
          <a:blip r:embed="rId3"/>
          <a:stretch>
            <a:fillRect/>
          </a:stretch>
        </p:blipFill>
        <p:spPr>
          <a:xfrm>
            <a:off x="4760294" y="5539342"/>
            <a:ext cx="3496163" cy="704948"/>
          </a:xfrm>
          <a:prstGeom prst="rect">
            <a:avLst/>
          </a:prstGeom>
        </p:spPr>
      </p:pic>
    </p:spTree>
    <p:extLst>
      <p:ext uri="{BB962C8B-B14F-4D97-AF65-F5344CB8AC3E}">
        <p14:creationId xmlns:p14="http://schemas.microsoft.com/office/powerpoint/2010/main" val="3075346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9C03F-F952-164C-1FC7-D89C1DDB9052}"/>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Research papers and grants</a:t>
            </a:r>
          </a:p>
        </p:txBody>
      </p:sp>
      <p:sp>
        <p:nvSpPr>
          <p:cNvPr id="3" name="Content Placeholder 2">
            <a:extLst>
              <a:ext uri="{FF2B5EF4-FFF2-40B4-BE49-F238E27FC236}">
                <a16:creationId xmlns:a16="http://schemas.microsoft.com/office/drawing/2014/main" id="{44EAF6EF-8F75-D678-3562-1D0B8C121A89}"/>
              </a:ext>
            </a:extLst>
          </p:cNvPr>
          <p:cNvSpPr>
            <a:spLocks noGrp="1"/>
          </p:cNvSpPr>
          <p:nvPr>
            <p:ph idx="1"/>
          </p:nvPr>
        </p:nvSpPr>
        <p:spPr>
          <a:xfrm>
            <a:off x="838200" y="1591164"/>
            <a:ext cx="10515600" cy="4981574"/>
          </a:xfrm>
        </p:spPr>
        <p:txBody>
          <a:bodyPr vert="horz" lIns="91440" tIns="45720" rIns="91440" bIns="45720" rtlCol="0" anchor="t">
            <a:normAutofit/>
          </a:bodyPr>
          <a:lstStyle/>
          <a:p>
            <a:pPr marL="0" indent="0">
              <a:buNone/>
            </a:pPr>
            <a:r>
              <a:rPr lang="en-US" sz="1600" b="1" dirty="0">
                <a:latin typeface="Times New Roman" panose="02020603050405020304" pitchFamily="18" charset="0"/>
                <a:cs typeface="Times New Roman" panose="02020603050405020304" pitchFamily="18" charset="0"/>
              </a:rPr>
              <a:t>Papers</a:t>
            </a:r>
          </a:p>
          <a:p>
            <a:r>
              <a:rPr lang="en-US" sz="1600" dirty="0">
                <a:latin typeface="Times New Roman" panose="02020603050405020304" pitchFamily="18" charset="0"/>
                <a:cs typeface="Times New Roman" panose="02020603050405020304" pitchFamily="18" charset="0"/>
              </a:rPr>
              <a:t>S. Hanif and L.J. </a:t>
            </a:r>
            <a:r>
              <a:rPr lang="en-US" sz="1600" dirty="0" err="1">
                <a:latin typeface="Times New Roman" panose="02020603050405020304" pitchFamily="18" charset="0"/>
                <a:cs typeface="Times New Roman" panose="02020603050405020304" pitchFamily="18" charset="0"/>
              </a:rPr>
              <a:t>Latecki</a:t>
            </a:r>
            <a:r>
              <a:rPr lang="en-US" sz="1600" dirty="0">
                <a:latin typeface="Times New Roman" panose="02020603050405020304" pitchFamily="18" charset="0"/>
                <a:cs typeface="Times New Roman" panose="02020603050405020304" pitchFamily="18" charset="0"/>
              </a:rPr>
              <a:t>, </a:t>
            </a:r>
            <a:r>
              <a:rPr lang="en-US" sz="1600" b="0" dirty="0">
                <a:effectLst/>
                <a:latin typeface="Times New Roman" panose="02020603050405020304" pitchFamily="18" charset="0"/>
                <a:cs typeface="Times New Roman" panose="02020603050405020304" pitchFamily="18" charset="0"/>
              </a:rPr>
              <a:t>MS-CAP: Probabilistic Diffusion Model Conditioned on Multi-Scale </a:t>
            </a:r>
            <a:r>
              <a:rPr lang="en-US" sz="1600" b="0" dirty="0" err="1">
                <a:effectLst/>
                <a:latin typeface="Times New Roman" panose="02020603050405020304" pitchFamily="18" charset="0"/>
                <a:cs typeface="Times New Roman" panose="02020603050405020304" pitchFamily="18" charset="0"/>
              </a:rPr>
              <a:t>ChAracter</a:t>
            </a:r>
            <a:r>
              <a:rPr lang="en-US" sz="1600" b="0" dirty="0">
                <a:effectLst/>
                <a:latin typeface="Times New Roman" panose="02020603050405020304" pitchFamily="18" charset="0"/>
                <a:cs typeface="Times New Roman" panose="02020603050405020304" pitchFamily="18" charset="0"/>
              </a:rPr>
              <a:t> Pairs for Style in Handwriting Stroke’s Generation (in preparation) </a:t>
            </a:r>
          </a:p>
          <a:p>
            <a:r>
              <a:rPr lang="en-US" sz="1600" dirty="0">
                <a:latin typeface="Times New Roman" panose="02020603050405020304" pitchFamily="18" charset="0"/>
                <a:cs typeface="Times New Roman" panose="02020603050405020304" pitchFamily="18" charset="0"/>
              </a:rPr>
              <a:t>S. Hanif, L. J. </a:t>
            </a:r>
            <a:r>
              <a:rPr lang="en-US" sz="1600" dirty="0" err="1">
                <a:latin typeface="Times New Roman" panose="02020603050405020304" pitchFamily="18" charset="0"/>
                <a:cs typeface="Times New Roman" panose="02020603050405020304" pitchFamily="18" charset="0"/>
              </a:rPr>
              <a:t>Latecki</a:t>
            </a:r>
            <a:r>
              <a:rPr lang="en-US" sz="1600" dirty="0">
                <a:latin typeface="Times New Roman" panose="02020603050405020304" pitchFamily="18" charset="0"/>
                <a:cs typeface="Times New Roman" panose="02020603050405020304" pitchFamily="18" charset="0"/>
              </a:rPr>
              <a:t>, Strokes Trajectory Recovery for Unconstrained Handwriting Documents with Automatic Evaluation, </a:t>
            </a:r>
            <a:r>
              <a:rPr lang="en-US" sz="1600" i="1" dirty="0">
                <a:effectLst/>
                <a:latin typeface="Times New Roman" panose="02020603050405020304" pitchFamily="18" charset="0"/>
                <a:cs typeface="Times New Roman" panose="02020603050405020304" pitchFamily="18" charset="0"/>
              </a:rPr>
              <a:t>International Conference on Pattern Recognition Applications and Methods (ICPRAM), </a:t>
            </a:r>
            <a:r>
              <a:rPr lang="en-US" sz="1600" i="1" dirty="0">
                <a:latin typeface="Times New Roman" panose="02020603050405020304" pitchFamily="18" charset="0"/>
                <a:cs typeface="Times New Roman" panose="02020603050405020304" pitchFamily="18" charset="0"/>
              </a:rPr>
              <a:t>2023</a:t>
            </a:r>
          </a:p>
          <a:p>
            <a:r>
              <a:rPr lang="en-US" sz="1600" dirty="0">
                <a:latin typeface="Times New Roman" panose="02020603050405020304" pitchFamily="18" charset="0"/>
                <a:cs typeface="Times New Roman" panose="02020603050405020304" pitchFamily="18" charset="0"/>
              </a:rPr>
              <a:t>S. Hanif, L. J. </a:t>
            </a:r>
            <a:r>
              <a:rPr lang="en-US" sz="1600" dirty="0" err="1">
                <a:latin typeface="Times New Roman" panose="02020603050405020304" pitchFamily="18" charset="0"/>
                <a:cs typeface="Times New Roman" panose="02020603050405020304" pitchFamily="18" charset="0"/>
              </a:rPr>
              <a:t>Latecki</a:t>
            </a:r>
            <a:r>
              <a:rPr lang="en-US" sz="1600" dirty="0">
                <a:latin typeface="Times New Roman" panose="02020603050405020304" pitchFamily="18" charset="0"/>
                <a:cs typeface="Times New Roman" panose="02020603050405020304" pitchFamily="18" charset="0"/>
              </a:rPr>
              <a:t>, Weakly Supervised Annotations for Multi-modal Greeting Cards, </a:t>
            </a:r>
            <a:r>
              <a:rPr lang="en-US" sz="1600" i="1" dirty="0">
                <a:latin typeface="Times New Roman" panose="02020603050405020304" pitchFamily="18" charset="0"/>
                <a:cs typeface="Times New Roman" panose="02020603050405020304" pitchFamily="18" charset="0"/>
              </a:rPr>
              <a:t>Pretraining Large Vision and Language Models workshop at WACV, 2023 (poster presentation)</a:t>
            </a:r>
          </a:p>
          <a:p>
            <a:r>
              <a:rPr lang="en-US" sz="1600" dirty="0">
                <a:latin typeface="Times New Roman" panose="02020603050405020304" pitchFamily="18" charset="0"/>
                <a:cs typeface="Times New Roman" panose="02020603050405020304" pitchFamily="18" charset="0"/>
              </a:rPr>
              <a:t>S. Hanif, L. J. </a:t>
            </a:r>
            <a:r>
              <a:rPr lang="en-US" sz="1600" dirty="0" err="1">
                <a:latin typeface="Times New Roman" panose="02020603050405020304" pitchFamily="18" charset="0"/>
                <a:cs typeface="Times New Roman" panose="02020603050405020304" pitchFamily="18" charset="0"/>
              </a:rPr>
              <a:t>Latecki</a:t>
            </a:r>
            <a:r>
              <a:rPr lang="en-US" sz="1600" dirty="0">
                <a:latin typeface="Times New Roman" panose="02020603050405020304" pitchFamily="18" charset="0"/>
                <a:cs typeface="Times New Roman" panose="02020603050405020304" pitchFamily="18" charset="0"/>
              </a:rPr>
              <a:t>, Character Score Fusion for Word Detection in Low-contrast Camera-captured Handwriting Text, </a:t>
            </a:r>
            <a:r>
              <a:rPr lang="en-US" sz="1600" i="1" dirty="0">
                <a:latin typeface="Times New Roman" panose="02020603050405020304" pitchFamily="18" charset="0"/>
                <a:cs typeface="Times New Roman" panose="02020603050405020304" pitchFamily="18" charset="0"/>
              </a:rPr>
              <a:t>Document Intelligence workshop at KDD, 2022</a:t>
            </a:r>
          </a:p>
          <a:p>
            <a:r>
              <a:rPr lang="en-US" sz="1600" dirty="0">
                <a:latin typeface="Times New Roman" panose="02020603050405020304" pitchFamily="18" charset="0"/>
                <a:cs typeface="Times New Roman" panose="02020603050405020304" pitchFamily="18" charset="0"/>
              </a:rPr>
              <a:t>S. Hanif, C. Li, A. </a:t>
            </a:r>
            <a:r>
              <a:rPr lang="en-US" sz="1600" dirty="0" err="1">
                <a:latin typeface="Times New Roman" panose="02020603050405020304" pitchFamily="18" charset="0"/>
                <a:cs typeface="Times New Roman" panose="02020603050405020304" pitchFamily="18" charset="0"/>
              </a:rPr>
              <a:t>Alazzawe</a:t>
            </a:r>
            <a:r>
              <a:rPr lang="en-US" sz="1600" dirty="0">
                <a:latin typeface="Times New Roman" panose="02020603050405020304" pitchFamily="18" charset="0"/>
                <a:cs typeface="Times New Roman" panose="02020603050405020304" pitchFamily="18" charset="0"/>
              </a:rPr>
              <a:t>, L. J. </a:t>
            </a:r>
            <a:r>
              <a:rPr lang="en-US" sz="1600" dirty="0" err="1">
                <a:latin typeface="Times New Roman" panose="02020603050405020304" pitchFamily="18" charset="0"/>
                <a:cs typeface="Times New Roman" panose="02020603050405020304" pitchFamily="18" charset="0"/>
              </a:rPr>
              <a:t>Latecki</a:t>
            </a:r>
            <a:r>
              <a:rPr lang="en-US" sz="1600" dirty="0">
                <a:latin typeface="Times New Roman" panose="02020603050405020304" pitchFamily="18" charset="0"/>
                <a:cs typeface="Times New Roman" panose="02020603050405020304" pitchFamily="18" charset="0"/>
              </a:rPr>
              <a:t>, Image Retrieval with Similar Object Detection and Local Similarity to Detected Objects, </a:t>
            </a:r>
            <a:r>
              <a:rPr lang="en-US" sz="1600" i="1" dirty="0">
                <a:effectLst/>
                <a:latin typeface="Times New Roman" panose="02020603050405020304" pitchFamily="18" charset="0"/>
                <a:cs typeface="Times New Roman" panose="02020603050405020304" pitchFamily="18" charset="0"/>
              </a:rPr>
              <a:t>Pacific Rim International Conference on Artificial Intelligence (</a:t>
            </a:r>
            <a:r>
              <a:rPr lang="en-US" sz="1600" i="1" dirty="0">
                <a:latin typeface="Times New Roman" panose="02020603050405020304" pitchFamily="18" charset="0"/>
                <a:cs typeface="Times New Roman" panose="02020603050405020304" pitchFamily="18" charset="0"/>
              </a:rPr>
              <a:t>PRICAI), 2019 </a:t>
            </a:r>
          </a:p>
          <a:p>
            <a:endParaRPr lang="en-US" sz="1600" i="1" dirty="0">
              <a:latin typeface="Times New Roman" panose="02020603050405020304" pitchFamily="18" charset="0"/>
              <a:cs typeface="Times New Roman" panose="02020603050405020304" pitchFamily="18" charset="0"/>
            </a:endParaRPr>
          </a:p>
          <a:p>
            <a:pPr marL="0" indent="0">
              <a:buNone/>
            </a:pPr>
            <a:r>
              <a:rPr lang="en-US" sz="1600" b="1" dirty="0">
                <a:latin typeface="Times New Roman" panose="02020603050405020304" pitchFamily="18" charset="0"/>
                <a:cs typeface="Times New Roman" panose="02020603050405020304" pitchFamily="18" charset="0"/>
              </a:rPr>
              <a:t>Research grants</a:t>
            </a:r>
          </a:p>
          <a:p>
            <a:r>
              <a:rPr lang="en-US" sz="1600" dirty="0">
                <a:latin typeface="Times New Roman" panose="02020603050405020304" pitchFamily="18" charset="0"/>
                <a:cs typeface="Times New Roman" panose="02020603050405020304" pitchFamily="18" charset="0"/>
              </a:rPr>
              <a:t>National Science Foundation (NSF) grants IIS1302164 (2017-2019)</a:t>
            </a:r>
          </a:p>
          <a:p>
            <a:r>
              <a:rPr lang="en-US" sz="1600" dirty="0">
                <a:latin typeface="Times New Roman" panose="02020603050405020304" pitchFamily="18" charset="0"/>
                <a:cs typeface="Times New Roman" panose="02020603050405020304" pitchFamily="18" charset="0"/>
              </a:rPr>
              <a:t>Amazon Research Award (ARA) IIS-1814745 (2019-2021)</a:t>
            </a:r>
          </a:p>
          <a:p>
            <a:r>
              <a:rPr lang="en-US" sz="1600" dirty="0">
                <a:latin typeface="Times New Roman"/>
                <a:cs typeface="Times New Roman"/>
              </a:rPr>
              <a:t>Signed Cards research grant (2021-2022)</a:t>
            </a:r>
          </a:p>
        </p:txBody>
      </p:sp>
    </p:spTree>
    <p:extLst>
      <p:ext uri="{BB962C8B-B14F-4D97-AF65-F5344CB8AC3E}">
        <p14:creationId xmlns:p14="http://schemas.microsoft.com/office/powerpoint/2010/main" val="7293947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1651D-1009-200C-D68E-431729679F37}"/>
              </a:ext>
            </a:extLst>
          </p:cNvPr>
          <p:cNvSpPr>
            <a:spLocks noGrp="1"/>
          </p:cNvSpPr>
          <p:nvPr>
            <p:ph type="title"/>
          </p:nvPr>
        </p:nvSpPr>
        <p:spPr/>
        <p:txBody>
          <a:bodyPr/>
          <a:lstStyle/>
          <a:p>
            <a:r>
              <a:rPr lang="en-US" b="0" i="0" dirty="0">
                <a:effectLst/>
                <a:latin typeface="Times New Roman" panose="02020603050405020304" pitchFamily="18" charset="0"/>
                <a:cs typeface="Times New Roman" panose="02020603050405020304" pitchFamily="18" charset="0"/>
              </a:rPr>
              <a:t>Word-level annotation</a:t>
            </a:r>
            <a:r>
              <a:rPr lang="en-US" dirty="0">
                <a:latin typeface="Times New Roman" panose="02020603050405020304" pitchFamily="18" charset="0"/>
                <a:cs typeface="Times New Roman" panose="02020603050405020304" pitchFamily="18" charset="0"/>
              </a:rPr>
              <a:t> for IAM-online</a:t>
            </a:r>
          </a:p>
        </p:txBody>
      </p:sp>
      <p:sp>
        <p:nvSpPr>
          <p:cNvPr id="3" name="Content Placeholder 2">
            <a:extLst>
              <a:ext uri="{FF2B5EF4-FFF2-40B4-BE49-F238E27FC236}">
                <a16:creationId xmlns:a16="http://schemas.microsoft.com/office/drawing/2014/main" id="{287846AA-6120-D002-AF78-D6767CF99B7E}"/>
              </a:ext>
            </a:extLst>
          </p:cNvPr>
          <p:cNvSpPr>
            <a:spLocks noGrp="1"/>
          </p:cNvSpPr>
          <p:nvPr>
            <p:ph idx="1"/>
          </p:nvPr>
        </p:nvSpPr>
        <p:spPr/>
        <p:txBody>
          <a:bodyPr>
            <a:normAutofit/>
          </a:bodyPr>
          <a:lstStyle/>
          <a:p>
            <a:r>
              <a:rPr lang="en-US" sz="1800" dirty="0">
                <a:latin typeface="Times New Roman" panose="02020603050405020304" pitchFamily="18" charset="0"/>
                <a:cs typeface="Times New Roman" panose="02020603050405020304" pitchFamily="18" charset="0"/>
              </a:rPr>
              <a:t>I</a:t>
            </a:r>
            <a:r>
              <a:rPr lang="en-US" sz="1800" b="0" i="0" dirty="0">
                <a:effectLst/>
                <a:latin typeface="Times New Roman" panose="02020603050405020304" pitchFamily="18" charset="0"/>
                <a:cs typeface="Times New Roman" panose="02020603050405020304" pitchFamily="18" charset="0"/>
              </a:rPr>
              <a:t>mages in GNHK vary in handwriting style, background, and camera conditions</a:t>
            </a:r>
          </a:p>
          <a:p>
            <a:r>
              <a:rPr lang="en-US" sz="1800" dirty="0">
                <a:latin typeface="Times New Roman" panose="02020603050405020304" pitchFamily="18" charset="0"/>
                <a:cs typeface="Times New Roman" panose="02020603050405020304" pitchFamily="18" charset="0"/>
              </a:rPr>
              <a:t>W</a:t>
            </a:r>
            <a:r>
              <a:rPr lang="en-US" sz="1800" b="0" i="0" dirty="0">
                <a:effectLst/>
                <a:latin typeface="Times New Roman" panose="02020603050405020304" pitchFamily="18" charset="0"/>
                <a:cs typeface="Times New Roman" panose="02020603050405020304" pitchFamily="18" charset="0"/>
              </a:rPr>
              <a:t>ord detection trained in GNHK dataset has acceptable performance for lines of text in IAM-online dataset </a:t>
            </a:r>
          </a:p>
          <a:p>
            <a:pPr lvl="1"/>
            <a:r>
              <a:rPr lang="en-US" sz="1400" b="0" i="0" dirty="0">
                <a:effectLst/>
                <a:latin typeface="Times New Roman" panose="02020603050405020304" pitchFamily="18" charset="0"/>
                <a:cs typeface="Times New Roman" panose="02020603050405020304" pitchFamily="18" charset="0"/>
              </a:rPr>
              <a:t>41,665 words for train set</a:t>
            </a:r>
          </a:p>
          <a:p>
            <a:pPr lvl="1"/>
            <a:r>
              <a:rPr lang="en-US" sz="1400" b="0" i="0" dirty="0">
                <a:effectLst/>
                <a:latin typeface="Times New Roman" panose="02020603050405020304" pitchFamily="18" charset="0"/>
                <a:cs typeface="Times New Roman" panose="02020603050405020304" pitchFamily="18" charset="0"/>
              </a:rPr>
              <a:t>19,496 words for test set</a:t>
            </a:r>
            <a:endParaRPr lang="en-US" sz="1400" dirty="0">
              <a:latin typeface="Times New Roman" panose="02020603050405020304" pitchFamily="18" charset="0"/>
              <a:cs typeface="Times New Roman" panose="02020603050405020304" pitchFamily="18" charset="0"/>
            </a:endParaRPr>
          </a:p>
        </p:txBody>
      </p:sp>
      <p:pic>
        <p:nvPicPr>
          <p:cNvPr id="4" name="Content Placeholder 4" descr="Text&#10;&#10;Description automatically generated with medium confidence">
            <a:extLst>
              <a:ext uri="{FF2B5EF4-FFF2-40B4-BE49-F238E27FC236}">
                <a16:creationId xmlns:a16="http://schemas.microsoft.com/office/drawing/2014/main" id="{B699CAA2-3F12-BDA4-7EBD-CC6AB99039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8596" y="3196622"/>
            <a:ext cx="6807740" cy="2744622"/>
          </a:xfrm>
          <a:prstGeom prst="rect">
            <a:avLst/>
          </a:prstGeom>
        </p:spPr>
      </p:pic>
      <p:sp>
        <p:nvSpPr>
          <p:cNvPr id="6" name="TextBox 5">
            <a:extLst>
              <a:ext uri="{FF2B5EF4-FFF2-40B4-BE49-F238E27FC236}">
                <a16:creationId xmlns:a16="http://schemas.microsoft.com/office/drawing/2014/main" id="{BE00D6D3-6DF4-7B26-3A37-6FF78D3D858D}"/>
              </a:ext>
            </a:extLst>
          </p:cNvPr>
          <p:cNvSpPr txBox="1"/>
          <p:nvPr/>
        </p:nvSpPr>
        <p:spPr>
          <a:xfrm>
            <a:off x="2595664" y="5981454"/>
            <a:ext cx="7647432" cy="307777"/>
          </a:xfrm>
          <a:prstGeom prst="rect">
            <a:avLst/>
          </a:prstGeom>
          <a:noFill/>
        </p:spPr>
        <p:txBody>
          <a:bodyPr wrap="square">
            <a:spAutoFit/>
          </a:bodyPr>
          <a:lstStyle/>
          <a:p>
            <a:r>
              <a:rPr lang="en-US" sz="1400" b="0" i="0" dirty="0">
                <a:effectLst/>
                <a:latin typeface="Times New Roman" panose="02020603050405020304" pitchFamily="18" charset="0"/>
                <a:cs typeface="Times New Roman" panose="02020603050405020304" pitchFamily="18" charset="0"/>
              </a:rPr>
              <a:t> Word detection from lines from IAM-online and the words used in our work to train the network</a:t>
            </a:r>
            <a:endParaRPr lang="en-US" sz="1400" dirty="0"/>
          </a:p>
        </p:txBody>
      </p:sp>
    </p:spTree>
    <p:extLst>
      <p:ext uri="{BB962C8B-B14F-4D97-AF65-F5344CB8AC3E}">
        <p14:creationId xmlns:p14="http://schemas.microsoft.com/office/powerpoint/2010/main" val="38027712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E2723-DE2B-221F-316E-DAB4790B8BC4}"/>
              </a:ext>
            </a:extLst>
          </p:cNvPr>
          <p:cNvSpPr>
            <a:spLocks noGrp="1"/>
          </p:cNvSpPr>
          <p:nvPr>
            <p:ph type="title"/>
          </p:nvPr>
        </p:nvSpPr>
        <p:spPr>
          <a:xfrm>
            <a:off x="681790" y="0"/>
            <a:ext cx="10515600" cy="1325563"/>
          </a:xfrm>
        </p:spPr>
        <p:txBody>
          <a:bodyPr/>
          <a:lstStyle/>
          <a:p>
            <a:r>
              <a:rPr lang="en-US" b="0" i="0" dirty="0">
                <a:effectLst/>
                <a:latin typeface="Times New Roman" panose="02020603050405020304" pitchFamily="18" charset="0"/>
                <a:cs typeface="Times New Roman" panose="02020603050405020304" pitchFamily="18" charset="0"/>
              </a:rPr>
              <a:t>Evaluation metric</a:t>
            </a: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5C5A0E2F-F0B3-6868-DFC8-26EF4E741E1E}"/>
              </a:ext>
            </a:extLst>
          </p:cNvPr>
          <p:cNvSpPr>
            <a:spLocks noGrp="1"/>
          </p:cNvSpPr>
          <p:nvPr>
            <p:ph idx="1"/>
          </p:nvPr>
        </p:nvSpPr>
        <p:spPr>
          <a:xfrm>
            <a:off x="681790" y="1392488"/>
            <a:ext cx="10515600" cy="4351338"/>
          </a:xfrm>
        </p:spPr>
        <p:txBody>
          <a:bodyPr>
            <a:normAutofit/>
          </a:bodyPr>
          <a:lstStyle/>
          <a:p>
            <a:pPr>
              <a:buFont typeface="Wingdings" panose="05000000000000000000" pitchFamily="2" charset="2"/>
              <a:buChar char="Ø"/>
            </a:pPr>
            <a:r>
              <a:rPr lang="en-US" sz="1800" b="0" i="0" dirty="0">
                <a:effectLst/>
                <a:latin typeface="Times New Roman" panose="02020603050405020304" pitchFamily="18" charset="0"/>
                <a:cs typeface="Times New Roman" panose="02020603050405020304" pitchFamily="18" charset="0"/>
              </a:rPr>
              <a:t>Distance-based evaluation metric to evaluate stroke trajectory recovery</a:t>
            </a:r>
          </a:p>
          <a:p>
            <a:pPr lvl="1">
              <a:buFont typeface="Wingdings" panose="05000000000000000000" pitchFamily="2" charset="2"/>
              <a:buChar char="§"/>
            </a:pPr>
            <a:r>
              <a:rPr lang="en-US" sz="1600" b="0" i="1" dirty="0" err="1">
                <a:effectLst/>
                <a:latin typeface="Times New Roman" panose="02020603050405020304" pitchFamily="18" charset="0"/>
                <a:cs typeface="Times New Roman" panose="02020603050405020304" pitchFamily="18" charset="0"/>
              </a:rPr>
              <a:t>dist</a:t>
            </a:r>
            <a:r>
              <a:rPr lang="en-US" sz="1600" b="0" i="1" baseline="-25000" dirty="0" err="1">
                <a:effectLst/>
                <a:latin typeface="Times New Roman" panose="02020603050405020304" pitchFamily="18" charset="0"/>
                <a:cs typeface="Times New Roman" panose="02020603050405020304" pitchFamily="18" charset="0"/>
              </a:rPr>
              <a:t>t,p</a:t>
            </a:r>
            <a:r>
              <a:rPr lang="en-US" sz="1600" b="0" i="1" baseline="-25000" dirty="0">
                <a:effectLst/>
                <a:latin typeface="Times New Roman" panose="02020603050405020304" pitchFamily="18" charset="0"/>
                <a:cs typeface="Times New Roman" panose="02020603050405020304" pitchFamily="18" charset="0"/>
              </a:rPr>
              <a:t>   </a:t>
            </a:r>
            <a:r>
              <a:rPr lang="en-US" sz="1600" b="0" i="0" dirty="0">
                <a:effectLst/>
                <a:latin typeface="Times New Roman" panose="02020603050405020304" pitchFamily="18" charset="0"/>
                <a:cs typeface="Times New Roman" panose="02020603050405020304" pitchFamily="18" charset="0"/>
              </a:rPr>
              <a:t>=  Average distance of points of ground-truth (</a:t>
            </a:r>
            <a:r>
              <a:rPr lang="en-US" sz="1600" b="0" i="1" dirty="0">
                <a:effectLst/>
                <a:latin typeface="Times New Roman" panose="02020603050405020304" pitchFamily="18" charset="0"/>
                <a:cs typeface="Times New Roman" panose="02020603050405020304" pitchFamily="18" charset="0"/>
              </a:rPr>
              <a:t>T</a:t>
            </a:r>
            <a:r>
              <a:rPr lang="en-US" sz="1600" b="0" i="0" dirty="0">
                <a:effectLst/>
                <a:latin typeface="Times New Roman" panose="02020603050405020304" pitchFamily="18" charset="0"/>
                <a:cs typeface="Times New Roman" panose="02020603050405020304" pitchFamily="18" charset="0"/>
              </a:rPr>
              <a:t>) to its nearest predicted stroke (</a:t>
            </a:r>
            <a:r>
              <a:rPr lang="en-US" sz="1600" b="0" i="1" dirty="0">
                <a:effectLst/>
                <a:latin typeface="Times New Roman" panose="02020603050405020304" pitchFamily="18" charset="0"/>
                <a:cs typeface="Times New Roman" panose="02020603050405020304" pitchFamily="18" charset="0"/>
              </a:rPr>
              <a:t>P</a:t>
            </a:r>
            <a:r>
              <a:rPr lang="en-US" sz="1600" dirty="0">
                <a:latin typeface="Times New Roman" panose="02020603050405020304" pitchFamily="18" charset="0"/>
                <a:cs typeface="Times New Roman" panose="02020603050405020304" pitchFamily="18" charset="0"/>
              </a:rPr>
              <a:t>)</a:t>
            </a:r>
            <a:endParaRPr lang="en-US" sz="1600" b="0" i="0" dirty="0">
              <a:effectLst/>
              <a:latin typeface="Times New Roman" panose="02020603050405020304" pitchFamily="18" charset="0"/>
              <a:cs typeface="Times New Roman" panose="02020603050405020304" pitchFamily="18" charset="0"/>
            </a:endParaRPr>
          </a:p>
          <a:p>
            <a:pPr lvl="1">
              <a:buFont typeface="Wingdings" panose="05000000000000000000" pitchFamily="2" charset="2"/>
              <a:buChar char="§"/>
            </a:pPr>
            <a:r>
              <a:rPr lang="en-US" sz="1600" b="0" i="1" dirty="0" err="1">
                <a:effectLst/>
                <a:latin typeface="Times New Roman" panose="02020603050405020304" pitchFamily="18" charset="0"/>
                <a:cs typeface="Times New Roman" panose="02020603050405020304" pitchFamily="18" charset="0"/>
              </a:rPr>
              <a:t>dist</a:t>
            </a:r>
            <a:r>
              <a:rPr lang="en-US" sz="1600" b="0" i="1" baseline="-25000" dirty="0" err="1">
                <a:effectLst/>
                <a:latin typeface="Times New Roman" panose="02020603050405020304" pitchFamily="18" charset="0"/>
                <a:cs typeface="Times New Roman" panose="02020603050405020304" pitchFamily="18" charset="0"/>
              </a:rPr>
              <a:t>p,t</a:t>
            </a:r>
            <a:r>
              <a:rPr lang="en-US" sz="1600" b="0" i="0" baseline="-25000" dirty="0">
                <a:effectLst/>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 = A</a:t>
            </a:r>
            <a:r>
              <a:rPr lang="en-US" sz="1600" b="0" i="0" dirty="0">
                <a:effectLst/>
                <a:latin typeface="Times New Roman" panose="02020603050405020304" pitchFamily="18" charset="0"/>
                <a:cs typeface="Times New Roman" panose="02020603050405020304" pitchFamily="18" charset="0"/>
              </a:rPr>
              <a:t>verage distance of points of predicted (</a:t>
            </a:r>
            <a:r>
              <a:rPr lang="en-US" sz="1600" b="0" i="1" dirty="0">
                <a:effectLst/>
                <a:latin typeface="Times New Roman" panose="02020603050405020304" pitchFamily="18" charset="0"/>
                <a:cs typeface="Times New Roman" panose="02020603050405020304" pitchFamily="18" charset="0"/>
              </a:rPr>
              <a:t>P</a:t>
            </a:r>
            <a:r>
              <a:rPr lang="en-US" sz="1600" b="0" i="0" dirty="0">
                <a:effectLst/>
                <a:latin typeface="Times New Roman" panose="02020603050405020304" pitchFamily="18" charset="0"/>
                <a:cs typeface="Times New Roman" panose="02020603050405020304" pitchFamily="18" charset="0"/>
              </a:rPr>
              <a:t>) to its nearest ground-truth stroke (</a:t>
            </a:r>
            <a:r>
              <a:rPr lang="en-US" sz="1600" b="0" i="1" dirty="0">
                <a:effectLst/>
                <a:latin typeface="Times New Roman" panose="02020603050405020304" pitchFamily="18" charset="0"/>
                <a:cs typeface="Times New Roman" panose="02020603050405020304" pitchFamily="18" charset="0"/>
              </a:rPr>
              <a:t>T</a:t>
            </a:r>
            <a:r>
              <a:rPr lang="en-US" sz="1600" b="0" i="0" dirty="0">
                <a:effectLst/>
                <a:latin typeface="Times New Roman" panose="02020603050405020304" pitchFamily="18" charset="0"/>
                <a:cs typeface="Times New Roman" panose="02020603050405020304" pitchFamily="18" charset="0"/>
              </a:rPr>
              <a:t>) </a:t>
            </a:r>
          </a:p>
          <a:p>
            <a:pPr>
              <a:buFont typeface="Wingdings" panose="05000000000000000000" pitchFamily="2" charset="2"/>
              <a:buChar char="Ø"/>
            </a:pPr>
            <a:r>
              <a:rPr lang="en-US" sz="1800" b="0" i="1" dirty="0" err="1">
                <a:effectLst/>
                <a:latin typeface="Times New Roman" panose="02020603050405020304" pitchFamily="18" charset="0"/>
                <a:cs typeface="Times New Roman" panose="02020603050405020304" pitchFamily="18" charset="0"/>
              </a:rPr>
              <a:t>dist</a:t>
            </a:r>
            <a:r>
              <a:rPr lang="en-US" sz="1800" b="0" i="1" baseline="-25000" dirty="0" err="1">
                <a:effectLst/>
                <a:latin typeface="Times New Roman" panose="02020603050405020304" pitchFamily="18" charset="0"/>
                <a:cs typeface="Times New Roman" panose="02020603050405020304" pitchFamily="18" charset="0"/>
              </a:rPr>
              <a:t>t,p</a:t>
            </a:r>
            <a:r>
              <a:rPr lang="en-US" sz="1800" b="0" i="1" baseline="-25000" dirty="0">
                <a:effectLst/>
                <a:latin typeface="Times New Roman" panose="02020603050405020304" pitchFamily="18" charset="0"/>
                <a:cs typeface="Times New Roman" panose="02020603050405020304" pitchFamily="18" charset="0"/>
              </a:rPr>
              <a:t> </a:t>
            </a:r>
            <a:r>
              <a:rPr lang="en-US" sz="1800" b="0" i="0" dirty="0">
                <a:effectLst/>
                <a:latin typeface="Times New Roman" panose="02020603050405020304" pitchFamily="18" charset="0"/>
                <a:cs typeface="Times New Roman" panose="02020603050405020304" pitchFamily="18" charset="0"/>
              </a:rPr>
              <a:t>signifies that every ground-truth stroke point is close to the predicted point and vice versa for </a:t>
            </a:r>
            <a:r>
              <a:rPr lang="en-US" sz="1800" b="0" i="1" dirty="0" err="1">
                <a:effectLst/>
                <a:latin typeface="Times New Roman" panose="02020603050405020304" pitchFamily="18" charset="0"/>
                <a:cs typeface="Times New Roman" panose="02020603050405020304" pitchFamily="18" charset="0"/>
              </a:rPr>
              <a:t>dist</a:t>
            </a:r>
            <a:r>
              <a:rPr lang="en-US" sz="1800" b="0" i="1" baseline="-25000" dirty="0" err="1">
                <a:effectLst/>
                <a:latin typeface="Times New Roman" panose="02020603050405020304" pitchFamily="18" charset="0"/>
                <a:cs typeface="Times New Roman" panose="02020603050405020304" pitchFamily="18" charset="0"/>
              </a:rPr>
              <a:t>p,t</a:t>
            </a:r>
            <a:r>
              <a:rPr lang="en-US" sz="1800" b="0" i="0" baseline="-25000" dirty="0">
                <a:effectLst/>
                <a:latin typeface="Times New Roman" panose="02020603050405020304" pitchFamily="18" charset="0"/>
                <a:cs typeface="Times New Roman" panose="02020603050405020304" pitchFamily="18" charset="0"/>
              </a:rPr>
              <a:t> </a:t>
            </a:r>
          </a:p>
          <a:p>
            <a:pPr marL="0" indent="0">
              <a:buNone/>
            </a:pPr>
            <a:r>
              <a:rPr lang="en-US" sz="1800" b="0" i="0" dirty="0">
                <a:effectLst/>
                <a:latin typeface="Times New Roman" panose="02020603050405020304" pitchFamily="18" charset="0"/>
                <a:cs typeface="Times New Roman" panose="02020603050405020304" pitchFamily="18" charset="0"/>
              </a:rPr>
              <a:t>We also compute the loss for predicting the start-of-stroke token </a:t>
            </a:r>
            <a:r>
              <a:rPr lang="en-US" sz="1800" b="0" i="1" dirty="0" err="1">
                <a:effectLst/>
                <a:latin typeface="Times New Roman" panose="02020603050405020304" pitchFamily="18" charset="0"/>
                <a:cs typeface="Times New Roman" panose="02020603050405020304" pitchFamily="18" charset="0"/>
              </a:rPr>
              <a:t>ε</a:t>
            </a:r>
            <a:r>
              <a:rPr lang="en-US" sz="1800" b="0" i="1" baseline="-25000" dirty="0" err="1">
                <a:effectLst/>
                <a:latin typeface="Times New Roman" panose="02020603050405020304" pitchFamily="18" charset="0"/>
                <a:cs typeface="Times New Roman" panose="02020603050405020304" pitchFamily="18" charset="0"/>
              </a:rPr>
              <a:t>sos</a:t>
            </a:r>
            <a:endParaRPr lang="en-US" sz="1800" b="0" i="1" dirty="0">
              <a:effectLst/>
              <a:latin typeface="Times New Roman" panose="02020603050405020304" pitchFamily="18" charset="0"/>
              <a:cs typeface="Times New Roman" panose="02020603050405020304" pitchFamily="18" charset="0"/>
            </a:endParaRPr>
          </a:p>
        </p:txBody>
      </p:sp>
      <p:pic>
        <p:nvPicPr>
          <p:cNvPr id="4" name="Content Placeholder 4">
            <a:extLst>
              <a:ext uri="{FF2B5EF4-FFF2-40B4-BE49-F238E27FC236}">
                <a16:creationId xmlns:a16="http://schemas.microsoft.com/office/drawing/2014/main" id="{19C6C86B-2552-B464-AEA8-516812A0ED1D}"/>
              </a:ext>
            </a:extLst>
          </p:cNvPr>
          <p:cNvPicPr>
            <a:picLocks noChangeAspect="1"/>
          </p:cNvPicPr>
          <p:nvPr/>
        </p:nvPicPr>
        <p:blipFill rotWithShape="1">
          <a:blip r:embed="rId2"/>
          <a:srcRect l="63515" t="21332" r="2814" b="63107"/>
          <a:stretch/>
        </p:blipFill>
        <p:spPr>
          <a:xfrm>
            <a:off x="2424630" y="3120355"/>
            <a:ext cx="7402932" cy="1283013"/>
          </a:xfrm>
          <a:prstGeom prst="rect">
            <a:avLst/>
          </a:prstGeom>
        </p:spPr>
      </p:pic>
      <p:pic>
        <p:nvPicPr>
          <p:cNvPr id="5" name="Picture 4">
            <a:extLst>
              <a:ext uri="{FF2B5EF4-FFF2-40B4-BE49-F238E27FC236}">
                <a16:creationId xmlns:a16="http://schemas.microsoft.com/office/drawing/2014/main" id="{FBA0452A-763C-F29D-6C49-C1D0B59BDB21}"/>
              </a:ext>
            </a:extLst>
          </p:cNvPr>
          <p:cNvPicPr>
            <a:picLocks noChangeAspect="1"/>
          </p:cNvPicPr>
          <p:nvPr/>
        </p:nvPicPr>
        <p:blipFill rotWithShape="1">
          <a:blip r:embed="rId3"/>
          <a:srcRect l="64741" t="43372" r="3808" b="43753"/>
          <a:stretch/>
        </p:blipFill>
        <p:spPr>
          <a:xfrm>
            <a:off x="2875547" y="4956864"/>
            <a:ext cx="6645533" cy="1020189"/>
          </a:xfrm>
          <a:prstGeom prst="rect">
            <a:avLst/>
          </a:prstGeom>
        </p:spPr>
      </p:pic>
      <p:sp>
        <p:nvSpPr>
          <p:cNvPr id="6" name="TextBox 5">
            <a:extLst>
              <a:ext uri="{FF2B5EF4-FFF2-40B4-BE49-F238E27FC236}">
                <a16:creationId xmlns:a16="http://schemas.microsoft.com/office/drawing/2014/main" id="{CAC93C93-2B24-6FF1-8125-62E557F6F311}"/>
              </a:ext>
            </a:extLst>
          </p:cNvPr>
          <p:cNvSpPr txBox="1"/>
          <p:nvPr/>
        </p:nvSpPr>
        <p:spPr>
          <a:xfrm>
            <a:off x="1419446" y="4403368"/>
            <a:ext cx="9353107" cy="461665"/>
          </a:xfrm>
          <a:prstGeom prst="rect">
            <a:avLst/>
          </a:prstGeom>
          <a:noFill/>
        </p:spPr>
        <p:txBody>
          <a:bodyPr wrap="square" rtlCol="0">
            <a:spAutoFit/>
          </a:bodyPr>
          <a:lstStyle/>
          <a:p>
            <a:pPr algn="ctr"/>
            <a:r>
              <a:rPr lang="en-US" sz="1200" b="0" i="0" dirty="0">
                <a:effectLst/>
                <a:latin typeface="Times New Roman" panose="02020603050405020304" pitchFamily="18" charset="0"/>
                <a:cs typeface="Times New Roman" panose="02020603050405020304" pitchFamily="18" charset="0"/>
              </a:rPr>
              <a:t>The quantitative comparison for training on DTW loss for lines and words. The third row lists the quantitative results for training with combined DTW and Chamfer distance loss between predicted and ground-truth points</a:t>
            </a:r>
            <a:endParaRPr lang="en-US" sz="12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2DB2D1B-198A-E15A-F918-D6C345AF3199}"/>
              </a:ext>
            </a:extLst>
          </p:cNvPr>
          <p:cNvSpPr txBox="1"/>
          <p:nvPr/>
        </p:nvSpPr>
        <p:spPr>
          <a:xfrm>
            <a:off x="3729790" y="5949049"/>
            <a:ext cx="6097772" cy="276999"/>
          </a:xfrm>
          <a:prstGeom prst="rect">
            <a:avLst/>
          </a:prstGeom>
          <a:noFill/>
        </p:spPr>
        <p:txBody>
          <a:bodyPr wrap="square">
            <a:spAutoFit/>
          </a:bodyPr>
          <a:lstStyle/>
          <a:p>
            <a:r>
              <a:rPr lang="en-US" sz="1200" b="0" i="0" dirty="0">
                <a:effectLst/>
                <a:latin typeface="Times New Roman" panose="02020603050405020304" pitchFamily="18" charset="0"/>
                <a:cs typeface="Times New Roman" panose="02020603050405020304" pitchFamily="18" charset="0"/>
              </a:rPr>
              <a:t>The quantitative comparison of increasing the value of c from 1 to 3</a:t>
            </a:r>
            <a:endParaRPr lang="en-US" sz="12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CD58A72D-CF5A-E934-45B6-7D1526136CAC}"/>
              </a:ext>
            </a:extLst>
          </p:cNvPr>
          <p:cNvSpPr txBox="1"/>
          <p:nvPr/>
        </p:nvSpPr>
        <p:spPr>
          <a:xfrm>
            <a:off x="501317" y="6455417"/>
            <a:ext cx="9825880" cy="261610"/>
          </a:xfrm>
          <a:prstGeom prst="rect">
            <a:avLst/>
          </a:prstGeom>
          <a:noFill/>
        </p:spPr>
        <p:txBody>
          <a:bodyPr wrap="square">
            <a:spAutoFit/>
          </a:bodyPr>
          <a:lstStyle/>
          <a:p>
            <a:r>
              <a:rPr lang="en-US" sz="1100" baseline="30000" dirty="0">
                <a:latin typeface="Times New Roman" panose="02020603050405020304" pitchFamily="18" charset="0"/>
                <a:cs typeface="Times New Roman" panose="02020603050405020304" pitchFamily="18" charset="0"/>
              </a:rPr>
              <a:t>1</a:t>
            </a:r>
            <a:r>
              <a:rPr lang="en-US" sz="1100" dirty="0">
                <a:latin typeface="Times New Roman" panose="02020603050405020304" pitchFamily="18" charset="0"/>
                <a:cs typeface="Times New Roman" panose="02020603050405020304" pitchFamily="18" charset="0"/>
              </a:rPr>
              <a:t> </a:t>
            </a:r>
            <a:r>
              <a:rPr lang="en-US" sz="1100" i="0" dirty="0">
                <a:solidFill>
                  <a:srgbClr val="000000"/>
                </a:solidFill>
                <a:effectLst/>
                <a:latin typeface="Times New Roman" panose="02020603050405020304" pitchFamily="18" charset="0"/>
                <a:cs typeface="Times New Roman" panose="02020603050405020304" pitchFamily="18" charset="0"/>
              </a:rPr>
              <a:t>TRACE: A Differentiable Approach to Line-level Stroke Recovery for Offline Handwritten Text</a:t>
            </a:r>
          </a:p>
        </p:txBody>
      </p:sp>
      <p:sp>
        <p:nvSpPr>
          <p:cNvPr id="9" name="TextBox 8">
            <a:extLst>
              <a:ext uri="{FF2B5EF4-FFF2-40B4-BE49-F238E27FC236}">
                <a16:creationId xmlns:a16="http://schemas.microsoft.com/office/drawing/2014/main" id="{BAC063AF-E835-D643-B438-EE6E56BE71E2}"/>
              </a:ext>
            </a:extLst>
          </p:cNvPr>
          <p:cNvSpPr txBox="1"/>
          <p:nvPr/>
        </p:nvSpPr>
        <p:spPr>
          <a:xfrm>
            <a:off x="5151043" y="3648005"/>
            <a:ext cx="263214" cy="276999"/>
          </a:xfrm>
          <a:prstGeom prst="rect">
            <a:avLst/>
          </a:prstGeom>
          <a:noFill/>
        </p:spPr>
        <p:txBody>
          <a:bodyPr wrap="none" rtlCol="0">
            <a:spAutoFit/>
          </a:bodyPr>
          <a:lstStyle/>
          <a:p>
            <a:r>
              <a:rPr lang="en-US" baseline="30000" dirty="0">
                <a:latin typeface="Times New Roman" panose="02020603050405020304" pitchFamily="18" charset="0"/>
                <a:cs typeface="Times New Roman" panose="02020603050405020304" pitchFamily="18" charset="0"/>
              </a:rPr>
              <a:t>1</a:t>
            </a:r>
          </a:p>
        </p:txBody>
      </p:sp>
    </p:spTree>
    <p:extLst>
      <p:ext uri="{BB962C8B-B14F-4D97-AF65-F5344CB8AC3E}">
        <p14:creationId xmlns:p14="http://schemas.microsoft.com/office/powerpoint/2010/main" val="4161488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916D9-2F1E-455A-8678-CA74DEDBF9F2}"/>
              </a:ext>
            </a:extLst>
          </p:cNvPr>
          <p:cNvSpPr>
            <a:spLocks noGrp="1"/>
          </p:cNvSpPr>
          <p:nvPr>
            <p:ph type="title"/>
          </p:nvPr>
        </p:nvSpPr>
        <p:spPr/>
        <p:txBody>
          <a:bodyPr/>
          <a:lstStyle/>
          <a:p>
            <a:endParaRPr lang="en-US"/>
          </a:p>
        </p:txBody>
      </p:sp>
      <p:pic>
        <p:nvPicPr>
          <p:cNvPr id="4" name="Content Placeholder 4" descr="Text, letter&#10;&#10;Description automatically generated">
            <a:extLst>
              <a:ext uri="{FF2B5EF4-FFF2-40B4-BE49-F238E27FC236}">
                <a16:creationId xmlns:a16="http://schemas.microsoft.com/office/drawing/2014/main" id="{E746E180-3117-D1D3-53AD-769D8A8A267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685449" y="0"/>
            <a:ext cx="5668351" cy="6423293"/>
          </a:xfrm>
        </p:spPr>
      </p:pic>
      <p:sp>
        <p:nvSpPr>
          <p:cNvPr id="7" name="TextBox 6">
            <a:extLst>
              <a:ext uri="{FF2B5EF4-FFF2-40B4-BE49-F238E27FC236}">
                <a16:creationId xmlns:a16="http://schemas.microsoft.com/office/drawing/2014/main" id="{7672FA28-6B1F-068F-E0DB-5C595E370B3D}"/>
              </a:ext>
            </a:extLst>
          </p:cNvPr>
          <p:cNvSpPr txBox="1"/>
          <p:nvPr/>
        </p:nvSpPr>
        <p:spPr>
          <a:xfrm>
            <a:off x="0" y="6464634"/>
            <a:ext cx="7223452" cy="707886"/>
          </a:xfrm>
          <a:prstGeom prst="rect">
            <a:avLst/>
          </a:prstGeom>
          <a:noFill/>
        </p:spPr>
        <p:txBody>
          <a:bodyPr wrap="none" rtlCol="0">
            <a:spAutoFit/>
          </a:bodyPr>
          <a:lstStyle/>
          <a:p>
            <a:r>
              <a:rPr lang="en-US" sz="1100" dirty="0">
                <a:latin typeface="Times New Roman" panose="02020603050405020304" pitchFamily="18" charset="0"/>
                <a:cs typeface="Times New Roman" panose="02020603050405020304" pitchFamily="18" charset="0"/>
              </a:rPr>
              <a:t>S. Hanif, L. J. </a:t>
            </a:r>
            <a:r>
              <a:rPr lang="en-US" sz="1100" dirty="0" err="1">
                <a:latin typeface="Times New Roman" panose="02020603050405020304" pitchFamily="18" charset="0"/>
                <a:cs typeface="Times New Roman" panose="02020603050405020304" pitchFamily="18" charset="0"/>
              </a:rPr>
              <a:t>Latecki</a:t>
            </a:r>
            <a:r>
              <a:rPr lang="en-US" sz="1100" dirty="0">
                <a:latin typeface="Times New Roman" panose="02020603050405020304" pitchFamily="18" charset="0"/>
                <a:cs typeface="Times New Roman" panose="02020603050405020304" pitchFamily="18" charset="0"/>
              </a:rPr>
              <a:t>, Strokes Trajectory Recovery for Unconstrained Handwriting Documents with Automatic Evaluation, </a:t>
            </a:r>
          </a:p>
          <a:p>
            <a:r>
              <a:rPr lang="en-US" sz="1100" i="0" dirty="0">
                <a:effectLst/>
                <a:latin typeface="Times New Roman" panose="02020603050405020304" pitchFamily="18" charset="0"/>
                <a:cs typeface="Times New Roman" panose="02020603050405020304" pitchFamily="18" charset="0"/>
              </a:rPr>
              <a:t>International Conference on Pattern Recognition Applications and Methods (ICPRAM), </a:t>
            </a:r>
            <a:r>
              <a:rPr lang="en-US" sz="1100" dirty="0">
                <a:latin typeface="Times New Roman" panose="02020603050405020304" pitchFamily="18" charset="0"/>
                <a:cs typeface="Times New Roman" panose="02020603050405020304" pitchFamily="18" charset="0"/>
              </a:rPr>
              <a:t>2023</a:t>
            </a:r>
          </a:p>
          <a:p>
            <a:endParaRPr lang="en-US" dirty="0"/>
          </a:p>
        </p:txBody>
      </p:sp>
      <p:sp>
        <p:nvSpPr>
          <p:cNvPr id="5" name="TextBox 4">
            <a:extLst>
              <a:ext uri="{FF2B5EF4-FFF2-40B4-BE49-F238E27FC236}">
                <a16:creationId xmlns:a16="http://schemas.microsoft.com/office/drawing/2014/main" id="{2CADDB5B-3A2C-0BB3-EF50-6D8D492900DD}"/>
              </a:ext>
            </a:extLst>
          </p:cNvPr>
          <p:cNvSpPr txBox="1"/>
          <p:nvPr/>
        </p:nvSpPr>
        <p:spPr>
          <a:xfrm>
            <a:off x="298046" y="2242150"/>
            <a:ext cx="5089358" cy="1938992"/>
          </a:xfrm>
          <a:prstGeom prst="rect">
            <a:avLst/>
          </a:prstGeom>
          <a:noFill/>
        </p:spPr>
        <p:txBody>
          <a:bodyPr wrap="square">
            <a:spAutoFit/>
          </a:bodyPr>
          <a:lstStyle/>
          <a:p>
            <a:pPr marL="285750" indent="-285750">
              <a:buFont typeface="Wingdings" panose="05000000000000000000" pitchFamily="2" charset="2"/>
              <a:buChar char="q"/>
            </a:pPr>
            <a:r>
              <a:rPr lang="en-US" sz="1800" b="0" i="0" dirty="0">
                <a:effectLst/>
                <a:latin typeface="Times New Roman" panose="02020603050405020304" pitchFamily="18" charset="0"/>
                <a:cs typeface="Times New Roman" panose="02020603050405020304" pitchFamily="18" charset="0"/>
              </a:rPr>
              <a:t>To evaluate our system on </a:t>
            </a:r>
            <a:r>
              <a:rPr lang="en-US" sz="1800" b="0" i="0" dirty="0" err="1">
                <a:effectLst/>
                <a:latin typeface="Times New Roman" panose="02020603050405020304" pitchFamily="18" charset="0"/>
                <a:cs typeface="Times New Roman" panose="02020603050405020304" pitchFamily="18" charset="0"/>
              </a:rPr>
              <a:t>unlabelled</a:t>
            </a:r>
            <a:r>
              <a:rPr lang="en-US" sz="1800" b="0" i="0" dirty="0">
                <a:effectLst/>
                <a:latin typeface="Times New Roman" panose="02020603050405020304" pitchFamily="18" charset="0"/>
                <a:cs typeface="Times New Roman" panose="02020603050405020304" pitchFamily="18" charset="0"/>
              </a:rPr>
              <a:t> handwritten documents, we acquire approximately 2,000 greeting-cards handwritten messages (GHM) dataset</a:t>
            </a:r>
            <a:r>
              <a:rPr lang="en-US" sz="1800" b="0" i="0" baseline="30000" dirty="0">
                <a:effectLst/>
                <a:latin typeface="Times New Roman" panose="02020603050405020304" pitchFamily="18" charset="0"/>
                <a:cs typeface="Times New Roman" panose="02020603050405020304" pitchFamily="18" charset="0"/>
              </a:rPr>
              <a:t>1</a:t>
            </a:r>
          </a:p>
          <a:p>
            <a:pPr marL="285750" indent="-285750">
              <a:buFont typeface="Wingdings" panose="05000000000000000000" pitchFamily="2" charset="2"/>
              <a:buChar char="q"/>
            </a:pPr>
            <a:endParaRPr lang="en-US" sz="1800" b="0" i="0" baseline="30000" dirty="0">
              <a:effectLst/>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q"/>
            </a:pPr>
            <a:r>
              <a:rPr lang="en-US" sz="1800" b="0" i="0" dirty="0">
                <a:effectLst/>
                <a:latin typeface="Times New Roman" panose="02020603050405020304" pitchFamily="18" charset="0"/>
                <a:cs typeface="Times New Roman" panose="02020603050405020304" pitchFamily="18" charset="0"/>
              </a:rPr>
              <a:t>GHM dataset do not follow any fixed template </a:t>
            </a:r>
          </a:p>
          <a:p>
            <a:pPr marL="285750" indent="-285750">
              <a:buFont typeface="Wingdings" panose="05000000000000000000" pitchFamily="2" charset="2"/>
              <a:buChar char="q"/>
            </a:pPr>
            <a:r>
              <a:rPr lang="en-US" sz="1800" b="0" i="0" dirty="0">
                <a:effectLst/>
                <a:latin typeface="Times New Roman" panose="02020603050405020304" pitchFamily="18" charset="0"/>
                <a:cs typeface="Times New Roman" panose="02020603050405020304" pitchFamily="18" charset="0"/>
              </a:rPr>
              <a:t>It consists of user-uploaded handwritten messages</a:t>
            </a:r>
            <a:endParaRPr lang="en-US" sz="1800" baseline="300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F531C444-5F26-B375-D39B-45BAC2D78026}"/>
              </a:ext>
            </a:extLst>
          </p:cNvPr>
          <p:cNvSpPr txBox="1"/>
          <p:nvPr/>
        </p:nvSpPr>
        <p:spPr>
          <a:xfrm>
            <a:off x="0" y="6203024"/>
            <a:ext cx="9637680" cy="261610"/>
          </a:xfrm>
          <a:prstGeom prst="rect">
            <a:avLst/>
          </a:prstGeom>
          <a:noFill/>
        </p:spPr>
        <p:txBody>
          <a:bodyPr wrap="square">
            <a:spAutoFit/>
          </a:bodyPr>
          <a:lstStyle/>
          <a:p>
            <a:r>
              <a:rPr lang="en-US" sz="1100" baseline="30000" dirty="0">
                <a:latin typeface="Times New Roman" panose="02020603050405020304" pitchFamily="18" charset="0"/>
                <a:cs typeface="Times New Roman" panose="02020603050405020304" pitchFamily="18" charset="0"/>
              </a:rPr>
              <a:t>1</a:t>
            </a:r>
            <a:r>
              <a:rPr lang="en-US" sz="1100" b="0" i="0" dirty="0">
                <a:effectLst/>
                <a:latin typeface="Times New Roman" panose="02020603050405020304" pitchFamily="18" charset="0"/>
                <a:cs typeface="Times New Roman" panose="02020603050405020304" pitchFamily="18" charset="0"/>
              </a:rPr>
              <a:t>https://drive.google.com/file/d/1GEZBfEhsHThR9dR1YtJdPE3Mg0ay0w/</a:t>
            </a:r>
            <a:r>
              <a:rPr lang="en-US" sz="1100" b="0" i="0" dirty="0" err="1">
                <a:effectLst/>
                <a:latin typeface="Times New Roman" panose="02020603050405020304" pitchFamily="18" charset="0"/>
                <a:cs typeface="Times New Roman" panose="02020603050405020304" pitchFamily="18" charset="0"/>
              </a:rPr>
              <a:t>view?usp</a:t>
            </a:r>
            <a:r>
              <a:rPr lang="en-US" sz="1100" b="0" i="0" dirty="0">
                <a:effectLst/>
                <a:latin typeface="Times New Roman" panose="02020603050405020304" pitchFamily="18" charset="0"/>
                <a:cs typeface="Times New Roman" panose="02020603050405020304" pitchFamily="18" charset="0"/>
              </a:rPr>
              <a:t>=sharing</a:t>
            </a:r>
            <a:endParaRPr lang="en-US" sz="1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63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3B842F1-E695-4A53-D0AC-D3F40C35973A}"/>
              </a:ext>
            </a:extLst>
          </p:cNvPr>
          <p:cNvSpPr>
            <a:spLocks noGrp="1"/>
          </p:cNvSpPr>
          <p:nvPr>
            <p:ph type="title"/>
          </p:nvPr>
        </p:nvSpPr>
        <p:spPr>
          <a:xfrm>
            <a:off x="838200" y="365125"/>
            <a:ext cx="10515600" cy="1325563"/>
          </a:xfrm>
        </p:spPr>
        <p:txBody>
          <a:bodyPr/>
          <a:lstStyle/>
          <a:p>
            <a:pPr algn="ctr"/>
            <a:r>
              <a:rPr lang="en-US" dirty="0">
                <a:latin typeface="Times New Roman" panose="02020603050405020304" pitchFamily="18" charset="0"/>
                <a:cs typeface="Times New Roman" panose="02020603050405020304" pitchFamily="18" charset="0"/>
              </a:rPr>
              <a:t>II. Handwriting Stroke Generation</a:t>
            </a:r>
            <a:endParaRPr lang="en-US" dirty="0"/>
          </a:p>
        </p:txBody>
      </p:sp>
      <p:sp>
        <p:nvSpPr>
          <p:cNvPr id="9" name="Content Placeholder 8">
            <a:extLst>
              <a:ext uri="{FF2B5EF4-FFF2-40B4-BE49-F238E27FC236}">
                <a16:creationId xmlns:a16="http://schemas.microsoft.com/office/drawing/2014/main" id="{D5A9571F-8F83-2E65-569E-58310075A1BA}"/>
              </a:ext>
            </a:extLst>
          </p:cNvPr>
          <p:cNvSpPr>
            <a:spLocks noGrp="1"/>
          </p:cNvSpPr>
          <p:nvPr>
            <p:ph idx="1"/>
          </p:nvPr>
        </p:nvSpPr>
        <p:spPr>
          <a:xfrm>
            <a:off x="838200" y="4543252"/>
            <a:ext cx="10515600" cy="2336590"/>
          </a:xfrm>
        </p:spPr>
        <p:txBody>
          <a:bodyPr>
            <a:normAutofit/>
          </a:bodyPr>
          <a:lstStyle/>
          <a:p>
            <a:pPr marL="0" indent="0">
              <a:buNone/>
            </a:pPr>
            <a:endParaRPr lang="en-US" sz="24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Contain temporal stroke information for writing order</a:t>
            </a:r>
          </a:p>
          <a:p>
            <a:pPr>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Imitate handwriting calligraphic style for arbitrary text</a:t>
            </a:r>
          </a:p>
          <a:p>
            <a:pPr>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Able to generate strokes for unseen styles</a:t>
            </a:r>
          </a:p>
          <a:p>
            <a:pPr>
              <a:buFont typeface="Wingdings" panose="05000000000000000000" pitchFamily="2" charset="2"/>
              <a:buChar char="Ø"/>
            </a:pPr>
            <a:endParaRPr lang="en-US" sz="20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551D2BC6-887D-6636-BC29-0CA9653BF3FF}"/>
              </a:ext>
            </a:extLst>
          </p:cNvPr>
          <p:cNvSpPr txBox="1"/>
          <p:nvPr/>
        </p:nvSpPr>
        <p:spPr>
          <a:xfrm>
            <a:off x="838200" y="1690688"/>
            <a:ext cx="7841582" cy="523220"/>
          </a:xfrm>
          <a:prstGeom prst="rect">
            <a:avLst/>
          </a:prstGeom>
          <a:noFill/>
        </p:spPr>
        <p:txBody>
          <a:bodyPr wrap="square">
            <a:spAutoFit/>
          </a:bodyPr>
          <a:lstStyle/>
          <a:p>
            <a:r>
              <a:rPr lang="en-US" sz="2800" dirty="0">
                <a:solidFill>
                  <a:srgbClr val="C00000"/>
                </a:solidFill>
                <a:latin typeface="Times New Roman" panose="02020603050405020304" pitchFamily="18" charset="0"/>
                <a:cs typeface="Times New Roman" panose="02020603050405020304" pitchFamily="18" charset="0"/>
              </a:rPr>
              <a:t>Limitations for handwriting stroke prediction</a:t>
            </a:r>
            <a:endParaRPr lang="en-US" sz="2800" dirty="0">
              <a:solidFill>
                <a:srgbClr val="C00000"/>
              </a:solidFill>
            </a:endParaRPr>
          </a:p>
        </p:txBody>
      </p:sp>
      <p:sp>
        <p:nvSpPr>
          <p:cNvPr id="14" name="TextBox 13">
            <a:extLst>
              <a:ext uri="{FF2B5EF4-FFF2-40B4-BE49-F238E27FC236}">
                <a16:creationId xmlns:a16="http://schemas.microsoft.com/office/drawing/2014/main" id="{9B9D02DC-724F-6954-3D9C-C9C1AD793F69}"/>
              </a:ext>
            </a:extLst>
          </p:cNvPr>
          <p:cNvSpPr txBox="1"/>
          <p:nvPr/>
        </p:nvSpPr>
        <p:spPr>
          <a:xfrm>
            <a:off x="1090864" y="2518013"/>
            <a:ext cx="11101136" cy="1292662"/>
          </a:xfrm>
          <a:prstGeom prst="rect">
            <a:avLst/>
          </a:prstGeom>
          <a:noFill/>
        </p:spPr>
        <p:txBody>
          <a:bodyPr wrap="square">
            <a:spAutoFit/>
          </a:bodyPr>
          <a:lstStyle/>
          <a:p>
            <a:pPr marL="285750" indent="-285750">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Unable to mimic handwringing style for arbitrary text</a:t>
            </a:r>
          </a:p>
          <a:p>
            <a:pPr marL="285750" indent="-285750">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It is unable to generate unseen calligraphic styles </a:t>
            </a:r>
          </a:p>
          <a:p>
            <a:pPr marL="285750" indent="-285750">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In LSTM architecture, predicted strokes cannot go back in time as it only predicts in forward direction</a:t>
            </a:r>
          </a:p>
          <a:p>
            <a:endParaRPr lang="en-US" dirty="0"/>
          </a:p>
        </p:txBody>
      </p:sp>
      <p:sp>
        <p:nvSpPr>
          <p:cNvPr id="16" name="TextBox 15">
            <a:extLst>
              <a:ext uri="{FF2B5EF4-FFF2-40B4-BE49-F238E27FC236}">
                <a16:creationId xmlns:a16="http://schemas.microsoft.com/office/drawing/2014/main" id="{5AB5E332-4F4C-0D64-6E3B-7A6AE39ABF5E}"/>
              </a:ext>
            </a:extLst>
          </p:cNvPr>
          <p:cNvSpPr txBox="1"/>
          <p:nvPr/>
        </p:nvSpPr>
        <p:spPr>
          <a:xfrm>
            <a:off x="279733" y="4114780"/>
            <a:ext cx="9983203" cy="523220"/>
          </a:xfrm>
          <a:prstGeom prst="rect">
            <a:avLst/>
          </a:prstGeom>
          <a:noFill/>
        </p:spPr>
        <p:txBody>
          <a:bodyPr wrap="square">
            <a:spAutoFit/>
          </a:bodyPr>
          <a:lstStyle/>
          <a:p>
            <a:pPr marL="457200" lvl="1" indent="0">
              <a:buNone/>
            </a:pPr>
            <a:r>
              <a:rPr lang="en-US" sz="2800" dirty="0">
                <a:solidFill>
                  <a:srgbClr val="C00000"/>
                </a:solidFill>
                <a:latin typeface="Times New Roman" panose="02020603050405020304" pitchFamily="18" charset="0"/>
                <a:cs typeface="Times New Roman" panose="02020603050405020304" pitchFamily="18" charset="0"/>
              </a:rPr>
              <a:t>Advantages of handwriting stroke generation</a:t>
            </a:r>
          </a:p>
        </p:txBody>
      </p:sp>
    </p:spTree>
    <p:extLst>
      <p:ext uri="{BB962C8B-B14F-4D97-AF65-F5344CB8AC3E}">
        <p14:creationId xmlns:p14="http://schemas.microsoft.com/office/powerpoint/2010/main" val="861539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uiExpand="1" build="p"/>
      <p:bldP spid="11" grpId="0"/>
      <p:bldP spid="14" grpId="0"/>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0572E-7195-6FF9-3D08-A5EAFE2C1A77}"/>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II. Challenge</a:t>
            </a:r>
          </a:p>
        </p:txBody>
      </p:sp>
      <p:sp>
        <p:nvSpPr>
          <p:cNvPr id="5" name="TextBox 4">
            <a:extLst>
              <a:ext uri="{FF2B5EF4-FFF2-40B4-BE49-F238E27FC236}">
                <a16:creationId xmlns:a16="http://schemas.microsoft.com/office/drawing/2014/main" id="{16E169E3-B8E2-F4B2-B343-9C817A9EAF8B}"/>
              </a:ext>
            </a:extLst>
          </p:cNvPr>
          <p:cNvSpPr txBox="1"/>
          <p:nvPr/>
        </p:nvSpPr>
        <p:spPr>
          <a:xfrm>
            <a:off x="2469662" y="1871919"/>
            <a:ext cx="7455876" cy="461665"/>
          </a:xfrm>
          <a:prstGeom prst="rect">
            <a:avLst/>
          </a:prstGeom>
          <a:noFill/>
        </p:spPr>
        <p:txBody>
          <a:bodyPr wrap="square">
            <a:spAutoFit/>
          </a:bodyPr>
          <a:lstStyle/>
          <a:p>
            <a:r>
              <a:rPr lang="en-US" sz="2400" dirty="0">
                <a:latin typeface="Times New Roman" panose="02020603050405020304" pitchFamily="18" charset="0"/>
                <a:cs typeface="Times New Roman" panose="02020603050405020304" pitchFamily="18" charset="0"/>
              </a:rPr>
              <a:t>The prominent challenges in handwriting stroke generation</a:t>
            </a:r>
          </a:p>
        </p:txBody>
      </p:sp>
      <p:cxnSp>
        <p:nvCxnSpPr>
          <p:cNvPr id="10" name="Straight Connector 9">
            <a:extLst>
              <a:ext uri="{FF2B5EF4-FFF2-40B4-BE49-F238E27FC236}">
                <a16:creationId xmlns:a16="http://schemas.microsoft.com/office/drawing/2014/main" id="{54BD9839-D1D2-43DD-F3FE-2C6F81430FAE}"/>
              </a:ext>
            </a:extLst>
          </p:cNvPr>
          <p:cNvCxnSpPr>
            <a:cxnSpLocks/>
          </p:cNvCxnSpPr>
          <p:nvPr/>
        </p:nvCxnSpPr>
        <p:spPr>
          <a:xfrm>
            <a:off x="5811227" y="2286335"/>
            <a:ext cx="0" cy="89452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797A8C4-EC38-F1E3-E82D-1EC52006A5A4}"/>
              </a:ext>
            </a:extLst>
          </p:cNvPr>
          <p:cNvCxnSpPr>
            <a:cxnSpLocks/>
          </p:cNvCxnSpPr>
          <p:nvPr/>
        </p:nvCxnSpPr>
        <p:spPr>
          <a:xfrm>
            <a:off x="2113084" y="3180862"/>
            <a:ext cx="7828085"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0157C0CF-86C3-79FE-2E60-80274F50FD60}"/>
              </a:ext>
            </a:extLst>
          </p:cNvPr>
          <p:cNvSpPr/>
          <p:nvPr/>
        </p:nvSpPr>
        <p:spPr>
          <a:xfrm>
            <a:off x="1269023" y="3700582"/>
            <a:ext cx="1688123" cy="1182747"/>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Mimic the handwriting style</a:t>
            </a:r>
          </a:p>
          <a:p>
            <a:pPr algn="ctr"/>
            <a:endParaRPr lang="en-US" dirty="0">
              <a:solidFill>
                <a:schemeClr val="tx1"/>
              </a:solidFill>
              <a:latin typeface="Times New Roman" panose="020206030504050203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6B37EBA3-E1EE-AEBF-25F4-0CB4967968B7}"/>
              </a:ext>
            </a:extLst>
          </p:cNvPr>
          <p:cNvSpPr/>
          <p:nvPr/>
        </p:nvSpPr>
        <p:spPr>
          <a:xfrm>
            <a:off x="3855915" y="3684956"/>
            <a:ext cx="1688123" cy="1182747"/>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Readability</a:t>
            </a:r>
          </a:p>
        </p:txBody>
      </p:sp>
      <p:sp>
        <p:nvSpPr>
          <p:cNvPr id="16" name="Rectangle: Rounded Corners 15">
            <a:extLst>
              <a:ext uri="{FF2B5EF4-FFF2-40B4-BE49-F238E27FC236}">
                <a16:creationId xmlns:a16="http://schemas.microsoft.com/office/drawing/2014/main" id="{2C20911E-0902-CCB1-93AF-F549569E6508}"/>
              </a:ext>
            </a:extLst>
          </p:cNvPr>
          <p:cNvSpPr/>
          <p:nvPr/>
        </p:nvSpPr>
        <p:spPr>
          <a:xfrm>
            <a:off x="6442807" y="3684955"/>
            <a:ext cx="1688123" cy="1182747"/>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1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Short/ long text</a:t>
            </a:r>
          </a:p>
        </p:txBody>
      </p:sp>
      <p:sp>
        <p:nvSpPr>
          <p:cNvPr id="17" name="Rectangle: Rounded Corners 16">
            <a:extLst>
              <a:ext uri="{FF2B5EF4-FFF2-40B4-BE49-F238E27FC236}">
                <a16:creationId xmlns:a16="http://schemas.microsoft.com/office/drawing/2014/main" id="{C50352E9-7BDB-CC40-2A13-066B43068BBA}"/>
              </a:ext>
            </a:extLst>
          </p:cNvPr>
          <p:cNvSpPr/>
          <p:nvPr/>
        </p:nvSpPr>
        <p:spPr>
          <a:xfrm>
            <a:off x="9029699" y="3684954"/>
            <a:ext cx="1688123" cy="1182747"/>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Reasonable time to train</a:t>
            </a:r>
          </a:p>
        </p:txBody>
      </p:sp>
      <p:cxnSp>
        <p:nvCxnSpPr>
          <p:cNvPr id="21" name="Straight Arrow Connector 20">
            <a:extLst>
              <a:ext uri="{FF2B5EF4-FFF2-40B4-BE49-F238E27FC236}">
                <a16:creationId xmlns:a16="http://schemas.microsoft.com/office/drawing/2014/main" id="{2D677DC9-1008-EAC9-9971-376C997B1C2C}"/>
              </a:ext>
            </a:extLst>
          </p:cNvPr>
          <p:cNvCxnSpPr>
            <a:endCxn id="13" idx="0"/>
          </p:cNvCxnSpPr>
          <p:nvPr/>
        </p:nvCxnSpPr>
        <p:spPr>
          <a:xfrm>
            <a:off x="2113084" y="3180862"/>
            <a:ext cx="1" cy="51972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36416C95-82FE-9348-7389-88CFF3832414}"/>
              </a:ext>
            </a:extLst>
          </p:cNvPr>
          <p:cNvCxnSpPr/>
          <p:nvPr/>
        </p:nvCxnSpPr>
        <p:spPr>
          <a:xfrm>
            <a:off x="4696556" y="3180862"/>
            <a:ext cx="1" cy="51972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ABF8F463-35B4-865E-EF76-45044EA716D4}"/>
              </a:ext>
            </a:extLst>
          </p:cNvPr>
          <p:cNvCxnSpPr/>
          <p:nvPr/>
        </p:nvCxnSpPr>
        <p:spPr>
          <a:xfrm>
            <a:off x="7283448" y="3180862"/>
            <a:ext cx="1" cy="51972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C5E676C3-2AB6-A8A9-9D6F-A2D240B87A50}"/>
              </a:ext>
            </a:extLst>
          </p:cNvPr>
          <p:cNvCxnSpPr/>
          <p:nvPr/>
        </p:nvCxnSpPr>
        <p:spPr>
          <a:xfrm>
            <a:off x="9925538" y="3180862"/>
            <a:ext cx="1" cy="51972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6022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3" grpId="0" animBg="1"/>
      <p:bldP spid="15" grpId="0" animBg="1"/>
      <p:bldP spid="16" grpId="0" animBg="1"/>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19466-D478-0C1E-2305-B52EAB0AC5B2}"/>
              </a:ext>
            </a:extLst>
          </p:cNvPr>
          <p:cNvSpPr>
            <a:spLocks noGrp="1"/>
          </p:cNvSpPr>
          <p:nvPr>
            <p:ph type="title"/>
          </p:nvPr>
        </p:nvSpPr>
        <p:spPr>
          <a:xfrm>
            <a:off x="469232" y="0"/>
            <a:ext cx="10515600" cy="1325563"/>
          </a:xfrm>
        </p:spPr>
        <p:txBody>
          <a:bodyPr/>
          <a:lstStyle/>
          <a:p>
            <a:r>
              <a:rPr lang="en-US" dirty="0">
                <a:latin typeface="Times New Roman" panose="02020603050405020304" pitchFamily="18" charset="0"/>
                <a:cs typeface="Times New Roman" panose="02020603050405020304" pitchFamily="18" charset="0"/>
              </a:rPr>
              <a:t>Previous methods</a:t>
            </a:r>
          </a:p>
        </p:txBody>
      </p:sp>
      <p:sp>
        <p:nvSpPr>
          <p:cNvPr id="5" name="TextBox 4">
            <a:extLst>
              <a:ext uri="{FF2B5EF4-FFF2-40B4-BE49-F238E27FC236}">
                <a16:creationId xmlns:a16="http://schemas.microsoft.com/office/drawing/2014/main" id="{D803AED1-B8FD-528D-564F-93E89DCD4845}"/>
              </a:ext>
            </a:extLst>
          </p:cNvPr>
          <p:cNvSpPr txBox="1"/>
          <p:nvPr/>
        </p:nvSpPr>
        <p:spPr>
          <a:xfrm>
            <a:off x="1560841" y="4881370"/>
            <a:ext cx="8425370" cy="430887"/>
          </a:xfrm>
          <a:prstGeom prst="rect">
            <a:avLst/>
          </a:prstGeom>
          <a:noFill/>
        </p:spPr>
        <p:txBody>
          <a:bodyPr wrap="square" rtlCol="0">
            <a:spAutoFit/>
          </a:bodyPr>
          <a:lstStyle/>
          <a:p>
            <a:pPr algn="ctr"/>
            <a:r>
              <a:rPr lang="en-US" sz="1100" b="0" i="0" dirty="0">
                <a:effectLst/>
                <a:latin typeface="Times New Roman" panose="02020603050405020304" pitchFamily="18" charset="0"/>
                <a:cs typeface="Times New Roman" panose="02020603050405020304" pitchFamily="18" charset="0"/>
              </a:rPr>
              <a:t>The input specifications of previous and proposed method for image and stroke generation. We also highlighted the limitation of the previous method to mimic handwriting style</a:t>
            </a:r>
            <a:endParaRPr lang="en-US" sz="1100" dirty="0">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4224E70A-E91B-AC56-9042-0AB133867FE7}"/>
              </a:ext>
            </a:extLst>
          </p:cNvPr>
          <p:cNvPicPr>
            <a:picLocks noChangeAspect="1"/>
          </p:cNvPicPr>
          <p:nvPr/>
        </p:nvPicPr>
        <p:blipFill>
          <a:blip r:embed="rId2"/>
          <a:stretch>
            <a:fillRect/>
          </a:stretch>
        </p:blipFill>
        <p:spPr>
          <a:xfrm>
            <a:off x="706834" y="1345517"/>
            <a:ext cx="10515209" cy="3391336"/>
          </a:xfrm>
          <a:prstGeom prst="rect">
            <a:avLst/>
          </a:prstGeom>
        </p:spPr>
      </p:pic>
      <p:sp>
        <p:nvSpPr>
          <p:cNvPr id="6" name="Oval 5">
            <a:extLst>
              <a:ext uri="{FF2B5EF4-FFF2-40B4-BE49-F238E27FC236}">
                <a16:creationId xmlns:a16="http://schemas.microsoft.com/office/drawing/2014/main" id="{14C13FD5-1DEE-139D-6A9B-57B11FD24BFF}"/>
              </a:ext>
            </a:extLst>
          </p:cNvPr>
          <p:cNvSpPr/>
          <p:nvPr/>
        </p:nvSpPr>
        <p:spPr>
          <a:xfrm>
            <a:off x="1446886" y="4443717"/>
            <a:ext cx="9537946" cy="293136"/>
          </a:xfrm>
          <a:prstGeom prst="ellipse">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2731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1297F9C6-C951-25E5-6190-532E0BE9552D}"/>
              </a:ext>
            </a:extLst>
          </p:cNvPr>
          <p:cNvGraphicFramePr>
            <a:graphicFrameLocks/>
          </p:cNvGraphicFramePr>
          <p:nvPr>
            <p:extLst>
              <p:ext uri="{D42A27DB-BD31-4B8C-83A1-F6EECF244321}">
                <p14:modId xmlns:p14="http://schemas.microsoft.com/office/powerpoint/2010/main" val="171133307"/>
              </p:ext>
            </p:extLst>
          </p:nvPr>
        </p:nvGraphicFramePr>
        <p:xfrm>
          <a:off x="6259256" y="1698055"/>
          <a:ext cx="5638058" cy="3261360"/>
        </p:xfrm>
        <a:graphic>
          <a:graphicData uri="http://schemas.openxmlformats.org/drawingml/2006/table">
            <a:tbl>
              <a:tblPr firstRow="1" bandRow="1">
                <a:tableStyleId>{5940675A-B579-460E-94D1-54222C63F5DA}</a:tableStyleId>
              </a:tblPr>
              <a:tblGrid>
                <a:gridCol w="1032621">
                  <a:extLst>
                    <a:ext uri="{9D8B030D-6E8A-4147-A177-3AD203B41FA5}">
                      <a16:colId xmlns:a16="http://schemas.microsoft.com/office/drawing/2014/main" val="2401004682"/>
                    </a:ext>
                  </a:extLst>
                </a:gridCol>
                <a:gridCol w="1052976">
                  <a:extLst>
                    <a:ext uri="{9D8B030D-6E8A-4147-A177-3AD203B41FA5}">
                      <a16:colId xmlns:a16="http://schemas.microsoft.com/office/drawing/2014/main" val="3763237869"/>
                    </a:ext>
                  </a:extLst>
                </a:gridCol>
                <a:gridCol w="1010431">
                  <a:extLst>
                    <a:ext uri="{9D8B030D-6E8A-4147-A177-3AD203B41FA5}">
                      <a16:colId xmlns:a16="http://schemas.microsoft.com/office/drawing/2014/main" val="1627284985"/>
                    </a:ext>
                  </a:extLst>
                </a:gridCol>
                <a:gridCol w="957250">
                  <a:extLst>
                    <a:ext uri="{9D8B030D-6E8A-4147-A177-3AD203B41FA5}">
                      <a16:colId xmlns:a16="http://schemas.microsoft.com/office/drawing/2014/main" val="3465781018"/>
                    </a:ext>
                  </a:extLst>
                </a:gridCol>
                <a:gridCol w="1584780">
                  <a:extLst>
                    <a:ext uri="{9D8B030D-6E8A-4147-A177-3AD203B41FA5}">
                      <a16:colId xmlns:a16="http://schemas.microsoft.com/office/drawing/2014/main" val="1782515635"/>
                    </a:ext>
                  </a:extLst>
                </a:gridCol>
              </a:tblGrid>
              <a:tr h="295531">
                <a:tc gridSpan="5">
                  <a:txBody>
                    <a:bodyPr/>
                    <a:lstStyle/>
                    <a:p>
                      <a:pPr algn="ctr"/>
                      <a:r>
                        <a:rPr lang="en-US" sz="1600" b="1" dirty="0">
                          <a:latin typeface="Times New Roman" panose="02020603050405020304" pitchFamily="18" charset="0"/>
                          <a:cs typeface="Times New Roman" panose="02020603050405020304" pitchFamily="18" charset="0"/>
                        </a:rPr>
                        <a:t>Handwriting image generation</a:t>
                      </a:r>
                    </a:p>
                  </a:txBody>
                  <a:tcPr>
                    <a:solidFill>
                      <a:schemeClr val="accent2">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585526412"/>
                  </a:ext>
                </a:extLst>
              </a:tr>
              <a:tr h="402997">
                <a:tc>
                  <a:txBody>
                    <a:bodyPr/>
                    <a:lstStyle/>
                    <a:p>
                      <a:pPr algn="ctr"/>
                      <a:r>
                        <a:rPr lang="en-US" sz="1200" dirty="0">
                          <a:latin typeface="Times New Roman" panose="02020603050405020304" pitchFamily="18" charset="0"/>
                          <a:cs typeface="Times New Roman" panose="02020603050405020304" pitchFamily="18" charset="0"/>
                        </a:rPr>
                        <a:t>Method</a:t>
                      </a:r>
                    </a:p>
                  </a:txBody>
                  <a:tcPr/>
                </a:tc>
                <a:tc>
                  <a:txBody>
                    <a:bodyPr/>
                    <a:lstStyle/>
                    <a:p>
                      <a:pPr algn="ctr"/>
                      <a:r>
                        <a:rPr lang="en-US" sz="1200" dirty="0">
                          <a:latin typeface="Times New Roman" panose="02020603050405020304" pitchFamily="18" charset="0"/>
                          <a:cs typeface="Times New Roman" panose="02020603050405020304" pitchFamily="18" charset="0"/>
                        </a:rPr>
                        <a:t>Architecture</a:t>
                      </a:r>
                    </a:p>
                  </a:txBody>
                  <a:tcPr/>
                </a:tc>
                <a:tc>
                  <a:txBody>
                    <a:bodyPr/>
                    <a:lstStyle/>
                    <a:p>
                      <a:pPr algn="ctr"/>
                      <a:r>
                        <a:rPr lang="en-US" sz="1200" dirty="0">
                          <a:latin typeface="Times New Roman" panose="02020603050405020304" pitchFamily="18" charset="0"/>
                          <a:cs typeface="Times New Roman" panose="02020603050405020304" pitchFamily="18" charset="0"/>
                        </a:rPr>
                        <a:t>Axillary network</a:t>
                      </a:r>
                    </a:p>
                  </a:txBody>
                  <a:tcPr/>
                </a:tc>
                <a:tc>
                  <a:txBody>
                    <a:bodyPr/>
                    <a:lstStyle/>
                    <a:p>
                      <a:pPr algn="ctr"/>
                      <a:r>
                        <a:rPr lang="en-US" sz="1200" dirty="0">
                          <a:latin typeface="Times New Roman" panose="02020603050405020304" pitchFamily="18" charset="0"/>
                          <a:cs typeface="Times New Roman" panose="02020603050405020304" pitchFamily="18" charset="0"/>
                        </a:rPr>
                        <a:t>Advantage</a:t>
                      </a:r>
                    </a:p>
                  </a:txBody>
                  <a:tcPr/>
                </a:tc>
                <a:tc>
                  <a:txBody>
                    <a:bodyPr/>
                    <a:lstStyle/>
                    <a:p>
                      <a:pPr algn="ctr"/>
                      <a:r>
                        <a:rPr lang="en-US" sz="1200" dirty="0">
                          <a:latin typeface="Times New Roman" panose="02020603050405020304" pitchFamily="18" charset="0"/>
                          <a:cs typeface="Times New Roman" panose="02020603050405020304" pitchFamily="18" charset="0"/>
                        </a:rPr>
                        <a:t>Drawbacks</a:t>
                      </a:r>
                    </a:p>
                  </a:txBody>
                  <a:tcPr/>
                </a:tc>
                <a:extLst>
                  <a:ext uri="{0D108BD9-81ED-4DB2-BD59-A6C34878D82A}">
                    <a16:rowId xmlns:a16="http://schemas.microsoft.com/office/drawing/2014/main" val="1044627956"/>
                  </a:ext>
                </a:extLst>
              </a:tr>
              <a:tr h="564196">
                <a:tc>
                  <a:txBody>
                    <a:bodyPr/>
                    <a:lstStyle/>
                    <a:p>
                      <a:pPr algn="ctr"/>
                      <a:r>
                        <a:rPr lang="en-US" sz="1200" dirty="0">
                          <a:latin typeface="Times New Roman" panose="02020603050405020304" pitchFamily="18" charset="0"/>
                          <a:cs typeface="Times New Roman" panose="02020603050405020304" pitchFamily="18" charset="0"/>
                        </a:rPr>
                        <a:t>HWT</a:t>
                      </a:r>
                    </a:p>
                  </a:txBody>
                  <a:tcPr/>
                </a:tc>
                <a:tc>
                  <a:txBody>
                    <a:bodyPr/>
                    <a:lstStyle/>
                    <a:p>
                      <a:pPr algn="ctr"/>
                      <a:r>
                        <a:rPr lang="en-US" sz="1200" dirty="0">
                          <a:latin typeface="Times New Roman" panose="02020603050405020304" pitchFamily="18" charset="0"/>
                          <a:cs typeface="Times New Roman" panose="02020603050405020304" pitchFamily="18" charset="0"/>
                        </a:rPr>
                        <a:t>Transformer</a:t>
                      </a:r>
                    </a:p>
                  </a:txBody>
                  <a:tcPr/>
                </a:tc>
                <a:tc>
                  <a:txBody>
                    <a:bodyPr/>
                    <a:lstStyle/>
                    <a:p>
                      <a:pPr algn="ctr"/>
                      <a:r>
                        <a:rPr lang="en-US" sz="1200" dirty="0">
                          <a:latin typeface="Times New Roman" panose="02020603050405020304" pitchFamily="18" charset="0"/>
                          <a:cs typeface="Times New Roman" panose="02020603050405020304" pitchFamily="18" charset="0"/>
                        </a:rPr>
                        <a:t>Recognition</a:t>
                      </a:r>
                    </a:p>
                  </a:txBody>
                  <a:tcPr/>
                </a:tc>
                <a:tc>
                  <a:txBody>
                    <a:bodyPr/>
                    <a:lstStyle/>
                    <a:p>
                      <a:pPr algn="ctr"/>
                      <a:r>
                        <a:rPr lang="en-US" sz="1200" dirty="0">
                          <a:latin typeface="Times New Roman" panose="02020603050405020304" pitchFamily="18" charset="0"/>
                          <a:cs typeface="Times New Roman" panose="02020603050405020304" pitchFamily="18" charset="0"/>
                        </a:rPr>
                        <a:t>fewer axillary network</a:t>
                      </a:r>
                    </a:p>
                  </a:txBody>
                  <a:tcPr/>
                </a:tc>
                <a:tc>
                  <a:txBody>
                    <a:bodyPr/>
                    <a:lstStyle/>
                    <a:p>
                      <a:pPr marL="0" indent="0" algn="ctr">
                        <a:buFont typeface="Arial" panose="020B0604020202020204" pitchFamily="34" charset="0"/>
                        <a:buNone/>
                      </a:pPr>
                      <a:r>
                        <a:rPr lang="en-US" sz="1200" dirty="0">
                          <a:latin typeface="Times New Roman" panose="02020603050405020304" pitchFamily="18" charset="0"/>
                          <a:cs typeface="Times New Roman" panose="02020603050405020304" pitchFamily="18" charset="0"/>
                        </a:rPr>
                        <a:t>Less readable output</a:t>
                      </a:r>
                    </a:p>
                    <a:p>
                      <a:pPr marL="0" indent="0" algn="ctr">
                        <a:buFont typeface="Arial" panose="020B0604020202020204" pitchFamily="34" charset="0"/>
                        <a:buNone/>
                      </a:pPr>
                      <a:r>
                        <a:rPr lang="en-US" sz="1200" dirty="0">
                          <a:latin typeface="Times New Roman" panose="02020603050405020304" pitchFamily="18" charset="0"/>
                          <a:cs typeface="Times New Roman" panose="02020603050405020304" pitchFamily="18" charset="0"/>
                        </a:rPr>
                        <a:t>No style learning</a:t>
                      </a:r>
                    </a:p>
                    <a:p>
                      <a:pPr marL="0" indent="0" algn="ctr">
                        <a:buFont typeface="Arial" panose="020B0604020202020204" pitchFamily="34" charset="0"/>
                        <a:buNone/>
                      </a:pPr>
                      <a:r>
                        <a:rPr lang="en-US" sz="1200" dirty="0">
                          <a:latin typeface="Times New Roman" panose="02020603050405020304" pitchFamily="18" charset="0"/>
                          <a:cs typeface="Times New Roman" panose="02020603050405020304" pitchFamily="18" charset="0"/>
                        </a:rPr>
                        <a:t>Long time to train</a:t>
                      </a:r>
                    </a:p>
                  </a:txBody>
                  <a:tcPr/>
                </a:tc>
                <a:extLst>
                  <a:ext uri="{0D108BD9-81ED-4DB2-BD59-A6C34878D82A}">
                    <a16:rowId xmlns:a16="http://schemas.microsoft.com/office/drawing/2014/main" val="1533806201"/>
                  </a:ext>
                </a:extLst>
              </a:tr>
              <a:tr h="886594">
                <a:tc>
                  <a:txBody>
                    <a:bodyPr/>
                    <a:lstStyle/>
                    <a:p>
                      <a:pPr algn="ctr"/>
                      <a:r>
                        <a:rPr lang="en-US" sz="1200" dirty="0" err="1">
                          <a:latin typeface="Times New Roman" panose="02020603050405020304" pitchFamily="18" charset="0"/>
                          <a:cs typeface="Times New Roman" panose="02020603050405020304" pitchFamily="18" charset="0"/>
                        </a:rPr>
                        <a:t>HiGAN</a:t>
                      </a:r>
                      <a:r>
                        <a:rPr lang="en-US" sz="1200" dirty="0">
                          <a:latin typeface="Times New Roman" panose="02020603050405020304" pitchFamily="18" charset="0"/>
                          <a:cs typeface="Times New Roman" panose="02020603050405020304" pitchFamily="18" charset="0"/>
                        </a:rPr>
                        <a:t>+</a:t>
                      </a:r>
                    </a:p>
                  </a:txBody>
                  <a:tcPr/>
                </a:tc>
                <a:tc>
                  <a:txBody>
                    <a:bodyPr/>
                    <a:lstStyle/>
                    <a:p>
                      <a:pPr algn="ctr"/>
                      <a:r>
                        <a:rPr lang="en-US" sz="1200" dirty="0">
                          <a:latin typeface="Times New Roman" panose="02020603050405020304" pitchFamily="18" charset="0"/>
                          <a:cs typeface="Times New Roman" panose="02020603050405020304" pitchFamily="18" charset="0"/>
                        </a:rPr>
                        <a:t>GAN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Recognition, writer ID</a:t>
                      </a:r>
                    </a:p>
                  </a:txBody>
                  <a:tcPr/>
                </a:tc>
                <a:tc>
                  <a:txBody>
                    <a:bodyPr/>
                    <a:lstStyle/>
                    <a:p>
                      <a:pPr algn="ctr"/>
                      <a:r>
                        <a:rPr lang="en-US" sz="1200" dirty="0">
                          <a:latin typeface="Times New Roman" panose="02020603050405020304" pitchFamily="18" charset="0"/>
                          <a:cs typeface="Times New Roman" panose="02020603050405020304" pitchFamily="18" charset="0"/>
                        </a:rPr>
                        <a:t>Realistic output</a:t>
                      </a:r>
                    </a:p>
                  </a:txBody>
                  <a:tcPr/>
                </a:tc>
                <a:tc>
                  <a:txBody>
                    <a:bodyPr/>
                    <a:lstStyle/>
                    <a:p>
                      <a:pPr marL="0" indent="0" algn="ctr">
                        <a:buFont typeface="Arial" panose="020B0604020202020204" pitchFamily="34" charset="0"/>
                        <a:buNone/>
                      </a:pPr>
                      <a:r>
                        <a:rPr lang="en-US" sz="1200" dirty="0">
                          <a:latin typeface="Times New Roman" panose="02020603050405020304" pitchFamily="18" charset="0"/>
                          <a:cs typeface="Times New Roman" panose="02020603050405020304" pitchFamily="18" charset="0"/>
                        </a:rPr>
                        <a:t>Overfit to texture</a:t>
                      </a:r>
                    </a:p>
                    <a:p>
                      <a:pPr marL="0" indent="0" algn="ctr">
                        <a:buFont typeface="Arial" panose="020B0604020202020204" pitchFamily="34" charset="0"/>
                        <a:buNone/>
                      </a:pPr>
                      <a:r>
                        <a:rPr lang="en-US" sz="1200" dirty="0">
                          <a:latin typeface="Times New Roman" panose="02020603050405020304" pitchFamily="18" charset="0"/>
                          <a:cs typeface="Times New Roman" panose="02020603050405020304" pitchFamily="18" charset="0"/>
                        </a:rPr>
                        <a:t>Not applicable to unseen images</a:t>
                      </a:r>
                    </a:p>
                    <a:p>
                      <a:pPr marL="0" indent="0" algn="ctr">
                        <a:buFont typeface="Arial" panose="020B0604020202020204" pitchFamily="34" charset="0"/>
                        <a:buNone/>
                      </a:pPr>
                      <a:r>
                        <a:rPr lang="en-US" sz="1200" dirty="0">
                          <a:latin typeface="Times New Roman" panose="02020603050405020304" pitchFamily="18" charset="0"/>
                          <a:cs typeface="Times New Roman" panose="02020603050405020304" pitchFamily="18" charset="0"/>
                        </a:rPr>
                        <a:t>Memory intensive training</a:t>
                      </a:r>
                    </a:p>
                  </a:txBody>
                  <a:tcPr/>
                </a:tc>
                <a:extLst>
                  <a:ext uri="{0D108BD9-81ED-4DB2-BD59-A6C34878D82A}">
                    <a16:rowId xmlns:a16="http://schemas.microsoft.com/office/drawing/2014/main" val="1133496234"/>
                  </a:ext>
                </a:extLst>
              </a:tr>
              <a:tr h="725395">
                <a:tc>
                  <a:txBody>
                    <a:bodyPr/>
                    <a:lstStyle/>
                    <a:p>
                      <a:pPr algn="ctr"/>
                      <a:r>
                        <a:rPr lang="en-US" sz="1200" dirty="0" err="1">
                          <a:latin typeface="Times New Roman" panose="02020603050405020304" pitchFamily="18" charset="0"/>
                          <a:cs typeface="Times New Roman" panose="02020603050405020304" pitchFamily="18" charset="0"/>
                        </a:rPr>
                        <a:t>Wordstylist</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latin typeface="Times New Roman" panose="02020603050405020304" pitchFamily="18" charset="0"/>
                          <a:cs typeface="Times New Roman" panose="02020603050405020304" pitchFamily="18" charset="0"/>
                        </a:rPr>
                        <a:t>Diffusion model</a:t>
                      </a:r>
                    </a:p>
                  </a:txBody>
                  <a:tcPr/>
                </a:tc>
                <a:tc>
                  <a:txBody>
                    <a:bodyPr/>
                    <a:lstStyle/>
                    <a:p>
                      <a:pPr algn="ctr"/>
                      <a:r>
                        <a:rPr lang="en-US" sz="1200" dirty="0">
                          <a:latin typeface="Times New Roman" panose="02020603050405020304" pitchFamily="18" charset="0"/>
                          <a:cs typeface="Times New Roman" panose="02020603050405020304" pitchFamily="18" charset="0"/>
                        </a:rPr>
                        <a:t>Writer ID</a:t>
                      </a:r>
                    </a:p>
                  </a:txBody>
                  <a:tcPr/>
                </a:tc>
                <a:tc>
                  <a:txBody>
                    <a:bodyPr/>
                    <a:lstStyle/>
                    <a:p>
                      <a:pPr algn="ctr"/>
                      <a:r>
                        <a:rPr lang="en-US" sz="1200" dirty="0">
                          <a:latin typeface="Times New Roman" panose="02020603050405020304" pitchFamily="18" charset="0"/>
                          <a:cs typeface="Times New Roman" panose="02020603050405020304" pitchFamily="18" charset="0"/>
                        </a:rPr>
                        <a:t>No auxiliary network</a:t>
                      </a:r>
                    </a:p>
                    <a:p>
                      <a:pPr algn="ct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latin typeface="Times New Roman" panose="02020603050405020304" pitchFamily="18" charset="0"/>
                          <a:cs typeface="Times New Roman" panose="02020603050405020304" pitchFamily="18" charset="0"/>
                        </a:rPr>
                        <a:t>Less readable text</a:t>
                      </a:r>
                    </a:p>
                    <a:p>
                      <a:pPr algn="ctr"/>
                      <a:r>
                        <a:rPr lang="en-US" sz="1200" dirty="0">
                          <a:latin typeface="Times New Roman" panose="02020603050405020304" pitchFamily="18" charset="0"/>
                          <a:cs typeface="Times New Roman" panose="02020603050405020304" pitchFamily="18" charset="0"/>
                        </a:rPr>
                        <a:t>Long train to train</a:t>
                      </a:r>
                    </a:p>
                    <a:p>
                      <a:pPr algn="ctr"/>
                      <a:r>
                        <a:rPr lang="en-US" sz="1200" dirty="0">
                          <a:latin typeface="Times New Roman" panose="02020603050405020304" pitchFamily="18" charset="0"/>
                          <a:cs typeface="Times New Roman" panose="02020603050405020304" pitchFamily="18" charset="0"/>
                        </a:rPr>
                        <a:t>Not applicable to unseen styles</a:t>
                      </a:r>
                    </a:p>
                  </a:txBody>
                  <a:tcPr/>
                </a:tc>
                <a:extLst>
                  <a:ext uri="{0D108BD9-81ED-4DB2-BD59-A6C34878D82A}">
                    <a16:rowId xmlns:a16="http://schemas.microsoft.com/office/drawing/2014/main" val="297421592"/>
                  </a:ext>
                </a:extLst>
              </a:tr>
            </a:tbl>
          </a:graphicData>
        </a:graphic>
      </p:graphicFrame>
      <p:graphicFrame>
        <p:nvGraphicFramePr>
          <p:cNvPr id="5" name="Content Placeholder 3">
            <a:extLst>
              <a:ext uri="{FF2B5EF4-FFF2-40B4-BE49-F238E27FC236}">
                <a16:creationId xmlns:a16="http://schemas.microsoft.com/office/drawing/2014/main" id="{80495534-4A2B-1B4B-6EDD-3D75A187FC07}"/>
              </a:ext>
            </a:extLst>
          </p:cNvPr>
          <p:cNvGraphicFramePr>
            <a:graphicFrameLocks/>
          </p:cNvGraphicFramePr>
          <p:nvPr>
            <p:extLst>
              <p:ext uri="{D42A27DB-BD31-4B8C-83A1-F6EECF244321}">
                <p14:modId xmlns:p14="http://schemas.microsoft.com/office/powerpoint/2010/main" val="3068708045"/>
              </p:ext>
            </p:extLst>
          </p:nvPr>
        </p:nvGraphicFramePr>
        <p:xfrm>
          <a:off x="589857" y="784702"/>
          <a:ext cx="5287966" cy="2544033"/>
        </p:xfrm>
        <a:graphic>
          <a:graphicData uri="http://schemas.openxmlformats.org/drawingml/2006/table">
            <a:tbl>
              <a:tblPr firstRow="1" bandRow="1">
                <a:tableStyleId>{5940675A-B579-460E-94D1-54222C63F5DA}</a:tableStyleId>
              </a:tblPr>
              <a:tblGrid>
                <a:gridCol w="844782">
                  <a:extLst>
                    <a:ext uri="{9D8B030D-6E8A-4147-A177-3AD203B41FA5}">
                      <a16:colId xmlns:a16="http://schemas.microsoft.com/office/drawing/2014/main" val="2401004682"/>
                    </a:ext>
                  </a:extLst>
                </a:gridCol>
                <a:gridCol w="1010797">
                  <a:extLst>
                    <a:ext uri="{9D8B030D-6E8A-4147-A177-3AD203B41FA5}">
                      <a16:colId xmlns:a16="http://schemas.microsoft.com/office/drawing/2014/main" val="3763237869"/>
                    </a:ext>
                  </a:extLst>
                </a:gridCol>
                <a:gridCol w="742722">
                  <a:extLst>
                    <a:ext uri="{9D8B030D-6E8A-4147-A177-3AD203B41FA5}">
                      <a16:colId xmlns:a16="http://schemas.microsoft.com/office/drawing/2014/main" val="1627284985"/>
                    </a:ext>
                  </a:extLst>
                </a:gridCol>
                <a:gridCol w="1230534">
                  <a:extLst>
                    <a:ext uri="{9D8B030D-6E8A-4147-A177-3AD203B41FA5}">
                      <a16:colId xmlns:a16="http://schemas.microsoft.com/office/drawing/2014/main" val="3465781018"/>
                    </a:ext>
                  </a:extLst>
                </a:gridCol>
                <a:gridCol w="1459131">
                  <a:extLst>
                    <a:ext uri="{9D8B030D-6E8A-4147-A177-3AD203B41FA5}">
                      <a16:colId xmlns:a16="http://schemas.microsoft.com/office/drawing/2014/main" val="1782515635"/>
                    </a:ext>
                  </a:extLst>
                </a:gridCol>
              </a:tblGrid>
              <a:tr h="311525">
                <a:tc gridSpan="5">
                  <a:txBody>
                    <a:bodyPr/>
                    <a:lstStyle/>
                    <a:p>
                      <a:pPr algn="ctr"/>
                      <a:r>
                        <a:rPr lang="en-US" sz="1600" b="1" dirty="0">
                          <a:latin typeface="Times New Roman" panose="02020603050405020304" pitchFamily="18" charset="0"/>
                          <a:cs typeface="Times New Roman" panose="02020603050405020304" pitchFamily="18" charset="0"/>
                        </a:rPr>
                        <a:t>Handwriting stroke prediction</a:t>
                      </a:r>
                    </a:p>
                  </a:txBody>
                  <a:tcPr>
                    <a:solidFill>
                      <a:schemeClr val="accent2">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585526412"/>
                  </a:ext>
                </a:extLst>
              </a:tr>
              <a:tr h="424807">
                <a:tc>
                  <a:txBody>
                    <a:bodyPr/>
                    <a:lstStyle/>
                    <a:p>
                      <a:pPr algn="ctr"/>
                      <a:r>
                        <a:rPr lang="en-US" sz="1200" dirty="0">
                          <a:latin typeface="Times New Roman" panose="02020603050405020304" pitchFamily="18" charset="0"/>
                          <a:cs typeface="Times New Roman" panose="02020603050405020304" pitchFamily="18" charset="0"/>
                        </a:rPr>
                        <a:t>Method</a:t>
                      </a:r>
                    </a:p>
                  </a:txBody>
                  <a:tcPr/>
                </a:tc>
                <a:tc>
                  <a:txBody>
                    <a:bodyPr/>
                    <a:lstStyle/>
                    <a:p>
                      <a:pPr algn="ctr"/>
                      <a:r>
                        <a:rPr lang="en-US" sz="1200" dirty="0">
                          <a:latin typeface="Times New Roman" panose="02020603050405020304" pitchFamily="18" charset="0"/>
                          <a:cs typeface="Times New Roman" panose="02020603050405020304" pitchFamily="18" charset="0"/>
                        </a:rPr>
                        <a:t>Architecture</a:t>
                      </a:r>
                    </a:p>
                  </a:txBody>
                  <a:tcPr/>
                </a:tc>
                <a:tc>
                  <a:txBody>
                    <a:bodyPr/>
                    <a:lstStyle/>
                    <a:p>
                      <a:pPr algn="ctr"/>
                      <a:r>
                        <a:rPr lang="en-US" sz="1200" dirty="0">
                          <a:latin typeface="Times New Roman" panose="02020603050405020304" pitchFamily="18" charset="0"/>
                          <a:cs typeface="Times New Roman" panose="02020603050405020304" pitchFamily="18" charset="0"/>
                        </a:rPr>
                        <a:t>Axillary network</a:t>
                      </a:r>
                    </a:p>
                  </a:txBody>
                  <a:tcPr/>
                </a:tc>
                <a:tc>
                  <a:txBody>
                    <a:bodyPr/>
                    <a:lstStyle/>
                    <a:p>
                      <a:pPr algn="ctr"/>
                      <a:r>
                        <a:rPr lang="en-US" sz="1200" dirty="0">
                          <a:latin typeface="Times New Roman" panose="02020603050405020304" pitchFamily="18" charset="0"/>
                          <a:cs typeface="Times New Roman" panose="02020603050405020304" pitchFamily="18" charset="0"/>
                        </a:rPr>
                        <a:t>Advantage</a:t>
                      </a:r>
                    </a:p>
                  </a:txBody>
                  <a:tcPr/>
                </a:tc>
                <a:tc>
                  <a:txBody>
                    <a:bodyPr/>
                    <a:lstStyle/>
                    <a:p>
                      <a:pPr algn="ctr"/>
                      <a:r>
                        <a:rPr lang="en-US" sz="1200" dirty="0">
                          <a:latin typeface="Times New Roman" panose="02020603050405020304" pitchFamily="18" charset="0"/>
                          <a:cs typeface="Times New Roman" panose="02020603050405020304" pitchFamily="18" charset="0"/>
                        </a:rPr>
                        <a:t>Drawbacks</a:t>
                      </a:r>
                    </a:p>
                  </a:txBody>
                  <a:tcPr/>
                </a:tc>
                <a:extLst>
                  <a:ext uri="{0D108BD9-81ED-4DB2-BD59-A6C34878D82A}">
                    <a16:rowId xmlns:a16="http://schemas.microsoft.com/office/drawing/2014/main" val="1044627956"/>
                  </a:ext>
                </a:extLst>
              </a:tr>
              <a:tr h="764653">
                <a:tc>
                  <a:txBody>
                    <a:bodyPr/>
                    <a:lstStyle/>
                    <a:p>
                      <a:pPr algn="ctr"/>
                      <a:r>
                        <a:rPr lang="en-US" sz="1200" dirty="0">
                          <a:latin typeface="Times New Roman" panose="02020603050405020304" pitchFamily="18" charset="0"/>
                          <a:cs typeface="Times New Roman" panose="02020603050405020304" pitchFamily="18" charset="0"/>
                        </a:rPr>
                        <a:t>Trace</a:t>
                      </a:r>
                    </a:p>
                  </a:txBody>
                  <a:tcPr/>
                </a:tc>
                <a:tc>
                  <a:txBody>
                    <a:bodyPr/>
                    <a:lstStyle/>
                    <a:p>
                      <a:pPr algn="ctr"/>
                      <a:r>
                        <a:rPr lang="en-US" sz="1200" dirty="0">
                          <a:latin typeface="Times New Roman" panose="02020603050405020304" pitchFamily="18" charset="0"/>
                          <a:cs typeface="Times New Roman" panose="02020603050405020304" pitchFamily="18" charset="0"/>
                        </a:rPr>
                        <a:t>LSTM</a:t>
                      </a:r>
                    </a:p>
                  </a:txBody>
                  <a:tcPr/>
                </a:tc>
                <a:tc>
                  <a:txBody>
                    <a:bodyPr/>
                    <a:lstStyle/>
                    <a:p>
                      <a:pPr algn="ctr"/>
                      <a:r>
                        <a:rPr lang="en-US" sz="1200" dirty="0">
                          <a:latin typeface="Times New Roman" panose="02020603050405020304" pitchFamily="18" charset="0"/>
                          <a:cs typeface="Times New Roman" panose="02020603050405020304" pitchFamily="18" charset="0"/>
                        </a:rPr>
                        <a:t>-</a:t>
                      </a:r>
                    </a:p>
                  </a:txBody>
                  <a:tcPr/>
                </a:tc>
                <a:tc>
                  <a:txBody>
                    <a:bodyPr/>
                    <a:lstStyle/>
                    <a:p>
                      <a:pPr algn="ctr"/>
                      <a:r>
                        <a:rPr lang="en-US" sz="1200" dirty="0">
                          <a:latin typeface="Times New Roman" panose="02020603050405020304" pitchFamily="18" charset="0"/>
                          <a:cs typeface="Times New Roman" panose="02020603050405020304" pitchFamily="18" charset="0"/>
                        </a:rPr>
                        <a:t>Best for non-calligraph styles</a:t>
                      </a:r>
                    </a:p>
                  </a:txBody>
                  <a:tcPr/>
                </a:tc>
                <a:tc>
                  <a:txBody>
                    <a:bodyPr/>
                    <a:lstStyle/>
                    <a:p>
                      <a:pPr algn="ctr"/>
                      <a:r>
                        <a:rPr lang="en-US" sz="1200" dirty="0">
                          <a:latin typeface="Times New Roman" panose="02020603050405020304" pitchFamily="18" charset="0"/>
                          <a:cs typeface="Times New Roman" panose="02020603050405020304" pitchFamily="18" charset="0"/>
                        </a:rPr>
                        <a:t>Only applicable to lines of text</a:t>
                      </a:r>
                    </a:p>
                    <a:p>
                      <a:pPr algn="ctr"/>
                      <a:r>
                        <a:rPr lang="en-US" sz="1200" dirty="0">
                          <a:latin typeface="Times New Roman" panose="02020603050405020304" pitchFamily="18" charset="0"/>
                          <a:cs typeface="Times New Roman" panose="02020603050405020304" pitchFamily="18" charset="0"/>
                        </a:rPr>
                        <a:t>Limited ability to recover trajectory</a:t>
                      </a:r>
                    </a:p>
                  </a:txBody>
                  <a:tcPr/>
                </a:tc>
                <a:extLst>
                  <a:ext uri="{0D108BD9-81ED-4DB2-BD59-A6C34878D82A}">
                    <a16:rowId xmlns:a16="http://schemas.microsoft.com/office/drawing/2014/main" val="1533806201"/>
                  </a:ext>
                </a:extLst>
              </a:tr>
              <a:tr h="928593">
                <a:tc>
                  <a:txBody>
                    <a:bodyPr/>
                    <a:lstStyle/>
                    <a:p>
                      <a:pPr algn="ctr"/>
                      <a:r>
                        <a:rPr lang="en-US" sz="1200" dirty="0">
                          <a:latin typeface="Times New Roman" panose="02020603050405020304" pitchFamily="18" charset="0"/>
                          <a:cs typeface="Times New Roman" panose="02020603050405020304" pitchFamily="18" charset="0"/>
                        </a:rPr>
                        <a:t>U-STR</a:t>
                      </a:r>
                    </a:p>
                  </a:txBody>
                  <a:tcPr/>
                </a:tc>
                <a:tc>
                  <a:txBody>
                    <a:bodyPr/>
                    <a:lstStyle/>
                    <a:p>
                      <a:pPr algn="ctr"/>
                      <a:r>
                        <a:rPr lang="en-US" sz="1200" dirty="0">
                          <a:latin typeface="Times New Roman" panose="02020603050405020304" pitchFamily="18" charset="0"/>
                          <a:cs typeface="Times New Roman" panose="02020603050405020304" pitchFamily="18" charset="0"/>
                        </a:rPr>
                        <a:t>LSTM</a:t>
                      </a:r>
                    </a:p>
                  </a:txBody>
                  <a:tcPr/>
                </a:tc>
                <a:tc>
                  <a:txBody>
                    <a:bodyPr/>
                    <a:lstStyle/>
                    <a:p>
                      <a:pPr algn="ctr"/>
                      <a:r>
                        <a:rPr lang="en-US" sz="1200" dirty="0">
                          <a:latin typeface="Times New Roman" panose="02020603050405020304" pitchFamily="18" charset="0"/>
                          <a:cs typeface="Times New Roman" panose="02020603050405020304" pitchFamily="18" charset="0"/>
                        </a:rPr>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work for non-calligraph styles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Applicable to any orientation</a:t>
                      </a:r>
                    </a:p>
                  </a:txBody>
                  <a:tcPr/>
                </a:tc>
                <a:tc>
                  <a:txBody>
                    <a:bodyPr/>
                    <a:lstStyle/>
                    <a:p>
                      <a:pPr algn="ctr"/>
                      <a:r>
                        <a:rPr lang="en-US" sz="1200" dirty="0">
                          <a:latin typeface="Times New Roman" panose="02020603050405020304" pitchFamily="18" charset="0"/>
                          <a:cs typeface="Times New Roman" panose="02020603050405020304" pitchFamily="18" charset="0"/>
                        </a:rPr>
                        <a:t>May miss word in word detector</a:t>
                      </a:r>
                    </a:p>
                  </a:txBody>
                  <a:tcPr/>
                </a:tc>
                <a:extLst>
                  <a:ext uri="{0D108BD9-81ED-4DB2-BD59-A6C34878D82A}">
                    <a16:rowId xmlns:a16="http://schemas.microsoft.com/office/drawing/2014/main" val="1162003788"/>
                  </a:ext>
                </a:extLst>
              </a:tr>
            </a:tbl>
          </a:graphicData>
        </a:graphic>
      </p:graphicFrame>
      <p:sp>
        <p:nvSpPr>
          <p:cNvPr id="6" name="TextBox 5">
            <a:extLst>
              <a:ext uri="{FF2B5EF4-FFF2-40B4-BE49-F238E27FC236}">
                <a16:creationId xmlns:a16="http://schemas.microsoft.com/office/drawing/2014/main" id="{1B3CBEB0-A378-3D27-48A4-53675C7FCD21}"/>
              </a:ext>
            </a:extLst>
          </p:cNvPr>
          <p:cNvSpPr txBox="1"/>
          <p:nvPr/>
        </p:nvSpPr>
        <p:spPr>
          <a:xfrm>
            <a:off x="779527" y="101024"/>
            <a:ext cx="6222852" cy="584775"/>
          </a:xfrm>
          <a:prstGeom prst="rect">
            <a:avLst/>
          </a:prstGeom>
          <a:noFill/>
        </p:spPr>
        <p:txBody>
          <a:bodyPr wrap="square">
            <a:spAutoFit/>
          </a:bodyPr>
          <a:lstStyle/>
          <a:p>
            <a:r>
              <a:rPr lang="en-US" sz="3200" dirty="0">
                <a:solidFill>
                  <a:srgbClr val="C00000"/>
                </a:solidFill>
                <a:latin typeface="Times New Roman" panose="02020603050405020304" pitchFamily="18" charset="0"/>
                <a:cs typeface="Times New Roman" panose="02020603050405020304" pitchFamily="18" charset="0"/>
              </a:rPr>
              <a:t>Strengths and drawbacks</a:t>
            </a:r>
          </a:p>
        </p:txBody>
      </p:sp>
      <p:graphicFrame>
        <p:nvGraphicFramePr>
          <p:cNvPr id="8" name="Content Placeholder 3">
            <a:extLst>
              <a:ext uri="{FF2B5EF4-FFF2-40B4-BE49-F238E27FC236}">
                <a16:creationId xmlns:a16="http://schemas.microsoft.com/office/drawing/2014/main" id="{424B89BA-CDE2-A87A-4162-94520AEA6511}"/>
              </a:ext>
            </a:extLst>
          </p:cNvPr>
          <p:cNvGraphicFramePr>
            <a:graphicFrameLocks/>
          </p:cNvGraphicFramePr>
          <p:nvPr>
            <p:extLst>
              <p:ext uri="{D42A27DB-BD31-4B8C-83A1-F6EECF244321}">
                <p14:modId xmlns:p14="http://schemas.microsoft.com/office/powerpoint/2010/main" val="3709743830"/>
              </p:ext>
            </p:extLst>
          </p:nvPr>
        </p:nvGraphicFramePr>
        <p:xfrm>
          <a:off x="589857" y="3435972"/>
          <a:ext cx="5525391" cy="3357479"/>
        </p:xfrm>
        <a:graphic>
          <a:graphicData uri="http://schemas.openxmlformats.org/drawingml/2006/table">
            <a:tbl>
              <a:tblPr firstRow="1" bandRow="1">
                <a:tableStyleId>{5940675A-B579-460E-94D1-54222C63F5DA}</a:tableStyleId>
              </a:tblPr>
              <a:tblGrid>
                <a:gridCol w="882711">
                  <a:extLst>
                    <a:ext uri="{9D8B030D-6E8A-4147-A177-3AD203B41FA5}">
                      <a16:colId xmlns:a16="http://schemas.microsoft.com/office/drawing/2014/main" val="2401004682"/>
                    </a:ext>
                  </a:extLst>
                </a:gridCol>
                <a:gridCol w="1056180">
                  <a:extLst>
                    <a:ext uri="{9D8B030D-6E8A-4147-A177-3AD203B41FA5}">
                      <a16:colId xmlns:a16="http://schemas.microsoft.com/office/drawing/2014/main" val="3763237869"/>
                    </a:ext>
                  </a:extLst>
                </a:gridCol>
                <a:gridCol w="776070">
                  <a:extLst>
                    <a:ext uri="{9D8B030D-6E8A-4147-A177-3AD203B41FA5}">
                      <a16:colId xmlns:a16="http://schemas.microsoft.com/office/drawing/2014/main" val="1627284985"/>
                    </a:ext>
                  </a:extLst>
                </a:gridCol>
                <a:gridCol w="1285784">
                  <a:extLst>
                    <a:ext uri="{9D8B030D-6E8A-4147-A177-3AD203B41FA5}">
                      <a16:colId xmlns:a16="http://schemas.microsoft.com/office/drawing/2014/main" val="3465781018"/>
                    </a:ext>
                  </a:extLst>
                </a:gridCol>
                <a:gridCol w="1524646">
                  <a:extLst>
                    <a:ext uri="{9D8B030D-6E8A-4147-A177-3AD203B41FA5}">
                      <a16:colId xmlns:a16="http://schemas.microsoft.com/office/drawing/2014/main" val="1782515635"/>
                    </a:ext>
                  </a:extLst>
                </a:gridCol>
              </a:tblGrid>
              <a:tr h="289834">
                <a:tc gridSpan="5">
                  <a:txBody>
                    <a:bodyPr/>
                    <a:lstStyle/>
                    <a:p>
                      <a:pPr algn="ctr"/>
                      <a:r>
                        <a:rPr lang="en-US" sz="1600" b="1" dirty="0">
                          <a:latin typeface="Times New Roman" panose="02020603050405020304" pitchFamily="18" charset="0"/>
                          <a:cs typeface="Times New Roman" panose="02020603050405020304" pitchFamily="18" charset="0"/>
                        </a:rPr>
                        <a:t>Handwriting stroke generation</a:t>
                      </a:r>
                    </a:p>
                  </a:txBody>
                  <a:tcPr>
                    <a:solidFill>
                      <a:schemeClr val="accent2">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585526412"/>
                  </a:ext>
                </a:extLst>
              </a:tr>
              <a:tr h="395228">
                <a:tc>
                  <a:txBody>
                    <a:bodyPr/>
                    <a:lstStyle/>
                    <a:p>
                      <a:pPr algn="ctr"/>
                      <a:r>
                        <a:rPr lang="en-US" sz="1200" dirty="0">
                          <a:latin typeface="Times New Roman" panose="02020603050405020304" pitchFamily="18" charset="0"/>
                          <a:cs typeface="Times New Roman" panose="02020603050405020304" pitchFamily="18" charset="0"/>
                        </a:rPr>
                        <a:t>Method</a:t>
                      </a:r>
                    </a:p>
                  </a:txBody>
                  <a:tcPr/>
                </a:tc>
                <a:tc>
                  <a:txBody>
                    <a:bodyPr/>
                    <a:lstStyle/>
                    <a:p>
                      <a:pPr algn="ctr"/>
                      <a:r>
                        <a:rPr lang="en-US" sz="1200" dirty="0">
                          <a:latin typeface="Times New Roman" panose="02020603050405020304" pitchFamily="18" charset="0"/>
                          <a:cs typeface="Times New Roman" panose="02020603050405020304" pitchFamily="18" charset="0"/>
                        </a:rPr>
                        <a:t>Architecture</a:t>
                      </a:r>
                    </a:p>
                  </a:txBody>
                  <a:tcPr/>
                </a:tc>
                <a:tc>
                  <a:txBody>
                    <a:bodyPr/>
                    <a:lstStyle/>
                    <a:p>
                      <a:pPr algn="ctr"/>
                      <a:r>
                        <a:rPr lang="en-US" sz="1200" dirty="0">
                          <a:latin typeface="Times New Roman" panose="02020603050405020304" pitchFamily="18" charset="0"/>
                          <a:cs typeface="Times New Roman" panose="02020603050405020304" pitchFamily="18" charset="0"/>
                        </a:rPr>
                        <a:t>Axillary network</a:t>
                      </a:r>
                    </a:p>
                  </a:txBody>
                  <a:tcPr/>
                </a:tc>
                <a:tc>
                  <a:txBody>
                    <a:bodyPr/>
                    <a:lstStyle/>
                    <a:p>
                      <a:pPr algn="ctr"/>
                      <a:r>
                        <a:rPr lang="en-US" sz="1200" dirty="0">
                          <a:latin typeface="Times New Roman" panose="02020603050405020304" pitchFamily="18" charset="0"/>
                          <a:cs typeface="Times New Roman" panose="02020603050405020304" pitchFamily="18" charset="0"/>
                        </a:rPr>
                        <a:t>Advantage</a:t>
                      </a:r>
                    </a:p>
                  </a:txBody>
                  <a:tcPr/>
                </a:tc>
                <a:tc>
                  <a:txBody>
                    <a:bodyPr/>
                    <a:lstStyle/>
                    <a:p>
                      <a:pPr algn="ctr"/>
                      <a:r>
                        <a:rPr lang="en-US" sz="1200" dirty="0">
                          <a:latin typeface="Times New Roman" panose="02020603050405020304" pitchFamily="18" charset="0"/>
                          <a:cs typeface="Times New Roman" panose="02020603050405020304" pitchFamily="18" charset="0"/>
                        </a:rPr>
                        <a:t>Drawbacks</a:t>
                      </a:r>
                    </a:p>
                  </a:txBody>
                  <a:tcPr/>
                </a:tc>
                <a:extLst>
                  <a:ext uri="{0D108BD9-81ED-4DB2-BD59-A6C34878D82A}">
                    <a16:rowId xmlns:a16="http://schemas.microsoft.com/office/drawing/2014/main" val="1044627956"/>
                  </a:ext>
                </a:extLst>
              </a:tr>
              <a:tr h="711410">
                <a:tc>
                  <a:txBody>
                    <a:bodyPr/>
                    <a:lstStyle/>
                    <a:p>
                      <a:pPr algn="ctr"/>
                      <a:r>
                        <a:rPr lang="en-US" sz="1200" dirty="0">
                          <a:latin typeface="Times New Roman" panose="02020603050405020304" pitchFamily="18" charset="0"/>
                          <a:cs typeface="Times New Roman" panose="02020603050405020304" pitchFamily="18" charset="0"/>
                        </a:rPr>
                        <a:t>Stroke </a:t>
                      </a:r>
                    </a:p>
                    <a:p>
                      <a:pPr algn="ctr"/>
                      <a:r>
                        <a:rPr lang="en-US" sz="1200" dirty="0">
                          <a:latin typeface="Times New Roman" panose="02020603050405020304" pitchFamily="18" charset="0"/>
                          <a:cs typeface="Times New Roman" panose="02020603050405020304" pitchFamily="18" charset="0"/>
                        </a:rPr>
                        <a:t>diffusion</a:t>
                      </a:r>
                    </a:p>
                  </a:txBody>
                  <a:tcPr/>
                </a:tc>
                <a:tc>
                  <a:txBody>
                    <a:bodyPr/>
                    <a:lstStyle/>
                    <a:p>
                      <a:pPr algn="ctr"/>
                      <a:r>
                        <a:rPr lang="en-US" sz="1200" dirty="0">
                          <a:latin typeface="Times New Roman" panose="02020603050405020304" pitchFamily="18" charset="0"/>
                          <a:cs typeface="Times New Roman" panose="02020603050405020304" pitchFamily="18" charset="0"/>
                        </a:rPr>
                        <a:t>Diffusion </a:t>
                      </a:r>
                    </a:p>
                    <a:p>
                      <a:pPr algn="ctr"/>
                      <a:r>
                        <a:rPr lang="en-US" sz="1200" dirty="0">
                          <a:latin typeface="Times New Roman" panose="02020603050405020304" pitchFamily="18" charset="0"/>
                          <a:cs typeface="Times New Roman" panose="02020603050405020304" pitchFamily="18" charset="0"/>
                        </a:rPr>
                        <a:t>model</a:t>
                      </a:r>
                    </a:p>
                  </a:txBody>
                  <a:tcPr/>
                </a:tc>
                <a:tc>
                  <a:txBody>
                    <a:bodyPr/>
                    <a:lstStyle/>
                    <a:p>
                      <a:pPr algn="ctr"/>
                      <a:r>
                        <a:rPr lang="en-US" sz="1200" dirty="0">
                          <a:latin typeface="Times New Roman" panose="02020603050405020304" pitchFamily="18" charset="0"/>
                          <a:cs typeface="Times New Roman" panose="02020603050405020304" pitchFamily="18" charset="0"/>
                        </a:rPr>
                        <a:t>No</a:t>
                      </a:r>
                    </a:p>
                  </a:txBody>
                  <a:tcPr/>
                </a:tc>
                <a:tc>
                  <a:txBody>
                    <a:bodyPr/>
                    <a:lstStyle/>
                    <a:p>
                      <a:pPr algn="ctr"/>
                      <a:r>
                        <a:rPr lang="en-US" sz="1200" dirty="0">
                          <a:latin typeface="Times New Roman" panose="02020603050405020304" pitchFamily="18" charset="0"/>
                          <a:cs typeface="Times New Roman" panose="02020603050405020304" pitchFamily="18" charset="0"/>
                        </a:rPr>
                        <a:t>Less training time</a:t>
                      </a:r>
                    </a:p>
                    <a:p>
                      <a:pPr algn="ctr"/>
                      <a:r>
                        <a:rPr lang="en-US" sz="1200" dirty="0">
                          <a:latin typeface="Times New Roman" panose="02020603050405020304" pitchFamily="18" charset="0"/>
                          <a:cs typeface="Times New Roman" panose="02020603050405020304" pitchFamily="18" charset="0"/>
                        </a:rPr>
                        <a:t>No restriction to go back in time</a:t>
                      </a:r>
                    </a:p>
                  </a:txBody>
                  <a:tcPr/>
                </a:tc>
                <a:tc>
                  <a:txBody>
                    <a:bodyPr/>
                    <a:lstStyle/>
                    <a:p>
                      <a:pPr algn="ctr"/>
                      <a:r>
                        <a:rPr lang="en-US" sz="1200" dirty="0">
                          <a:latin typeface="Times New Roman" panose="02020603050405020304" pitchFamily="18" charset="0"/>
                          <a:cs typeface="Times New Roman" panose="02020603050405020304" pitchFamily="18" charset="0"/>
                        </a:rPr>
                        <a:t>Do not follow calligraphic style</a:t>
                      </a:r>
                    </a:p>
                    <a:p>
                      <a:pPr algn="ctr"/>
                      <a:endParaRPr lang="en-US"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533806201"/>
                  </a:ext>
                </a:extLst>
              </a:tr>
              <a:tr h="553319">
                <a:tc>
                  <a:txBody>
                    <a:bodyPr/>
                    <a:lstStyle/>
                    <a:p>
                      <a:pPr algn="ctr"/>
                      <a:r>
                        <a:rPr lang="en-US" sz="1200" dirty="0">
                          <a:latin typeface="Times New Roman" panose="02020603050405020304" pitchFamily="18" charset="0"/>
                          <a:cs typeface="Times New Roman" panose="02020603050405020304" pitchFamily="18" charset="0"/>
                        </a:rPr>
                        <a:t>Brush</a:t>
                      </a:r>
                    </a:p>
                  </a:txBody>
                  <a:tcPr/>
                </a:tc>
                <a:tc>
                  <a:txBody>
                    <a:bodyPr/>
                    <a:lstStyle/>
                    <a:p>
                      <a:pPr algn="ctr"/>
                      <a:r>
                        <a:rPr lang="en-US" sz="1200" dirty="0">
                          <a:latin typeface="Times New Roman" panose="02020603050405020304" pitchFamily="18" charset="0"/>
                          <a:cs typeface="Times New Roman" panose="02020603050405020304" pitchFamily="18" charset="0"/>
                        </a:rPr>
                        <a:t>LSTM</a:t>
                      </a:r>
                    </a:p>
                  </a:txBody>
                  <a:tcPr/>
                </a:tc>
                <a:tc>
                  <a:txBody>
                    <a:bodyPr/>
                    <a:lstStyle/>
                    <a:p>
                      <a:pPr algn="ctr"/>
                      <a:r>
                        <a:rPr lang="en-US" sz="1200" dirty="0">
                          <a:latin typeface="Times New Roman" panose="02020603050405020304" pitchFamily="18" charset="0"/>
                          <a:cs typeface="Times New Roman" panose="02020603050405020304" pitchFamily="18" charset="0"/>
                        </a:rPr>
                        <a:t>No</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Decouple text and style features</a:t>
                      </a:r>
                    </a:p>
                  </a:txBody>
                  <a:tcPr/>
                </a:tc>
                <a:tc>
                  <a:txBody>
                    <a:bodyPr/>
                    <a:lstStyle/>
                    <a:p>
                      <a:pPr algn="ctr"/>
                      <a:r>
                        <a:rPr lang="en-US" sz="1200" dirty="0">
                          <a:latin typeface="Times New Roman" panose="02020603050405020304" pitchFamily="18" charset="0"/>
                          <a:cs typeface="Times New Roman" panose="02020603050405020304" pitchFamily="18" charset="0"/>
                        </a:rPr>
                        <a:t>Not readable text</a:t>
                      </a:r>
                    </a:p>
                    <a:p>
                      <a:pPr algn="ctr"/>
                      <a:r>
                        <a:rPr lang="en-US" sz="1200" dirty="0">
                          <a:latin typeface="Times New Roman" panose="02020603050405020304" pitchFamily="18" charset="0"/>
                          <a:cs typeface="Times New Roman" panose="02020603050405020304" pitchFamily="18" charset="0"/>
                        </a:rPr>
                        <a:t>Do not mimic style</a:t>
                      </a:r>
                    </a:p>
                  </a:txBody>
                  <a:tcPr/>
                </a:tc>
                <a:extLst>
                  <a:ext uri="{0D108BD9-81ED-4DB2-BD59-A6C34878D82A}">
                    <a16:rowId xmlns:a16="http://schemas.microsoft.com/office/drawing/2014/main" val="1162003788"/>
                  </a:ext>
                </a:extLst>
              </a:tr>
              <a:tr h="1185684">
                <a:tc>
                  <a:txBody>
                    <a:bodyPr/>
                    <a:lstStyle/>
                    <a:p>
                      <a:pPr algn="ctr"/>
                      <a:r>
                        <a:rPr lang="en-US" sz="1200" dirty="0">
                          <a:latin typeface="Times New Roman" panose="02020603050405020304" pitchFamily="18" charset="0"/>
                          <a:cs typeface="Times New Roman" panose="02020603050405020304" pitchFamily="18" charset="0"/>
                        </a:rPr>
                        <a:t>Ours</a:t>
                      </a:r>
                    </a:p>
                  </a:txBody>
                  <a:tcPr/>
                </a:tc>
                <a:tc>
                  <a:txBody>
                    <a:bodyPr/>
                    <a:lstStyle/>
                    <a:p>
                      <a:pPr algn="ctr"/>
                      <a:r>
                        <a:rPr lang="en-US" sz="1200" dirty="0">
                          <a:latin typeface="Times New Roman" panose="02020603050405020304" pitchFamily="18" charset="0"/>
                          <a:cs typeface="Times New Roman" panose="02020603050405020304" pitchFamily="18" charset="0"/>
                        </a:rPr>
                        <a:t>Diffusion </a:t>
                      </a:r>
                    </a:p>
                    <a:p>
                      <a:pPr algn="ctr"/>
                      <a:r>
                        <a:rPr lang="en-US" sz="1200" dirty="0">
                          <a:latin typeface="Times New Roman" panose="02020603050405020304" pitchFamily="18" charset="0"/>
                          <a:cs typeface="Times New Roman" panose="02020603050405020304" pitchFamily="18" charset="0"/>
                        </a:rPr>
                        <a:t>model</a:t>
                      </a:r>
                    </a:p>
                    <a:p>
                      <a:pPr algn="ct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latin typeface="Times New Roman" panose="02020603050405020304" pitchFamily="18" charset="0"/>
                          <a:cs typeface="Times New Roman" panose="02020603050405020304" pitchFamily="18" charset="0"/>
                        </a:rPr>
                        <a:t>No</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Less training time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Mimic calligraphic style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Applicable to unknown styles</a:t>
                      </a:r>
                    </a:p>
                  </a:txBody>
                  <a:tcPr/>
                </a:tc>
                <a:tc>
                  <a:txBody>
                    <a:bodyPr/>
                    <a:lstStyle/>
                    <a:p>
                      <a:pPr algn="ctr"/>
                      <a:r>
                        <a:rPr lang="en-US" sz="1200" dirty="0">
                          <a:latin typeface="Times New Roman" panose="02020603050405020304" pitchFamily="18" charset="0"/>
                          <a:cs typeface="Times New Roman" panose="02020603050405020304" pitchFamily="18" charset="0"/>
                        </a:rPr>
                        <a:t>Stabilize diffusion model with additional loss</a:t>
                      </a:r>
                    </a:p>
                  </a:txBody>
                  <a:tcPr/>
                </a:tc>
                <a:extLst>
                  <a:ext uri="{0D108BD9-81ED-4DB2-BD59-A6C34878D82A}">
                    <a16:rowId xmlns:a16="http://schemas.microsoft.com/office/drawing/2014/main" val="1260225384"/>
                  </a:ext>
                </a:extLst>
              </a:tr>
            </a:tbl>
          </a:graphicData>
        </a:graphic>
      </p:graphicFrame>
    </p:spTree>
    <p:extLst>
      <p:ext uri="{BB962C8B-B14F-4D97-AF65-F5344CB8AC3E}">
        <p14:creationId xmlns:p14="http://schemas.microsoft.com/office/powerpoint/2010/main" val="951138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7BB1E-C1E9-650E-B656-A5CA14164732}"/>
              </a:ext>
            </a:extLst>
          </p:cNvPr>
          <p:cNvSpPr>
            <a:spLocks noGrp="1"/>
          </p:cNvSpPr>
          <p:nvPr>
            <p:ph type="title"/>
          </p:nvPr>
        </p:nvSpPr>
        <p:spPr>
          <a:xfrm>
            <a:off x="748553" y="24466"/>
            <a:ext cx="10515600" cy="1325563"/>
          </a:xfrm>
        </p:spPr>
        <p:txBody>
          <a:bodyPr/>
          <a:lstStyle/>
          <a:p>
            <a:r>
              <a:rPr lang="en-US">
                <a:latin typeface="Times New Roman" panose="02020603050405020304" pitchFamily="18" charset="0"/>
                <a:cs typeface="Times New Roman" panose="02020603050405020304" pitchFamily="18" charset="0"/>
              </a:rPr>
              <a:t>Contribution</a:t>
            </a:r>
          </a:p>
        </p:txBody>
      </p:sp>
      <p:sp>
        <p:nvSpPr>
          <p:cNvPr id="3" name="Content Placeholder 2">
            <a:extLst>
              <a:ext uri="{FF2B5EF4-FFF2-40B4-BE49-F238E27FC236}">
                <a16:creationId xmlns:a16="http://schemas.microsoft.com/office/drawing/2014/main" id="{D2E624CE-D4BE-11A5-4609-99240406E5EE}"/>
              </a:ext>
            </a:extLst>
          </p:cNvPr>
          <p:cNvSpPr>
            <a:spLocks noGrp="1"/>
          </p:cNvSpPr>
          <p:nvPr>
            <p:ph idx="1"/>
          </p:nvPr>
        </p:nvSpPr>
        <p:spPr>
          <a:xfrm>
            <a:off x="892908" y="1262918"/>
            <a:ext cx="10515600" cy="4667250"/>
          </a:xfrm>
        </p:spPr>
        <p:txBody>
          <a:bodyPr vert="horz" lIns="91440" tIns="45720" rIns="91440" bIns="45720" rtlCol="0" anchor="t">
            <a:noAutofit/>
          </a:bodyPr>
          <a:lstStyle/>
          <a:p>
            <a:pPr>
              <a:buFont typeface="Wingdings" panose="05000000000000000000" pitchFamily="2" charset="2"/>
              <a:buChar char="q"/>
            </a:pPr>
            <a:r>
              <a:rPr lang="en-US" sz="1600" b="0" i="0" dirty="0">
                <a:effectLst/>
                <a:latin typeface="Times New Roman" panose="02020603050405020304" pitchFamily="18" charset="0"/>
                <a:cs typeface="Times New Roman" panose="02020603050405020304" pitchFamily="18" charset="0"/>
              </a:rPr>
              <a:t>We proposed a simple probabilistic diffusion model-based network for handwriting stroke generation </a:t>
            </a:r>
            <a:r>
              <a:rPr lang="en-US" sz="1600" b="0" i="0" baseline="30000" dirty="0">
                <a:effectLst/>
                <a:latin typeface="Times New Roman" panose="02020603050405020304" pitchFamily="18" charset="0"/>
                <a:cs typeface="Times New Roman" panose="02020603050405020304" pitchFamily="18" charset="0"/>
              </a:rPr>
              <a:t>1</a:t>
            </a:r>
            <a:endParaRPr lang="en-US" sz="1600" dirty="0">
              <a:latin typeface="Times New Roman" panose="02020603050405020304" pitchFamily="18" charset="0"/>
              <a:cs typeface="Times New Roman" panose="02020603050405020304" pitchFamily="18" charset="0"/>
            </a:endParaRPr>
          </a:p>
          <a:p>
            <a:pPr>
              <a:buFont typeface="Wingdings" panose="05000000000000000000" pitchFamily="2" charset="2"/>
              <a:buChar char="q"/>
            </a:pPr>
            <a:endParaRPr lang="en-US" sz="1600" b="0" i="0" dirty="0">
              <a:effectLst/>
              <a:latin typeface="Times New Roman" panose="02020603050405020304" pitchFamily="18" charset="0"/>
              <a:cs typeface="Times New Roman" panose="02020603050405020304" pitchFamily="18" charset="0"/>
            </a:endParaRPr>
          </a:p>
          <a:p>
            <a:pPr>
              <a:buFont typeface="Wingdings" panose="05000000000000000000" pitchFamily="2" charset="2"/>
              <a:buChar char="q"/>
            </a:pPr>
            <a:r>
              <a:rPr lang="en-US" sz="1600" dirty="0">
                <a:latin typeface="Times New Roman" panose="02020603050405020304" pitchFamily="18" charset="0"/>
                <a:cs typeface="Times New Roman" panose="02020603050405020304" pitchFamily="18" charset="0"/>
              </a:rPr>
              <a:t> </a:t>
            </a:r>
            <a:r>
              <a:rPr lang="en-US" sz="1600" b="0" i="0" dirty="0">
                <a:effectLst/>
                <a:latin typeface="Times New Roman" panose="02020603050405020304" pitchFamily="18" charset="0"/>
                <a:cs typeface="Times New Roman" panose="02020603050405020304" pitchFamily="18" charset="0"/>
              </a:rPr>
              <a:t>We propose multi-scale attention features to represent the character</a:t>
            </a:r>
            <a:r>
              <a:rPr lang="en-US" sz="1600" dirty="0">
                <a:latin typeface="Times New Roman" panose="02020603050405020304" pitchFamily="18" charset="0"/>
                <a:cs typeface="Times New Roman" panose="02020603050405020304" pitchFamily="18" charset="0"/>
              </a:rPr>
              <a:t> embedding</a:t>
            </a:r>
            <a:endParaRPr lang="en-US" sz="1600" dirty="0">
              <a:latin typeface="Times New Roman" panose="02020603050405020304" pitchFamily="18" charset="0"/>
              <a:ea typeface="+mn-lt"/>
              <a:cs typeface="Times New Roman" panose="02020603050405020304" pitchFamily="18" charset="0"/>
            </a:endParaRPr>
          </a:p>
          <a:p>
            <a:pPr>
              <a:buFont typeface="Wingdings" panose="05000000000000000000" pitchFamily="2" charset="2"/>
              <a:buChar char="q"/>
            </a:pPr>
            <a:endParaRPr lang="en-US" sz="1600" dirty="0">
              <a:latin typeface="Times New Roman" panose="02020603050405020304" pitchFamily="18" charset="0"/>
              <a:cs typeface="Times New Roman" panose="02020603050405020304" pitchFamily="18" charset="0"/>
            </a:endParaRPr>
          </a:p>
          <a:p>
            <a:pPr>
              <a:buFont typeface="Wingdings" panose="05000000000000000000" pitchFamily="2" charset="2"/>
              <a:buChar char="q"/>
            </a:pPr>
            <a:r>
              <a:rPr lang="en-US" sz="1600" dirty="0">
                <a:latin typeface="Times New Roman" panose="02020603050405020304" pitchFamily="18" charset="0"/>
                <a:cs typeface="Times New Roman" panose="02020603050405020304" pitchFamily="18" charset="0"/>
              </a:rPr>
              <a:t>We also propose a character</a:t>
            </a:r>
            <a:r>
              <a:rPr lang="en-US" sz="1600" b="0" i="0" dirty="0">
                <a:effectLst/>
                <a:latin typeface="Times New Roman" panose="02020603050405020304" pitchFamily="18" charset="0"/>
                <a:cs typeface="Times New Roman" panose="02020603050405020304" pitchFamily="18" charset="0"/>
              </a:rPr>
              <a:t> pair </a:t>
            </a:r>
            <a:r>
              <a:rPr lang="en-US" sz="1600" dirty="0">
                <a:latin typeface="Times New Roman" panose="02020603050405020304" pitchFamily="18" charset="0"/>
                <a:cs typeface="Times New Roman" panose="02020603050405020304" pitchFamily="18" charset="0"/>
              </a:rPr>
              <a:t>embedding to represent the connectivity between characters based on multi-scale features</a:t>
            </a:r>
          </a:p>
          <a:p>
            <a:pPr>
              <a:buFont typeface="Wingdings" panose="05000000000000000000" pitchFamily="2" charset="2"/>
              <a:buChar char="q"/>
            </a:pPr>
            <a:endParaRPr lang="en-US" sz="1600" b="0" i="0" dirty="0">
              <a:effectLst/>
              <a:latin typeface="Times New Roman" panose="02020603050405020304" pitchFamily="18" charset="0"/>
              <a:cs typeface="Times New Roman" panose="02020603050405020304" pitchFamily="18" charset="0"/>
            </a:endParaRPr>
          </a:p>
          <a:p>
            <a:pPr>
              <a:buFont typeface="Wingdings" panose="05000000000000000000" pitchFamily="2" charset="2"/>
              <a:buChar char="q"/>
            </a:pPr>
            <a:r>
              <a:rPr lang="en-US" sz="1600" b="0" i="0" dirty="0">
                <a:effectLst/>
                <a:latin typeface="Times New Roman" panose="02020603050405020304" pitchFamily="18" charset="0"/>
                <a:cs typeface="Times New Roman" panose="02020603050405020304" pitchFamily="18" charset="0"/>
              </a:rPr>
              <a:t>Train our diffusion model with Dynamic Time Warping and diffusion loss to improve the stroke prediction</a:t>
            </a:r>
          </a:p>
          <a:p>
            <a:pPr>
              <a:buFont typeface="Wingdings" panose="05000000000000000000" pitchFamily="2" charset="2"/>
              <a:buChar char="q"/>
            </a:pPr>
            <a:endParaRPr lang="en-US" sz="1600" b="0" i="0" dirty="0">
              <a:effectLst/>
              <a:latin typeface="Times New Roman" panose="02020603050405020304" pitchFamily="18" charset="0"/>
              <a:cs typeface="Times New Roman" panose="02020603050405020304" pitchFamily="18" charset="0"/>
            </a:endParaRPr>
          </a:p>
          <a:p>
            <a:pPr>
              <a:buFont typeface="Wingdings" panose="05000000000000000000" pitchFamily="2" charset="2"/>
              <a:buChar char="q"/>
            </a:pPr>
            <a:r>
              <a:rPr lang="en-US" sz="1600" dirty="0">
                <a:latin typeface="Times New Roman" panose="02020603050405020304" pitchFamily="18" charset="0"/>
                <a:cs typeface="Times New Roman" panose="02020603050405020304" pitchFamily="18" charset="0"/>
              </a:rPr>
              <a:t>We propose</a:t>
            </a:r>
            <a:r>
              <a:rPr lang="en-US" sz="1600" dirty="0">
                <a:latin typeface="Times New Roman" panose="02020603050405020304" pitchFamily="18" charset="0"/>
                <a:ea typeface="+mn-lt"/>
                <a:cs typeface="Times New Roman" panose="02020603050405020304" pitchFamily="18" charset="0"/>
              </a:rPr>
              <a:t> to use style features and character shapes in metrics</a:t>
            </a:r>
            <a:r>
              <a:rPr lang="en-US" sz="1600" dirty="0">
                <a:latin typeface="Times New Roman" panose="02020603050405020304" pitchFamily="18" charset="0"/>
                <a:cs typeface="Times New Roman" panose="02020603050405020304" pitchFamily="18" charset="0"/>
              </a:rPr>
              <a:t> specifically designed for handwriting image to evaluate calligraphic style </a:t>
            </a:r>
            <a:endParaRPr lang="en-US" sz="1600" b="0" i="0" dirty="0">
              <a:effectLst/>
              <a:latin typeface="Times New Roman" panose="02020603050405020304" pitchFamily="18" charset="0"/>
              <a:cs typeface="Times New Roman" panose="02020603050405020304" pitchFamily="18" charset="0"/>
            </a:endParaRPr>
          </a:p>
          <a:p>
            <a:pPr>
              <a:buFont typeface="Wingdings" panose="05000000000000000000" pitchFamily="2" charset="2"/>
              <a:buChar char="q"/>
            </a:pPr>
            <a:endParaRPr lang="en-US" sz="1600" dirty="0">
              <a:latin typeface="Times New Roman" panose="02020603050405020304" pitchFamily="18" charset="0"/>
              <a:cs typeface="Times New Roman" panose="02020603050405020304" pitchFamily="18" charset="0"/>
            </a:endParaRPr>
          </a:p>
          <a:p>
            <a:pPr>
              <a:buFont typeface="Wingdings" panose="05000000000000000000" pitchFamily="2" charset="2"/>
              <a:buChar char="q"/>
            </a:pPr>
            <a:r>
              <a:rPr lang="en-US" sz="1600" dirty="0">
                <a:latin typeface="Times New Roman" panose="02020603050405020304" pitchFamily="18" charset="0"/>
                <a:cs typeface="Times New Roman" panose="02020603050405020304" pitchFamily="18" charset="0"/>
              </a:rPr>
              <a:t>Our system</a:t>
            </a:r>
            <a:r>
              <a:rPr lang="en-US" sz="1600" b="0" i="0" dirty="0">
                <a:effectLst/>
                <a:latin typeface="Times New Roman" panose="02020603050405020304" pitchFamily="18" charset="0"/>
                <a:cs typeface="Times New Roman" panose="02020603050405020304" pitchFamily="18" charset="0"/>
              </a:rPr>
              <a:t> can compete with image generation in terms of calligraphy style imitating via plotting strokes as image. Our quantitative and qualitative results show our proposed method’s effectiveness and generalization ability</a:t>
            </a:r>
          </a:p>
        </p:txBody>
      </p:sp>
      <p:sp>
        <p:nvSpPr>
          <p:cNvPr id="5" name="TextBox 4">
            <a:extLst>
              <a:ext uri="{FF2B5EF4-FFF2-40B4-BE49-F238E27FC236}">
                <a16:creationId xmlns:a16="http://schemas.microsoft.com/office/drawing/2014/main" id="{78E0BD9E-A8D0-96D2-0A0D-89F5E41C5CA8}"/>
              </a:ext>
            </a:extLst>
          </p:cNvPr>
          <p:cNvSpPr txBox="1"/>
          <p:nvPr/>
        </p:nvSpPr>
        <p:spPr>
          <a:xfrm>
            <a:off x="783492" y="6047419"/>
            <a:ext cx="11408508" cy="461665"/>
          </a:xfrm>
          <a:prstGeom prst="rect">
            <a:avLst/>
          </a:prstGeom>
          <a:noFill/>
        </p:spPr>
        <p:txBody>
          <a:bodyPr wrap="square">
            <a:spAutoFit/>
          </a:bodyPr>
          <a:lstStyle/>
          <a:p>
            <a:r>
              <a:rPr lang="en-US" sz="1200" baseline="30000" dirty="0">
                <a:latin typeface="Times New Roman" panose="02020603050405020304" pitchFamily="18" charset="0"/>
                <a:cs typeface="Times New Roman" panose="02020603050405020304" pitchFamily="18" charset="0"/>
              </a:rPr>
              <a:t>1</a:t>
            </a:r>
            <a:r>
              <a:rPr lang="en-US" sz="1200" dirty="0">
                <a:latin typeface="Times New Roman" panose="02020603050405020304" pitchFamily="18" charset="0"/>
                <a:cs typeface="Times New Roman" panose="02020603050405020304" pitchFamily="18" charset="0"/>
              </a:rPr>
              <a:t> S. Hanif and L.J. </a:t>
            </a:r>
            <a:r>
              <a:rPr lang="en-US" sz="1200" dirty="0" err="1">
                <a:latin typeface="Times New Roman" panose="02020603050405020304" pitchFamily="18" charset="0"/>
                <a:cs typeface="Times New Roman" panose="02020603050405020304" pitchFamily="18" charset="0"/>
              </a:rPr>
              <a:t>Latecki</a:t>
            </a:r>
            <a:r>
              <a:rPr lang="en-US" sz="1200" dirty="0">
                <a:latin typeface="Times New Roman" panose="02020603050405020304" pitchFamily="18" charset="0"/>
                <a:cs typeface="Times New Roman" panose="02020603050405020304" pitchFamily="18" charset="0"/>
              </a:rPr>
              <a:t>, </a:t>
            </a:r>
            <a:r>
              <a:rPr lang="en-US" sz="1200" b="0" dirty="0">
                <a:effectLst/>
                <a:latin typeface="Times New Roman" panose="02020603050405020304" pitchFamily="18" charset="0"/>
                <a:cs typeface="Times New Roman" panose="02020603050405020304" pitchFamily="18" charset="0"/>
              </a:rPr>
              <a:t>MS-CAP: Probabilistic Diffusion Model Conditioned on Multi-Scale </a:t>
            </a:r>
            <a:r>
              <a:rPr lang="en-US" sz="1200" b="0" dirty="0" err="1">
                <a:effectLst/>
                <a:latin typeface="Times New Roman" panose="02020603050405020304" pitchFamily="18" charset="0"/>
                <a:cs typeface="Times New Roman" panose="02020603050405020304" pitchFamily="18" charset="0"/>
              </a:rPr>
              <a:t>ChAracter</a:t>
            </a:r>
            <a:r>
              <a:rPr lang="en-US" sz="1200" b="0" dirty="0">
                <a:effectLst/>
                <a:latin typeface="Times New Roman" panose="02020603050405020304" pitchFamily="18" charset="0"/>
                <a:cs typeface="Times New Roman" panose="02020603050405020304" pitchFamily="18" charset="0"/>
              </a:rPr>
              <a:t> Pairs for Style in Handwriting </a:t>
            </a:r>
          </a:p>
          <a:p>
            <a:r>
              <a:rPr lang="en-US" sz="1200" b="0" dirty="0">
                <a:effectLst/>
                <a:latin typeface="Times New Roman" panose="02020603050405020304" pitchFamily="18" charset="0"/>
                <a:cs typeface="Times New Roman" panose="02020603050405020304" pitchFamily="18" charset="0"/>
              </a:rPr>
              <a:t>Stroke’s Generation (in preparation)</a:t>
            </a:r>
            <a:endParaRPr lang="en-US" sz="1200" dirty="0"/>
          </a:p>
        </p:txBody>
      </p:sp>
    </p:spTree>
    <p:extLst>
      <p:ext uri="{BB962C8B-B14F-4D97-AF65-F5344CB8AC3E}">
        <p14:creationId xmlns:p14="http://schemas.microsoft.com/office/powerpoint/2010/main" val="1370495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9D61A4-35FA-4B91-3595-BAF1C562FBE7}"/>
              </a:ext>
            </a:extLst>
          </p:cNvPr>
          <p:cNvSpPr txBox="1"/>
          <p:nvPr/>
        </p:nvSpPr>
        <p:spPr>
          <a:xfrm>
            <a:off x="98834" y="6532100"/>
            <a:ext cx="10911825" cy="246221"/>
          </a:xfrm>
          <a:prstGeom prst="rect">
            <a:avLst/>
          </a:prstGeom>
          <a:noFill/>
        </p:spPr>
        <p:txBody>
          <a:bodyPr wrap="square" rtlCol="0">
            <a:spAutoFit/>
          </a:bodyPr>
          <a:lstStyle/>
          <a:p>
            <a:r>
              <a:rPr lang="en-US" sz="1000" i="1" dirty="0">
                <a:latin typeface="Times New Roman" panose="02020603050405020304" pitchFamily="18" charset="0"/>
                <a:cs typeface="Times New Roman" panose="02020603050405020304" pitchFamily="18" charset="0"/>
              </a:rPr>
              <a:t>S. Hanif and L.J. </a:t>
            </a:r>
            <a:r>
              <a:rPr lang="en-US" sz="1000" i="1" dirty="0" err="1">
                <a:latin typeface="Times New Roman" panose="02020603050405020304" pitchFamily="18" charset="0"/>
                <a:cs typeface="Times New Roman" panose="02020603050405020304" pitchFamily="18" charset="0"/>
              </a:rPr>
              <a:t>Latecki</a:t>
            </a:r>
            <a:r>
              <a:rPr lang="en-US" sz="1000" i="1" dirty="0">
                <a:latin typeface="Times New Roman" panose="02020603050405020304" pitchFamily="18" charset="0"/>
                <a:cs typeface="Times New Roman" panose="02020603050405020304" pitchFamily="18" charset="0"/>
              </a:rPr>
              <a:t>: </a:t>
            </a:r>
            <a:r>
              <a:rPr lang="en-US" sz="1000" b="0" i="1" dirty="0">
                <a:effectLst/>
                <a:latin typeface="Times New Roman" panose="02020603050405020304" pitchFamily="18" charset="0"/>
                <a:cs typeface="Times New Roman" panose="02020603050405020304" pitchFamily="18" charset="0"/>
              </a:rPr>
              <a:t>MS-CAP: Probabilistic Diffusion Model Conditioned on Multi-Scale </a:t>
            </a:r>
            <a:r>
              <a:rPr lang="en-US" sz="1000" b="0" i="1" dirty="0" err="1">
                <a:effectLst/>
                <a:latin typeface="Times New Roman" panose="02020603050405020304" pitchFamily="18" charset="0"/>
                <a:cs typeface="Times New Roman" panose="02020603050405020304" pitchFamily="18" charset="0"/>
              </a:rPr>
              <a:t>ChAracter</a:t>
            </a:r>
            <a:r>
              <a:rPr lang="en-US" sz="1000" b="0" i="1" dirty="0">
                <a:effectLst/>
                <a:latin typeface="Times New Roman" panose="02020603050405020304" pitchFamily="18" charset="0"/>
                <a:cs typeface="Times New Roman" panose="02020603050405020304" pitchFamily="18" charset="0"/>
              </a:rPr>
              <a:t> Pairs for Style in Handwriting Stroke’s Generation (in preparation)</a:t>
            </a:r>
            <a:endParaRPr lang="en-US" sz="1000" i="1" dirty="0">
              <a:latin typeface="Times New Roman" panose="02020603050405020304" pitchFamily="18" charset="0"/>
              <a:cs typeface="Times New Roman" panose="02020603050405020304" pitchFamily="18" charset="0"/>
            </a:endParaRPr>
          </a:p>
        </p:txBody>
      </p:sp>
      <p:sp>
        <p:nvSpPr>
          <p:cNvPr id="9" name="Title 1">
            <a:extLst>
              <a:ext uri="{FF2B5EF4-FFF2-40B4-BE49-F238E27FC236}">
                <a16:creationId xmlns:a16="http://schemas.microsoft.com/office/drawing/2014/main" id="{3C572C91-D290-4E53-CCAD-AC65D4C9BE48}"/>
              </a:ext>
            </a:extLst>
          </p:cNvPr>
          <p:cNvSpPr>
            <a:spLocks noGrp="1"/>
          </p:cNvSpPr>
          <p:nvPr>
            <p:ph type="title"/>
          </p:nvPr>
        </p:nvSpPr>
        <p:spPr>
          <a:xfrm>
            <a:off x="495058" y="-118564"/>
            <a:ext cx="10515600" cy="1325563"/>
          </a:xfrm>
        </p:spPr>
        <p:txBody>
          <a:bodyPr/>
          <a:lstStyle/>
          <a:p>
            <a:r>
              <a:rPr lang="en-US" dirty="0">
                <a:latin typeface="Times New Roman" panose="02020603050405020304" pitchFamily="18" charset="0"/>
                <a:cs typeface="Times New Roman" panose="02020603050405020304" pitchFamily="18" charset="0"/>
              </a:rPr>
              <a:t>Proposed network</a:t>
            </a:r>
          </a:p>
        </p:txBody>
      </p:sp>
      <p:sp>
        <p:nvSpPr>
          <p:cNvPr id="11" name="TextBox 10">
            <a:extLst>
              <a:ext uri="{FF2B5EF4-FFF2-40B4-BE49-F238E27FC236}">
                <a16:creationId xmlns:a16="http://schemas.microsoft.com/office/drawing/2014/main" id="{7723ADD5-9345-9158-F1B5-5B5AA137F023}"/>
              </a:ext>
            </a:extLst>
          </p:cNvPr>
          <p:cNvSpPr txBox="1"/>
          <p:nvPr/>
        </p:nvSpPr>
        <p:spPr>
          <a:xfrm>
            <a:off x="385643" y="909252"/>
            <a:ext cx="7830769" cy="1477328"/>
          </a:xfrm>
          <a:prstGeom prst="rect">
            <a:avLst/>
          </a:prstGeom>
          <a:noFill/>
        </p:spPr>
        <p:txBody>
          <a:bodyPr wrap="square">
            <a:spAutoFit/>
          </a:bodyPr>
          <a:lstStyle/>
          <a:p>
            <a:pPr marL="0" indent="0">
              <a:buNone/>
            </a:pPr>
            <a:endParaRPr lang="en-US" dirty="0">
              <a:latin typeface="Times New Roman" panose="02020603050405020304" pitchFamily="18" charset="0"/>
              <a:cs typeface="Times New Roman" panose="02020603050405020304" pitchFamily="18" charset="0"/>
            </a:endParaRPr>
          </a:p>
          <a:p>
            <a:pPr lvl="1"/>
            <a:r>
              <a:rPr lang="en-US" dirty="0">
                <a:latin typeface="Times New Roman" panose="02020603050405020304" pitchFamily="18" charset="0"/>
                <a:cs typeface="Times New Roman" panose="02020603050405020304" pitchFamily="18" charset="0"/>
              </a:rPr>
              <a:t>1) Multi-scale attention for style feature extraction</a:t>
            </a:r>
          </a:p>
          <a:p>
            <a:pPr lvl="1"/>
            <a:r>
              <a:rPr lang="en-US" dirty="0">
                <a:latin typeface="Times New Roman" panose="02020603050405020304" pitchFamily="18" charset="0"/>
                <a:cs typeface="Times New Roman" panose="02020603050405020304" pitchFamily="18" charset="0"/>
              </a:rPr>
              <a:t>2) Text-style encoder</a:t>
            </a:r>
          </a:p>
          <a:p>
            <a:pPr lvl="1"/>
            <a:r>
              <a:rPr lang="en-US" dirty="0">
                <a:latin typeface="Times New Roman" panose="02020603050405020304" pitchFamily="18" charset="0"/>
                <a:cs typeface="Times New Roman" panose="02020603050405020304" pitchFamily="18" charset="0"/>
              </a:rPr>
              <a:t>3) Diffusion model</a:t>
            </a:r>
          </a:p>
          <a:p>
            <a:pPr lvl="1"/>
            <a:r>
              <a:rPr lang="en-US" dirty="0">
                <a:latin typeface="Times New Roman" panose="02020603050405020304" pitchFamily="18" charset="0"/>
                <a:cs typeface="Times New Roman" panose="02020603050405020304" pitchFamily="18" charset="0"/>
              </a:rPr>
              <a:t>4) Loss function</a:t>
            </a:r>
          </a:p>
        </p:txBody>
      </p:sp>
      <p:pic>
        <p:nvPicPr>
          <p:cNvPr id="13" name="Picture 12" descr="A diagram of a machine learning&#10;&#10;Description automatically generated">
            <a:extLst>
              <a:ext uri="{FF2B5EF4-FFF2-40B4-BE49-F238E27FC236}">
                <a16:creationId xmlns:a16="http://schemas.microsoft.com/office/drawing/2014/main" id="{6DD7EB2E-12CE-F41A-8E00-37A2775A79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1883" y="2590053"/>
            <a:ext cx="8881951" cy="3391290"/>
          </a:xfrm>
          <a:prstGeom prst="rect">
            <a:avLst/>
          </a:prstGeom>
        </p:spPr>
      </p:pic>
    </p:spTree>
    <p:extLst>
      <p:ext uri="{BB962C8B-B14F-4D97-AF65-F5344CB8AC3E}">
        <p14:creationId xmlns:p14="http://schemas.microsoft.com/office/powerpoint/2010/main" val="1136801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818D35E-2633-754E-FED8-7B20B4684794}"/>
              </a:ext>
            </a:extLst>
          </p:cNvPr>
          <p:cNvSpPr>
            <a:spLocks noGrp="1"/>
          </p:cNvSpPr>
          <p:nvPr>
            <p:ph type="title"/>
          </p:nvPr>
        </p:nvSpPr>
        <p:spPr>
          <a:xfrm>
            <a:off x="720505" y="229898"/>
            <a:ext cx="10515600" cy="1325563"/>
          </a:xfrm>
        </p:spPr>
        <p:txBody>
          <a:bodyPr/>
          <a:lstStyle/>
          <a:p>
            <a:r>
              <a:rPr lang="en-US" dirty="0">
                <a:latin typeface="Times New Roman" panose="02020603050405020304" pitchFamily="18" charset="0"/>
                <a:cs typeface="Times New Roman" panose="02020603050405020304" pitchFamily="18" charset="0"/>
              </a:rPr>
              <a:t>Style features</a:t>
            </a:r>
          </a:p>
        </p:txBody>
      </p:sp>
      <p:sp>
        <p:nvSpPr>
          <p:cNvPr id="7" name="Content Placeholder 2">
            <a:extLst>
              <a:ext uri="{FF2B5EF4-FFF2-40B4-BE49-F238E27FC236}">
                <a16:creationId xmlns:a16="http://schemas.microsoft.com/office/drawing/2014/main" id="{189AD37C-9254-468D-463F-7E527C842244}"/>
              </a:ext>
            </a:extLst>
          </p:cNvPr>
          <p:cNvSpPr>
            <a:spLocks noGrp="1"/>
          </p:cNvSpPr>
          <p:nvPr>
            <p:ph idx="1"/>
          </p:nvPr>
        </p:nvSpPr>
        <p:spPr>
          <a:xfrm>
            <a:off x="720505" y="1722605"/>
            <a:ext cx="11265569" cy="4905497"/>
          </a:xfrm>
        </p:spPr>
        <p:txBody>
          <a:bodyPr>
            <a:normAutofit/>
          </a:bodyPr>
          <a:lstStyle/>
          <a:p>
            <a:pPr>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Multi-head attention networks generally process images at fixed resolution</a:t>
            </a:r>
          </a:p>
          <a:p>
            <a:pPr>
              <a:buFont typeface="Wingdings" panose="05000000000000000000" pitchFamily="2" charset="2"/>
              <a:buChar char="Ø"/>
            </a:pPr>
            <a:endParaRPr lang="en-US"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Handwriting images contain different font sizes </a:t>
            </a:r>
          </a:p>
          <a:p>
            <a:pPr>
              <a:buFont typeface="Wingdings" panose="05000000000000000000" pitchFamily="2" charset="2"/>
              <a:buChar char="Ø"/>
            </a:pPr>
            <a:endParaRPr lang="en-US"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We propose to compute style features with multi-scale feature extraction to capture calligraphic style at different granularities</a:t>
            </a:r>
          </a:p>
          <a:p>
            <a:pPr>
              <a:buFont typeface="Wingdings" panose="05000000000000000000" pitchFamily="2" charset="2"/>
              <a:buChar char="Ø"/>
            </a:pPr>
            <a:endParaRPr lang="en-US"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 Multi-scale attention tends to focus on details in the original resolution images and on more global calligraphic style in the down sampled variants</a:t>
            </a:r>
          </a:p>
          <a:p>
            <a:pPr>
              <a:buFont typeface="Wingdings" panose="05000000000000000000" pitchFamily="2" charset="2"/>
              <a:buChar char="Ø"/>
            </a:pP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3023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5C505-D3B8-54CB-1A3B-BB40220B32D4}"/>
              </a:ext>
            </a:extLst>
          </p:cNvPr>
          <p:cNvSpPr>
            <a:spLocks noGrp="1"/>
          </p:cNvSpPr>
          <p:nvPr>
            <p:ph type="title"/>
          </p:nvPr>
        </p:nvSpPr>
        <p:spPr/>
        <p:txBody>
          <a:bodyPr/>
          <a:lstStyle/>
          <a:p>
            <a:r>
              <a:rPr lang="en-US" sz="4400" b="0" i="0" dirty="0">
                <a:effectLst/>
                <a:latin typeface="Times New Roman" panose="02020603050405020304" pitchFamily="18" charset="0"/>
                <a:cs typeface="Times New Roman" panose="02020603050405020304" pitchFamily="18" charset="0"/>
              </a:rPr>
              <a:t>Online vs Offline handwriting</a:t>
            </a:r>
            <a:br>
              <a:rPr lang="en-US" sz="4400" b="0" i="0" dirty="0">
                <a:effectLst/>
                <a:latin typeface="Times New Roman" panose="02020603050405020304" pitchFamily="18"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82EEAD7F-DCE3-5DCF-CADE-175AA1D47ABC}"/>
              </a:ext>
            </a:extLst>
          </p:cNvPr>
          <p:cNvSpPr>
            <a:spLocks noGrp="1"/>
          </p:cNvSpPr>
          <p:nvPr>
            <p:ph idx="1"/>
          </p:nvPr>
        </p:nvSpPr>
        <p:spPr>
          <a:xfrm>
            <a:off x="817279" y="1623251"/>
            <a:ext cx="6571920" cy="4351338"/>
          </a:xfrm>
        </p:spPr>
        <p:txBody>
          <a:bodyPr>
            <a:normAutofit/>
          </a:bodyPr>
          <a:lstStyle/>
          <a:p>
            <a:pPr marL="0" indent="0">
              <a:buNone/>
            </a:pPr>
            <a:r>
              <a:rPr lang="en-US" sz="1800" b="0" i="0" dirty="0">
                <a:effectLst/>
                <a:latin typeface="Times New Roman" panose="02020603050405020304" pitchFamily="18" charset="0"/>
                <a:cs typeface="Times New Roman" panose="02020603050405020304" pitchFamily="18" charset="0"/>
              </a:rPr>
              <a:t>There are two categories of handwriting:</a:t>
            </a:r>
          </a:p>
          <a:p>
            <a:pPr marL="0" indent="0">
              <a:buNone/>
            </a:pPr>
            <a:r>
              <a:rPr lang="en-US" sz="1800" b="1" i="0" dirty="0">
                <a:solidFill>
                  <a:srgbClr val="C00000"/>
                </a:solidFill>
                <a:effectLst/>
                <a:latin typeface="Times New Roman" panose="02020603050405020304" pitchFamily="18" charset="0"/>
                <a:cs typeface="Times New Roman" panose="02020603050405020304" pitchFamily="18" charset="0"/>
              </a:rPr>
              <a:t>Online</a:t>
            </a:r>
          </a:p>
          <a:p>
            <a:r>
              <a:rPr lang="en-US" sz="1800" b="0" i="0" dirty="0">
                <a:effectLst/>
                <a:latin typeface="Times New Roman" panose="02020603050405020304" pitchFamily="18" charset="0"/>
                <a:cs typeface="Times New Roman" panose="02020603050405020304" pitchFamily="18" charset="0"/>
              </a:rPr>
              <a:t>Captured in real-time on a digital device such as a tablet screen</a:t>
            </a:r>
          </a:p>
          <a:p>
            <a:r>
              <a:rPr lang="en-US" sz="1800" dirty="0">
                <a:latin typeface="Times New Roman" panose="02020603050405020304" pitchFamily="18" charset="0"/>
                <a:cs typeface="Times New Roman" panose="02020603050405020304" pitchFamily="18" charset="0"/>
              </a:rPr>
              <a:t>T</a:t>
            </a:r>
            <a:r>
              <a:rPr lang="en-US" sz="1800" b="0" i="0" dirty="0">
                <a:effectLst/>
                <a:latin typeface="Times New Roman" panose="02020603050405020304" pitchFamily="18" charset="0"/>
                <a:cs typeface="Times New Roman" panose="02020603050405020304" pitchFamily="18" charset="0"/>
              </a:rPr>
              <a:t>emporal movements of a stylus pen are available</a:t>
            </a:r>
          </a:p>
          <a:p>
            <a:pPr marL="0" indent="0">
              <a:buNone/>
            </a:pPr>
            <a:r>
              <a:rPr lang="en-US" sz="1800" b="1" i="0" dirty="0">
                <a:solidFill>
                  <a:srgbClr val="C00000"/>
                </a:solidFill>
                <a:effectLst/>
                <a:latin typeface="Times New Roman" panose="02020603050405020304" pitchFamily="18" charset="0"/>
                <a:cs typeface="Times New Roman" panose="02020603050405020304" pitchFamily="18" charset="0"/>
              </a:rPr>
              <a:t>Offline</a:t>
            </a:r>
          </a:p>
          <a:p>
            <a:r>
              <a:rPr lang="en-US" sz="1800" b="0" i="0" dirty="0">
                <a:effectLst/>
                <a:latin typeface="Times New Roman" panose="02020603050405020304" pitchFamily="18" charset="0"/>
                <a:cs typeface="Times New Roman" panose="02020603050405020304" pitchFamily="18" charset="0"/>
              </a:rPr>
              <a:t>Scanned or captured by a camera from a physical</a:t>
            </a:r>
          </a:p>
          <a:p>
            <a:r>
              <a:rPr lang="en-US" sz="1800" b="0" i="0" dirty="0">
                <a:effectLst/>
                <a:latin typeface="Times New Roman" panose="02020603050405020304" pitchFamily="18" charset="0"/>
                <a:cs typeface="Times New Roman" panose="02020603050405020304" pitchFamily="18" charset="0"/>
              </a:rPr>
              <a:t>The input is limited to handwritten images </a:t>
            </a:r>
          </a:p>
          <a:p>
            <a:r>
              <a:rPr lang="en-US" sz="1800" dirty="0">
                <a:latin typeface="Times New Roman" panose="02020603050405020304" pitchFamily="18" charset="0"/>
                <a:cs typeface="Times New Roman" panose="02020603050405020304" pitchFamily="18" charset="0"/>
              </a:rPr>
              <a:t>A</a:t>
            </a:r>
            <a:r>
              <a:rPr lang="en-US" sz="1800" b="0" i="0" dirty="0">
                <a:effectLst/>
                <a:latin typeface="Times New Roman" panose="02020603050405020304" pitchFamily="18" charset="0"/>
                <a:cs typeface="Times New Roman" panose="02020603050405020304" pitchFamily="18" charset="0"/>
              </a:rPr>
              <a:t>nalysis is more difficult</a:t>
            </a:r>
            <a:endParaRPr lang="en-US" sz="1800" dirty="0">
              <a:latin typeface="Times New Roman" panose="02020603050405020304" pitchFamily="18" charset="0"/>
              <a:cs typeface="Times New Roman" panose="02020603050405020304" pitchFamily="18" charset="0"/>
            </a:endParaRPr>
          </a:p>
        </p:txBody>
      </p:sp>
      <p:pic>
        <p:nvPicPr>
          <p:cNvPr id="2050" name="Picture 2" descr="30,413 Technology Gap Stock Photos, Pictures &amp; Royalty-Free Images - iStock">
            <a:extLst>
              <a:ext uri="{FF2B5EF4-FFF2-40B4-BE49-F238E27FC236}">
                <a16:creationId xmlns:a16="http://schemas.microsoft.com/office/drawing/2014/main" id="{C1D9A4B7-F92A-0A79-7B2E-815ED912E1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1314" y="2656667"/>
            <a:ext cx="2028160" cy="114001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1 Online vs. Offline handwriting system  ">
            <a:extLst>
              <a:ext uri="{FF2B5EF4-FFF2-40B4-BE49-F238E27FC236}">
                <a16:creationId xmlns:a16="http://schemas.microsoft.com/office/drawing/2014/main" id="{87415C17-6A4F-D618-8120-F2F19DBA7FF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5678" b="32401"/>
          <a:stretch/>
        </p:blipFill>
        <p:spPr bwMode="auto">
          <a:xfrm>
            <a:off x="9053540" y="273721"/>
            <a:ext cx="2305050" cy="161763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1 Online vs. Offline handwriting system  ">
            <a:extLst>
              <a:ext uri="{FF2B5EF4-FFF2-40B4-BE49-F238E27FC236}">
                <a16:creationId xmlns:a16="http://schemas.microsoft.com/office/drawing/2014/main" id="{4E73FC8D-D024-38AE-FECC-7FFEF59D5D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198" b="32401"/>
          <a:stretch/>
        </p:blipFill>
        <p:spPr bwMode="auto">
          <a:xfrm>
            <a:off x="9105302" y="3985825"/>
            <a:ext cx="2486025" cy="1617638"/>
          </a:xfrm>
          <a:prstGeom prst="rect">
            <a:avLst/>
          </a:prstGeom>
          <a:noFill/>
          <a:extLst>
            <a:ext uri="{909E8E84-426E-40DD-AFC4-6F175D3DCCD1}">
              <a14:hiddenFill xmlns:a14="http://schemas.microsoft.com/office/drawing/2010/main">
                <a:solidFill>
                  <a:srgbClr val="FFFFFF"/>
                </a:solidFill>
              </a14:hiddenFill>
            </a:ext>
          </a:extLst>
        </p:spPr>
      </p:pic>
      <p:cxnSp>
        <p:nvCxnSpPr>
          <p:cNvPr id="6" name="Connector: Curved 5">
            <a:extLst>
              <a:ext uri="{FF2B5EF4-FFF2-40B4-BE49-F238E27FC236}">
                <a16:creationId xmlns:a16="http://schemas.microsoft.com/office/drawing/2014/main" id="{292F9D5E-D37D-F5F7-D8D7-DFC003614174}"/>
              </a:ext>
            </a:extLst>
          </p:cNvPr>
          <p:cNvCxnSpPr>
            <a:cxnSpLocks/>
            <a:stCxn id="2050" idx="0"/>
          </p:cNvCxnSpPr>
          <p:nvPr/>
        </p:nvCxnSpPr>
        <p:spPr>
          <a:xfrm rot="5400000" flipH="1" flipV="1">
            <a:off x="7751995" y="1214560"/>
            <a:ext cx="1405507" cy="1478709"/>
          </a:xfrm>
          <a:prstGeom prst="curvedConnector2">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or: Curved 8">
            <a:extLst>
              <a:ext uri="{FF2B5EF4-FFF2-40B4-BE49-F238E27FC236}">
                <a16:creationId xmlns:a16="http://schemas.microsoft.com/office/drawing/2014/main" id="{604C3486-B1D9-C56A-B917-94B04C01E50A}"/>
              </a:ext>
            </a:extLst>
          </p:cNvPr>
          <p:cNvCxnSpPr>
            <a:stCxn id="2050" idx="2"/>
          </p:cNvCxnSpPr>
          <p:nvPr/>
        </p:nvCxnSpPr>
        <p:spPr>
          <a:xfrm rot="16200000" flipH="1">
            <a:off x="8004088" y="3507984"/>
            <a:ext cx="1151731" cy="1729119"/>
          </a:xfrm>
          <a:prstGeom prst="curvedConnector2">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0664617-C94A-DFE1-62B6-C0D5F8453BA4}"/>
              </a:ext>
            </a:extLst>
          </p:cNvPr>
          <p:cNvSpPr txBox="1"/>
          <p:nvPr/>
        </p:nvSpPr>
        <p:spPr>
          <a:xfrm>
            <a:off x="133349" y="6475829"/>
            <a:ext cx="9705975" cy="553998"/>
          </a:xfrm>
          <a:prstGeom prst="rect">
            <a:avLst/>
          </a:prstGeom>
          <a:noFill/>
        </p:spPr>
        <p:txBody>
          <a:bodyPr wrap="square" rtlCol="0">
            <a:spAutoFit/>
          </a:bodyPr>
          <a:lstStyle/>
          <a:p>
            <a:r>
              <a:rPr lang="en-US" sz="1200" b="0" i="0" dirty="0">
                <a:solidFill>
                  <a:srgbClr val="111111"/>
                </a:solidFill>
                <a:effectLst/>
                <a:latin typeface="Times New Roman" panose="02020603050405020304" pitchFamily="18" charset="0"/>
                <a:cs typeface="Times New Roman" panose="02020603050405020304" pitchFamily="18" charset="0"/>
              </a:rPr>
              <a:t>[1] On-line Handwriting Recognition using Support Vector Machines and Hidden Markov Models approaches</a:t>
            </a:r>
          </a:p>
          <a:p>
            <a:endParaRPr lang="en-US" dirty="0"/>
          </a:p>
        </p:txBody>
      </p:sp>
      <p:sp>
        <p:nvSpPr>
          <p:cNvPr id="12" name="TextBox 11">
            <a:extLst>
              <a:ext uri="{FF2B5EF4-FFF2-40B4-BE49-F238E27FC236}">
                <a16:creationId xmlns:a16="http://schemas.microsoft.com/office/drawing/2014/main" id="{6C94B2C7-B981-40F3-0C62-EC27FD028739}"/>
              </a:ext>
            </a:extLst>
          </p:cNvPr>
          <p:cNvSpPr txBox="1"/>
          <p:nvPr/>
        </p:nvSpPr>
        <p:spPr>
          <a:xfrm>
            <a:off x="10031301" y="5697590"/>
            <a:ext cx="1800225" cy="276999"/>
          </a:xfrm>
          <a:prstGeom prst="rect">
            <a:avLst/>
          </a:prstGeom>
          <a:noFill/>
        </p:spPr>
        <p:txBody>
          <a:bodyPr wrap="square">
            <a:spAutoFit/>
          </a:bodyPr>
          <a:lstStyle/>
          <a:p>
            <a:r>
              <a:rPr lang="en-US" sz="1200" dirty="0">
                <a:latin typeface="Times New Roman" panose="02020603050405020304" pitchFamily="18" charset="0"/>
                <a:cs typeface="Times New Roman" panose="02020603050405020304" pitchFamily="18" charset="0"/>
              </a:rPr>
              <a:t>Picture courtesy [1] </a:t>
            </a:r>
            <a:endParaRPr lang="en-US" sz="1200" dirty="0"/>
          </a:p>
        </p:txBody>
      </p:sp>
      <p:sp>
        <p:nvSpPr>
          <p:cNvPr id="14" name="TextBox 13">
            <a:extLst>
              <a:ext uri="{FF2B5EF4-FFF2-40B4-BE49-F238E27FC236}">
                <a16:creationId xmlns:a16="http://schemas.microsoft.com/office/drawing/2014/main" id="{383FC417-10C9-F50C-B46D-54542ADDB7DF}"/>
              </a:ext>
            </a:extLst>
          </p:cNvPr>
          <p:cNvSpPr txBox="1"/>
          <p:nvPr/>
        </p:nvSpPr>
        <p:spPr>
          <a:xfrm>
            <a:off x="361352" y="5160190"/>
            <a:ext cx="8743950" cy="369332"/>
          </a:xfrm>
          <a:prstGeom prst="rect">
            <a:avLst/>
          </a:prstGeom>
          <a:noFill/>
        </p:spPr>
        <p:txBody>
          <a:bodyPr wrap="square">
            <a:spAutoFit/>
          </a:bodyPr>
          <a:lstStyle/>
          <a:p>
            <a:pPr marL="0" indent="0">
              <a:buNone/>
            </a:pPr>
            <a:r>
              <a:rPr lang="en-US" sz="1800" b="0" i="0" dirty="0">
                <a:effectLst/>
                <a:latin typeface="Times New Roman" panose="02020603050405020304" pitchFamily="18" charset="0"/>
                <a:cs typeface="Times New Roman" panose="02020603050405020304" pitchFamily="18" charset="0"/>
              </a:rPr>
              <a:t>Both online and offline handwriting is often unconstrained with varying orientations </a:t>
            </a:r>
            <a:endParaRPr lang="en-US" sz="18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A4116F47-BA57-4D5F-8F5C-85C3DFF25070}"/>
              </a:ext>
            </a:extLst>
          </p:cNvPr>
          <p:cNvSpPr txBox="1"/>
          <p:nvPr/>
        </p:nvSpPr>
        <p:spPr>
          <a:xfrm>
            <a:off x="8861518" y="2336789"/>
            <a:ext cx="2747487" cy="584775"/>
          </a:xfrm>
          <a:prstGeom prst="rect">
            <a:avLst/>
          </a:prstGeom>
          <a:noFill/>
        </p:spPr>
        <p:txBody>
          <a:bodyPr wrap="square">
            <a:spAutoFit/>
          </a:bodyPr>
          <a:lstStyle/>
          <a:p>
            <a:r>
              <a:rPr lang="en-US" sz="1600" b="0" i="0" dirty="0">
                <a:effectLst/>
                <a:latin typeface="Times New Roman" panose="02020603050405020304" pitchFamily="18" charset="0"/>
                <a:cs typeface="Times New Roman" panose="02020603050405020304" pitchFamily="18" charset="0"/>
              </a:rPr>
              <a:t>Handwriting image with point coordinate information </a:t>
            </a:r>
          </a:p>
        </p:txBody>
      </p:sp>
      <p:sp>
        <p:nvSpPr>
          <p:cNvPr id="16" name="TextBox 15">
            <a:extLst>
              <a:ext uri="{FF2B5EF4-FFF2-40B4-BE49-F238E27FC236}">
                <a16:creationId xmlns:a16="http://schemas.microsoft.com/office/drawing/2014/main" id="{3709E0DF-A642-3565-5B7A-60837603099D}"/>
              </a:ext>
            </a:extLst>
          </p:cNvPr>
          <p:cNvSpPr txBox="1"/>
          <p:nvPr/>
        </p:nvSpPr>
        <p:spPr>
          <a:xfrm>
            <a:off x="9444513" y="5486714"/>
            <a:ext cx="2747487" cy="338554"/>
          </a:xfrm>
          <a:prstGeom prst="rect">
            <a:avLst/>
          </a:prstGeom>
          <a:noFill/>
        </p:spPr>
        <p:txBody>
          <a:bodyPr wrap="square">
            <a:spAutoFit/>
          </a:bodyPr>
          <a:lstStyle/>
          <a:p>
            <a:r>
              <a:rPr lang="en-US" sz="1600" b="0" i="0" dirty="0">
                <a:effectLst/>
                <a:latin typeface="Times New Roman" panose="02020603050405020304" pitchFamily="18" charset="0"/>
                <a:cs typeface="Times New Roman" panose="02020603050405020304" pitchFamily="18" charset="0"/>
              </a:rPr>
              <a:t>Handwriting image only</a:t>
            </a:r>
          </a:p>
        </p:txBody>
      </p:sp>
    </p:spTree>
    <p:extLst>
      <p:ext uri="{BB962C8B-B14F-4D97-AF65-F5344CB8AC3E}">
        <p14:creationId xmlns:p14="http://schemas.microsoft.com/office/powerpoint/2010/main" val="3242961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5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5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p:bldP spid="14" grpId="0"/>
      <p:bldP spid="15" grpId="0"/>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patch scheme&#10;&#10;Description automatically generated">
            <a:extLst>
              <a:ext uri="{FF2B5EF4-FFF2-40B4-BE49-F238E27FC236}">
                <a16:creationId xmlns:a16="http://schemas.microsoft.com/office/drawing/2014/main" id="{0DC1FFB6-32BC-7989-25CF-AAA25C5D01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6037" y="1443345"/>
            <a:ext cx="4851653" cy="3161215"/>
          </a:xfrm>
          <a:prstGeom prst="rect">
            <a:avLst/>
          </a:prstGeom>
        </p:spPr>
      </p:pic>
      <p:sp>
        <p:nvSpPr>
          <p:cNvPr id="6" name="Title 1">
            <a:extLst>
              <a:ext uri="{FF2B5EF4-FFF2-40B4-BE49-F238E27FC236}">
                <a16:creationId xmlns:a16="http://schemas.microsoft.com/office/drawing/2014/main" id="{F818D35E-2633-754E-FED8-7B20B4684794}"/>
              </a:ext>
            </a:extLst>
          </p:cNvPr>
          <p:cNvSpPr>
            <a:spLocks noGrp="1"/>
          </p:cNvSpPr>
          <p:nvPr>
            <p:ph type="title"/>
          </p:nvPr>
        </p:nvSpPr>
        <p:spPr>
          <a:xfrm>
            <a:off x="720505" y="0"/>
            <a:ext cx="10515600" cy="1325563"/>
          </a:xfrm>
        </p:spPr>
        <p:txBody>
          <a:bodyPr/>
          <a:lstStyle/>
          <a:p>
            <a:r>
              <a:rPr lang="en-US" dirty="0">
                <a:latin typeface="Times New Roman" panose="02020603050405020304" pitchFamily="18" charset="0"/>
                <a:cs typeface="Times New Roman" panose="02020603050405020304" pitchFamily="18" charset="0"/>
              </a:rPr>
              <a:t>Multi-scale attention for style features</a:t>
            </a:r>
          </a:p>
        </p:txBody>
      </p:sp>
      <p:sp>
        <p:nvSpPr>
          <p:cNvPr id="7" name="Content Placeholder 2">
            <a:extLst>
              <a:ext uri="{FF2B5EF4-FFF2-40B4-BE49-F238E27FC236}">
                <a16:creationId xmlns:a16="http://schemas.microsoft.com/office/drawing/2014/main" id="{189AD37C-9254-468D-463F-7E527C842244}"/>
              </a:ext>
            </a:extLst>
          </p:cNvPr>
          <p:cNvSpPr>
            <a:spLocks noGrp="1"/>
          </p:cNvSpPr>
          <p:nvPr>
            <p:ph idx="1"/>
          </p:nvPr>
        </p:nvSpPr>
        <p:spPr>
          <a:xfrm>
            <a:off x="838199" y="1325563"/>
            <a:ext cx="7591426" cy="4905497"/>
          </a:xfrm>
        </p:spPr>
        <p:txBody>
          <a:bodyPr>
            <a:normAutofit fontScale="92500" lnSpcReduction="20000"/>
          </a:bodyPr>
          <a:lstStyle/>
          <a:p>
            <a:pPr>
              <a:buFont typeface="Wingdings" panose="05000000000000000000" pitchFamily="2" charset="2"/>
              <a:buChar char="q"/>
            </a:pPr>
            <a:r>
              <a:rPr lang="en-US" sz="1600" b="1" dirty="0">
                <a:latin typeface="Times New Roman" panose="02020603050405020304" pitchFamily="18" charset="0"/>
                <a:cs typeface="Times New Roman" panose="02020603050405020304" pitchFamily="18" charset="0"/>
              </a:rPr>
              <a:t>Patch embedding</a:t>
            </a:r>
          </a:p>
          <a:p>
            <a:pPr lvl="1">
              <a:buFont typeface="Wingdings" panose="05000000000000000000" pitchFamily="2" charset="2"/>
              <a:buChar char="§"/>
            </a:pPr>
            <a:r>
              <a:rPr lang="en-US" sz="1600" dirty="0">
                <a:latin typeface="Times New Roman" panose="02020603050405020304" pitchFamily="18" charset="0"/>
                <a:cs typeface="Times New Roman" panose="02020603050405020304" pitchFamily="18" charset="0"/>
              </a:rPr>
              <a:t>Positional embedding of the patches from each of the three scale</a:t>
            </a:r>
          </a:p>
          <a:p>
            <a:pPr lvl="1">
              <a:buFont typeface="Wingdings" panose="05000000000000000000" pitchFamily="2" charset="2"/>
              <a:buChar char="§"/>
            </a:pPr>
            <a:r>
              <a:rPr lang="en-US" sz="1600" dirty="0">
                <a:solidFill>
                  <a:srgbClr val="000000"/>
                </a:solidFill>
                <a:latin typeface="Times New Roman" panose="02020603050405020304" pitchFamily="18" charset="0"/>
                <a:cs typeface="Times New Roman" panose="02020603050405020304" pitchFamily="18" charset="0"/>
              </a:rPr>
              <a:t>D-dimensional embedding for each patch</a:t>
            </a:r>
            <a:br>
              <a:rPr lang="en-US" sz="1600" dirty="0">
                <a:latin typeface="Times New Roman" panose="02020603050405020304" pitchFamily="18" charset="0"/>
                <a:cs typeface="Times New Roman" panose="02020603050405020304" pitchFamily="18" charset="0"/>
              </a:rPr>
            </a:br>
            <a:endParaRPr lang="en-US" sz="1600" dirty="0">
              <a:latin typeface="Times New Roman" panose="02020603050405020304" pitchFamily="18" charset="0"/>
              <a:cs typeface="Times New Roman" panose="02020603050405020304" pitchFamily="18" charset="0"/>
            </a:endParaRPr>
          </a:p>
          <a:p>
            <a:pPr>
              <a:buFont typeface="Wingdings" panose="05000000000000000000" pitchFamily="2" charset="2"/>
              <a:buChar char="q"/>
            </a:pPr>
            <a:r>
              <a:rPr lang="en-US" sz="1600" b="1" dirty="0">
                <a:latin typeface="Times New Roman" panose="02020603050405020304" pitchFamily="18" charset="0"/>
                <a:cs typeface="Times New Roman" panose="02020603050405020304" pitchFamily="18" charset="0"/>
              </a:rPr>
              <a:t>Spatial embedding</a:t>
            </a:r>
          </a:p>
          <a:p>
            <a:pPr lvl="1">
              <a:buFont typeface="Wingdings" panose="05000000000000000000" pitchFamily="2" charset="2"/>
              <a:buChar char="§"/>
            </a:pPr>
            <a:r>
              <a:rPr lang="en-US" sz="1600" dirty="0">
                <a:latin typeface="Times New Roman" panose="02020603050405020304" pitchFamily="18" charset="0"/>
                <a:cs typeface="Times New Roman" panose="02020603050405020304" pitchFamily="18" charset="0"/>
              </a:rPr>
              <a:t>Encode 2D spatial position of each patch for 1D sequence</a:t>
            </a:r>
          </a:p>
          <a:p>
            <a:pPr lvl="1">
              <a:buFont typeface="Wingdings" panose="05000000000000000000" pitchFamily="2" charset="2"/>
              <a:buChar char="§"/>
            </a:pPr>
            <a:r>
              <a:rPr lang="en-US" sz="1600" b="0" i="0" dirty="0">
                <a:effectLst/>
                <a:latin typeface="Times New Roman" panose="02020603050405020304" pitchFamily="18" charset="0"/>
                <a:cs typeface="Times New Roman" panose="02020603050405020304" pitchFamily="18" charset="0"/>
              </a:rPr>
              <a:t>Partitioned into 𝐻/P x W/P patches</a:t>
            </a:r>
            <a:endParaRPr lang="en-US" sz="1600" dirty="0">
              <a:latin typeface="Times New Roman" panose="02020603050405020304" pitchFamily="18" charset="0"/>
              <a:cs typeface="Times New Roman" panose="02020603050405020304" pitchFamily="18" charset="0"/>
            </a:endParaRPr>
          </a:p>
          <a:p>
            <a:endParaRPr lang="en-US" sz="1600" dirty="0">
              <a:latin typeface="Times New Roman" panose="02020603050405020304" pitchFamily="18" charset="0"/>
              <a:cs typeface="Times New Roman" panose="02020603050405020304" pitchFamily="18" charset="0"/>
            </a:endParaRPr>
          </a:p>
          <a:p>
            <a:pPr marL="0" indent="0">
              <a:buNone/>
            </a:pPr>
            <a:r>
              <a:rPr lang="en-US" sz="1600" b="0" i="0" dirty="0">
                <a:effectLst/>
                <a:latin typeface="Times New Roman" panose="02020603050405020304" pitchFamily="18" charset="0"/>
                <a:cs typeface="Times New Roman" panose="02020603050405020304" pitchFamily="18" charset="0"/>
              </a:rPr>
              <a:t>    </a:t>
            </a:r>
          </a:p>
          <a:p>
            <a:pPr marL="0" indent="0">
              <a:buNone/>
            </a:pPr>
            <a:r>
              <a:rPr lang="en-US" sz="1600" b="0" i="0" dirty="0">
                <a:effectLst/>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     </a:t>
            </a:r>
            <a:r>
              <a:rPr lang="en-US" sz="1600" b="0" i="0" dirty="0">
                <a:effectLst/>
                <a:latin typeface="Times New Roman" panose="02020603050405020304" pitchFamily="18" charset="0"/>
                <a:cs typeface="Times New Roman" panose="02020603050405020304" pitchFamily="18" charset="0"/>
              </a:rPr>
              <a:t>(𝐺</a:t>
            </a:r>
            <a:r>
              <a:rPr lang="en-US" sz="1600" b="0" i="0" baseline="-25000" dirty="0">
                <a:effectLst/>
                <a:latin typeface="Times New Roman" panose="02020603050405020304" pitchFamily="18" charset="0"/>
                <a:cs typeface="Times New Roman" panose="02020603050405020304" pitchFamily="18" charset="0"/>
              </a:rPr>
              <a:t>ℎ</a:t>
            </a:r>
            <a:r>
              <a:rPr lang="en-US" sz="1600" b="0" i="0" dirty="0">
                <a:effectLst/>
                <a:latin typeface="Times New Roman" panose="02020603050405020304" pitchFamily="18" charset="0"/>
                <a:cs typeface="Times New Roman" panose="02020603050405020304" pitchFamily="18" charset="0"/>
              </a:rPr>
              <a:t>, 𝐺</a:t>
            </a:r>
            <a:r>
              <a:rPr lang="en-US" sz="1600" b="0" i="0" baseline="-25000" dirty="0">
                <a:effectLst/>
                <a:latin typeface="Times New Roman" panose="02020603050405020304" pitchFamily="18" charset="0"/>
                <a:cs typeface="Times New Roman" panose="02020603050405020304" pitchFamily="18" charset="0"/>
              </a:rPr>
              <a:t>𝑤</a:t>
            </a:r>
            <a:r>
              <a:rPr lang="en-US" sz="1600" b="0" i="0" dirty="0">
                <a:effectLst/>
                <a:latin typeface="Times New Roman" panose="02020603050405020304" pitchFamily="18" charset="0"/>
                <a:cs typeface="Times New Roman" panose="02020603050405020304" pitchFamily="18" charset="0"/>
              </a:rPr>
              <a:t> ) = 4x32 grid size</a:t>
            </a:r>
          </a:p>
          <a:p>
            <a:r>
              <a:rPr lang="en-US" sz="1600" dirty="0">
                <a:latin typeface="Times New Roman" panose="02020603050405020304" pitchFamily="18" charset="0"/>
                <a:cs typeface="Times New Roman" panose="02020603050405020304" pitchFamily="18" charset="0"/>
              </a:rPr>
              <a:t>The traditional positional embedding models each position, </a:t>
            </a:r>
          </a:p>
          <a:p>
            <a:pPr marL="0" indent="0">
              <a:buNone/>
            </a:pPr>
            <a:r>
              <a:rPr lang="en-US" sz="1600" dirty="0">
                <a:latin typeface="Times New Roman" panose="02020603050405020304" pitchFamily="18" charset="0"/>
                <a:cs typeface="Times New Roman" panose="02020603050405020304" pitchFamily="18" charset="0"/>
              </a:rPr>
              <a:t>cannot align the spatially close patches from different scales</a:t>
            </a:r>
          </a:p>
          <a:p>
            <a:pPr marL="0" indent="0">
              <a:buNone/>
            </a:pPr>
            <a:r>
              <a:rPr lang="en-US" sz="1600" dirty="0">
                <a:solidFill>
                  <a:srgbClr val="C00000"/>
                </a:solidFill>
                <a:latin typeface="Times New Roman" panose="02020603050405020304" pitchFamily="18" charset="0"/>
                <a:cs typeface="Times New Roman" panose="02020603050405020304" pitchFamily="18" charset="0"/>
              </a:rPr>
              <a:t>(spatially close patches in different scales should be close to each other)</a:t>
            </a:r>
          </a:p>
          <a:p>
            <a:pPr marL="0" indent="0">
              <a:buNone/>
            </a:pPr>
            <a:endParaRPr lang="en-US" sz="1600" dirty="0">
              <a:latin typeface="Times New Roman" panose="02020603050405020304" pitchFamily="18" charset="0"/>
              <a:cs typeface="Times New Roman" panose="02020603050405020304" pitchFamily="18" charset="0"/>
            </a:endParaRPr>
          </a:p>
          <a:p>
            <a:pPr>
              <a:buFont typeface="Wingdings" panose="05000000000000000000" pitchFamily="2" charset="2"/>
              <a:buChar char="q"/>
            </a:pPr>
            <a:r>
              <a:rPr lang="en-US" sz="1600" b="1" dirty="0">
                <a:latin typeface="Times New Roman" panose="02020603050405020304" pitchFamily="18" charset="0"/>
                <a:cs typeface="Times New Roman" panose="02020603050405020304" pitchFamily="18" charset="0"/>
              </a:rPr>
              <a:t>Scale embedding</a:t>
            </a:r>
          </a:p>
          <a:p>
            <a:pPr lvl="1">
              <a:buFont typeface="Wingdings" panose="05000000000000000000" pitchFamily="2" charset="2"/>
              <a:buChar char="§"/>
            </a:pPr>
            <a:r>
              <a:rPr lang="en-US" sz="1600" b="0" i="0" dirty="0">
                <a:solidFill>
                  <a:srgbClr val="000000"/>
                </a:solidFill>
                <a:effectLst/>
                <a:latin typeface="Times New Roman" panose="02020603050405020304" pitchFamily="18" charset="0"/>
                <a:cs typeface="Times New Roman" panose="02020603050405020304" pitchFamily="18" charset="0"/>
              </a:rPr>
              <a:t>Distinguish information coming from different scales</a:t>
            </a:r>
            <a:r>
              <a:rPr lang="en-US" sz="1600" dirty="0">
                <a:latin typeface="Times New Roman" panose="02020603050405020304" pitchFamily="18" charset="0"/>
                <a:cs typeface="Times New Roman" panose="02020603050405020304" pitchFamily="18" charset="0"/>
              </a:rPr>
              <a:t> </a:t>
            </a:r>
            <a:endParaRPr lang="en-US" sz="1600" b="1" dirty="0">
              <a:latin typeface="Times New Roman" panose="02020603050405020304" pitchFamily="18" charset="0"/>
              <a:cs typeface="Times New Roman" panose="02020603050405020304" pitchFamily="18" charset="0"/>
            </a:endParaRPr>
          </a:p>
          <a:p>
            <a:pPr lvl="1">
              <a:buFont typeface="Wingdings" panose="05000000000000000000" pitchFamily="2" charset="2"/>
              <a:buChar char="§"/>
            </a:pPr>
            <a:r>
              <a:rPr lang="en-US" sz="1600" dirty="0">
                <a:latin typeface="Times New Roman" panose="02020603050405020304" pitchFamily="18" charset="0"/>
                <a:cs typeface="Times New Roman" panose="02020603050405020304" pitchFamily="18" charset="0"/>
              </a:rPr>
              <a:t>S</a:t>
            </a:r>
            <a:r>
              <a:rPr lang="en-US" sz="1600" b="0" i="0" dirty="0">
                <a:effectLst/>
                <a:latin typeface="Times New Roman" panose="02020603050405020304" pitchFamily="18" charset="0"/>
                <a:cs typeface="Times New Roman" panose="02020603050405020304" pitchFamily="18" charset="0"/>
              </a:rPr>
              <a:t>cale embedding is a learnable positional embedding Q ∈ 𝑅 </a:t>
            </a:r>
            <a:r>
              <a:rPr lang="en-US" sz="1600" b="0" i="0" baseline="30000" dirty="0">
                <a:effectLst/>
                <a:latin typeface="Times New Roman" panose="02020603050405020304" pitchFamily="18" charset="0"/>
                <a:cs typeface="Times New Roman" panose="02020603050405020304" pitchFamily="18" charset="0"/>
              </a:rPr>
              <a:t>(𝐾+1)𝐷 </a:t>
            </a:r>
            <a:r>
              <a:rPr lang="en-US" sz="1600" b="0" i="0" dirty="0">
                <a:effectLst/>
                <a:latin typeface="Times New Roman" panose="02020603050405020304" pitchFamily="18" charset="0"/>
                <a:cs typeface="Times New Roman" panose="02020603050405020304" pitchFamily="18" charset="0"/>
              </a:rPr>
              <a:t>for the input image with two </a:t>
            </a:r>
            <a:r>
              <a:rPr lang="en-US" sz="1600" b="0" i="0" dirty="0" err="1">
                <a:effectLst/>
                <a:latin typeface="Times New Roman" panose="02020603050405020304" pitchFamily="18" charset="0"/>
                <a:cs typeface="Times New Roman" panose="02020603050405020304" pitchFamily="18" charset="0"/>
              </a:rPr>
              <a:t>downsampled</a:t>
            </a:r>
            <a:r>
              <a:rPr lang="en-US" sz="1600" b="0" i="0" dirty="0">
                <a:effectLst/>
                <a:latin typeface="Times New Roman" panose="02020603050405020304" pitchFamily="18" charset="0"/>
                <a:cs typeface="Times New Roman" panose="02020603050405020304" pitchFamily="18" charset="0"/>
              </a:rPr>
              <a:t> variants</a:t>
            </a:r>
            <a:endParaRPr lang="en-US" sz="1600"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F56A736B-952E-D259-9679-BA7460D06BF8}"/>
              </a:ext>
            </a:extLst>
          </p:cNvPr>
          <p:cNvPicPr>
            <a:picLocks noChangeAspect="1"/>
          </p:cNvPicPr>
          <p:nvPr/>
        </p:nvPicPr>
        <p:blipFill rotWithShape="1">
          <a:blip r:embed="rId4"/>
          <a:srcRect t="23272" r="29941" b="10169"/>
          <a:stretch/>
        </p:blipFill>
        <p:spPr>
          <a:xfrm>
            <a:off x="6997417" y="3803833"/>
            <a:ext cx="1125256" cy="734048"/>
          </a:xfrm>
          <a:prstGeom prst="rect">
            <a:avLst/>
          </a:prstGeom>
        </p:spPr>
      </p:pic>
      <p:pic>
        <p:nvPicPr>
          <p:cNvPr id="11" name="Picture 10">
            <a:extLst>
              <a:ext uri="{FF2B5EF4-FFF2-40B4-BE49-F238E27FC236}">
                <a16:creationId xmlns:a16="http://schemas.microsoft.com/office/drawing/2014/main" id="{9E0F3692-B39C-AAE8-7636-3BA5F2E39CD0}"/>
              </a:ext>
            </a:extLst>
          </p:cNvPr>
          <p:cNvPicPr>
            <a:picLocks noChangeAspect="1"/>
          </p:cNvPicPr>
          <p:nvPr/>
        </p:nvPicPr>
        <p:blipFill rotWithShape="1">
          <a:blip r:embed="rId5"/>
          <a:srcRect t="12172"/>
          <a:stretch/>
        </p:blipFill>
        <p:spPr>
          <a:xfrm>
            <a:off x="2582921" y="2902511"/>
            <a:ext cx="2009776" cy="536821"/>
          </a:xfrm>
          <a:prstGeom prst="rect">
            <a:avLst/>
          </a:prstGeom>
        </p:spPr>
      </p:pic>
      <p:sp>
        <p:nvSpPr>
          <p:cNvPr id="2" name="Rectangle: Rounded Corners 1">
            <a:extLst>
              <a:ext uri="{FF2B5EF4-FFF2-40B4-BE49-F238E27FC236}">
                <a16:creationId xmlns:a16="http://schemas.microsoft.com/office/drawing/2014/main" id="{62BC333E-7DC5-E70E-78E3-79E89CD748F0}"/>
              </a:ext>
            </a:extLst>
          </p:cNvPr>
          <p:cNvSpPr/>
          <p:nvPr/>
        </p:nvSpPr>
        <p:spPr>
          <a:xfrm>
            <a:off x="6593775" y="3432830"/>
            <a:ext cx="1125256" cy="21135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Times New Roman" panose="02020603050405020304" pitchFamily="18" charset="0"/>
                <a:cs typeface="Times New Roman" panose="02020603050405020304" pitchFamily="18" charset="0"/>
              </a:rPr>
              <a:t>Patch Embedding</a:t>
            </a:r>
          </a:p>
        </p:txBody>
      </p:sp>
      <p:sp>
        <p:nvSpPr>
          <p:cNvPr id="3" name="Rectangle: Rounded Corners 2">
            <a:extLst>
              <a:ext uri="{FF2B5EF4-FFF2-40B4-BE49-F238E27FC236}">
                <a16:creationId xmlns:a16="http://schemas.microsoft.com/office/drawing/2014/main" id="{54A4ADCA-EE76-6638-1537-FD217E6A9FAC}"/>
              </a:ext>
            </a:extLst>
          </p:cNvPr>
          <p:cNvSpPr/>
          <p:nvPr/>
        </p:nvSpPr>
        <p:spPr>
          <a:xfrm>
            <a:off x="7271356" y="2691158"/>
            <a:ext cx="830638" cy="21135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678765BC-2401-2808-5FC6-529AC0C4B1DD}"/>
              </a:ext>
            </a:extLst>
          </p:cNvPr>
          <p:cNvSpPr/>
          <p:nvPr/>
        </p:nvSpPr>
        <p:spPr>
          <a:xfrm>
            <a:off x="6997417" y="2691158"/>
            <a:ext cx="1125256" cy="21135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Times New Roman" panose="02020603050405020304" pitchFamily="18" charset="0"/>
                <a:cs typeface="Times New Roman" panose="02020603050405020304" pitchFamily="18" charset="0"/>
              </a:rPr>
              <a:t>Scale Embedding</a:t>
            </a:r>
          </a:p>
        </p:txBody>
      </p:sp>
      <p:sp>
        <p:nvSpPr>
          <p:cNvPr id="10" name="TextBox 9">
            <a:extLst>
              <a:ext uri="{FF2B5EF4-FFF2-40B4-BE49-F238E27FC236}">
                <a16:creationId xmlns:a16="http://schemas.microsoft.com/office/drawing/2014/main" id="{3F450BF9-7F5B-D6A8-1688-8E8B4273FFB5}"/>
              </a:ext>
            </a:extLst>
          </p:cNvPr>
          <p:cNvSpPr txBox="1"/>
          <p:nvPr/>
        </p:nvSpPr>
        <p:spPr>
          <a:xfrm>
            <a:off x="8331200" y="4604560"/>
            <a:ext cx="4124325" cy="1107996"/>
          </a:xfrm>
          <a:prstGeom prst="rect">
            <a:avLst/>
          </a:prstGeom>
          <a:noFill/>
        </p:spPr>
        <p:txBody>
          <a:bodyPr wrap="square">
            <a:spAutoFit/>
          </a:bodyPr>
          <a:lstStyle/>
          <a:p>
            <a:r>
              <a:rPr lang="en-US" sz="1600" b="0" i="0" dirty="0">
                <a:solidFill>
                  <a:srgbClr val="000000"/>
                </a:solidFill>
                <a:effectLst/>
                <a:latin typeface="Times New Roman" panose="02020603050405020304" pitchFamily="18" charset="0"/>
                <a:cs typeface="Times New Roman" panose="02020603050405020304" pitchFamily="18" charset="0"/>
              </a:rPr>
              <a:t>Patches from different scale aggregate information across multiple scales and spatial locations</a:t>
            </a:r>
            <a:r>
              <a:rPr lang="en-US" sz="1600" dirty="0">
                <a:latin typeface="Times New Roman" panose="02020603050405020304" pitchFamily="18" charset="0"/>
                <a:cs typeface="Times New Roman" panose="02020603050405020304" pitchFamily="18" charset="0"/>
              </a:rPr>
              <a:t> </a:t>
            </a:r>
            <a:br>
              <a:rPr lang="en-US" dirty="0"/>
            </a:br>
            <a:endParaRPr lang="en-US" dirty="0"/>
          </a:p>
        </p:txBody>
      </p:sp>
      <p:sp>
        <p:nvSpPr>
          <p:cNvPr id="12" name="TextBox 11">
            <a:extLst>
              <a:ext uri="{FF2B5EF4-FFF2-40B4-BE49-F238E27FC236}">
                <a16:creationId xmlns:a16="http://schemas.microsoft.com/office/drawing/2014/main" id="{60A03BB7-F360-54A9-AD40-1DB318EBE331}"/>
              </a:ext>
            </a:extLst>
          </p:cNvPr>
          <p:cNvSpPr txBox="1"/>
          <p:nvPr/>
        </p:nvSpPr>
        <p:spPr>
          <a:xfrm>
            <a:off x="838199" y="6086475"/>
            <a:ext cx="6563143"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Muti-scale attention network is trained with writer classification loss</a:t>
            </a:r>
          </a:p>
        </p:txBody>
      </p:sp>
    </p:spTree>
    <p:extLst>
      <p:ext uri="{BB962C8B-B14F-4D97-AF65-F5344CB8AC3E}">
        <p14:creationId xmlns:p14="http://schemas.microsoft.com/office/powerpoint/2010/main" val="2782848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xEl>
                                              <p:pRg st="5" end="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
                                            <p:txEl>
                                              <p:pRg st="8" end="8"/>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
                                            <p:txEl>
                                              <p:pRg st="9" end="9"/>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
                                            <p:txEl>
                                              <p:pRg st="10" end="10"/>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
                                            <p:txEl>
                                              <p:pRg st="11" end="11"/>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7">
                                            <p:txEl>
                                              <p:pRg st="13" end="13"/>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
                                            <p:txEl>
                                              <p:pRg st="14" end="14"/>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7">
                                            <p:txEl>
                                              <p:pRg st="15" end="15"/>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9BC3C-1D68-6FB7-309F-DA5630137F3F}"/>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Writer identification</a:t>
            </a:r>
          </a:p>
        </p:txBody>
      </p:sp>
      <p:pic>
        <p:nvPicPr>
          <p:cNvPr id="5" name="Picture 4">
            <a:extLst>
              <a:ext uri="{FF2B5EF4-FFF2-40B4-BE49-F238E27FC236}">
                <a16:creationId xmlns:a16="http://schemas.microsoft.com/office/drawing/2014/main" id="{C8B499A6-4B78-0C39-FBD2-BB1A5172E95E}"/>
              </a:ext>
            </a:extLst>
          </p:cNvPr>
          <p:cNvPicPr>
            <a:picLocks noChangeAspect="1"/>
          </p:cNvPicPr>
          <p:nvPr/>
        </p:nvPicPr>
        <p:blipFill>
          <a:blip r:embed="rId2"/>
          <a:stretch>
            <a:fillRect/>
          </a:stretch>
        </p:blipFill>
        <p:spPr>
          <a:xfrm>
            <a:off x="2252000" y="1814360"/>
            <a:ext cx="5334744" cy="2791215"/>
          </a:xfrm>
          <a:prstGeom prst="rect">
            <a:avLst/>
          </a:prstGeom>
        </p:spPr>
      </p:pic>
      <p:sp>
        <p:nvSpPr>
          <p:cNvPr id="6" name="TextBox 5">
            <a:extLst>
              <a:ext uri="{FF2B5EF4-FFF2-40B4-BE49-F238E27FC236}">
                <a16:creationId xmlns:a16="http://schemas.microsoft.com/office/drawing/2014/main" id="{697C7BA6-C145-596D-AB80-DD6308A2BF6D}"/>
              </a:ext>
            </a:extLst>
          </p:cNvPr>
          <p:cNvSpPr txBox="1"/>
          <p:nvPr/>
        </p:nvSpPr>
        <p:spPr>
          <a:xfrm>
            <a:off x="2328572" y="4605575"/>
            <a:ext cx="5181600" cy="600164"/>
          </a:xfrm>
          <a:prstGeom prst="rect">
            <a:avLst/>
          </a:prstGeom>
          <a:noFill/>
        </p:spPr>
        <p:txBody>
          <a:bodyPr wrap="square" rtlCol="0">
            <a:spAutoFit/>
          </a:bodyPr>
          <a:lstStyle/>
          <a:p>
            <a:pPr algn="ctr"/>
            <a:r>
              <a:rPr lang="en-US" sz="1100" b="0" i="0" dirty="0">
                <a:effectLst/>
                <a:latin typeface="Times New Roman" panose="02020603050405020304" pitchFamily="18" charset="0"/>
                <a:cs typeface="Times New Roman" panose="02020603050405020304" pitchFamily="18" charset="0"/>
              </a:rPr>
              <a:t>The classification accuracy for writer identification for both online and offline handwriting. The multi-scale features outperform the baseline for both online and offline by a large margin</a:t>
            </a:r>
            <a:endParaRPr lang="en-US" sz="11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BF321C4-F401-C605-2543-024A2891E8E1}"/>
              </a:ext>
            </a:extLst>
          </p:cNvPr>
          <p:cNvSpPr txBox="1"/>
          <p:nvPr/>
        </p:nvSpPr>
        <p:spPr>
          <a:xfrm>
            <a:off x="320430" y="6054293"/>
            <a:ext cx="10994293" cy="877163"/>
          </a:xfrm>
          <a:prstGeom prst="rect">
            <a:avLst/>
          </a:prstGeom>
          <a:noFill/>
        </p:spPr>
        <p:txBody>
          <a:bodyPr wrap="square" rtlCol="0">
            <a:spAutoFit/>
          </a:bodyPr>
          <a:lstStyle/>
          <a:p>
            <a:r>
              <a:rPr lang="en-US" sz="1100" b="0" i="0" dirty="0">
                <a:effectLst/>
                <a:latin typeface="Times New Roman" panose="02020603050405020304" pitchFamily="18" charset="0"/>
                <a:cs typeface="Times New Roman" panose="02020603050405020304" pitchFamily="18" charset="0"/>
              </a:rPr>
              <a:t>[1] Troy </a:t>
            </a:r>
            <a:r>
              <a:rPr lang="en-US" sz="1100" b="0" i="0" dirty="0" err="1">
                <a:effectLst/>
                <a:latin typeface="Times New Roman" panose="02020603050405020304" pitchFamily="18" charset="0"/>
                <a:cs typeface="Times New Roman" panose="02020603050405020304" pitchFamily="18" charset="0"/>
              </a:rPr>
              <a:t>Luhman</a:t>
            </a:r>
            <a:r>
              <a:rPr lang="en-US" sz="1100" b="0" i="0" dirty="0">
                <a:effectLst/>
                <a:latin typeface="Times New Roman" panose="02020603050405020304" pitchFamily="18" charset="0"/>
                <a:cs typeface="Times New Roman" panose="02020603050405020304" pitchFamily="18" charset="0"/>
              </a:rPr>
              <a:t> and Eric </a:t>
            </a:r>
            <a:r>
              <a:rPr lang="en-US" sz="1100" b="0" i="0" dirty="0" err="1">
                <a:effectLst/>
                <a:latin typeface="Times New Roman" panose="02020603050405020304" pitchFamily="18" charset="0"/>
                <a:cs typeface="Times New Roman" panose="02020603050405020304" pitchFamily="18" charset="0"/>
              </a:rPr>
              <a:t>Luhman</a:t>
            </a:r>
            <a:r>
              <a:rPr lang="en-US" sz="1100" b="0" i="0" dirty="0">
                <a:effectLst/>
                <a:latin typeface="Times New Roman" panose="02020603050405020304" pitchFamily="18" charset="0"/>
                <a:cs typeface="Times New Roman" panose="02020603050405020304" pitchFamily="18" charset="0"/>
              </a:rPr>
              <a:t>. 2020. Diffusion models for handwriting generation. </a:t>
            </a:r>
            <a:r>
              <a:rPr lang="en-US" sz="1100" b="0" i="0" dirty="0" err="1">
                <a:effectLst/>
                <a:latin typeface="Times New Roman" panose="02020603050405020304" pitchFamily="18" charset="0"/>
                <a:cs typeface="Times New Roman" panose="02020603050405020304" pitchFamily="18" charset="0"/>
              </a:rPr>
              <a:t>arXiv</a:t>
            </a:r>
            <a:r>
              <a:rPr lang="en-US" sz="1100" b="0" i="0" dirty="0">
                <a:effectLst/>
                <a:latin typeface="Times New Roman" panose="02020603050405020304" pitchFamily="18" charset="0"/>
                <a:cs typeface="Times New Roman" panose="02020603050405020304" pitchFamily="18" charset="0"/>
              </a:rPr>
              <a:t> preprint arXiv:2011.06704 (2020)</a:t>
            </a:r>
          </a:p>
          <a:p>
            <a:r>
              <a:rPr lang="en-US" sz="1100" b="0" i="0" dirty="0">
                <a:effectLst/>
                <a:latin typeface="Times New Roman" panose="02020603050405020304" pitchFamily="18" charset="0"/>
                <a:cs typeface="Times New Roman" panose="02020603050405020304" pitchFamily="18" charset="0"/>
              </a:rPr>
              <a:t>[2] </a:t>
            </a:r>
            <a:r>
              <a:rPr lang="en-US" sz="1100" b="0" i="0" dirty="0" err="1">
                <a:effectLst/>
                <a:latin typeface="Times New Roman" panose="02020603050405020304" pitchFamily="18" charset="0"/>
                <a:cs typeface="Times New Roman" panose="02020603050405020304" pitchFamily="18" charset="0"/>
              </a:rPr>
              <a:t>Kaiming</a:t>
            </a:r>
            <a:r>
              <a:rPr lang="en-US" sz="1100" b="0" i="0" dirty="0">
                <a:effectLst/>
                <a:latin typeface="Times New Roman" panose="02020603050405020304" pitchFamily="18" charset="0"/>
                <a:cs typeface="Times New Roman" panose="02020603050405020304" pitchFamily="18" charset="0"/>
              </a:rPr>
              <a:t> He, </a:t>
            </a:r>
            <a:r>
              <a:rPr lang="en-US" sz="1100" b="0" i="0" dirty="0" err="1">
                <a:effectLst/>
                <a:latin typeface="Times New Roman" panose="02020603050405020304" pitchFamily="18" charset="0"/>
                <a:cs typeface="Times New Roman" panose="02020603050405020304" pitchFamily="18" charset="0"/>
              </a:rPr>
              <a:t>Xiangyu</a:t>
            </a:r>
            <a:r>
              <a:rPr lang="en-US" sz="1100" b="0" i="0" dirty="0">
                <a:effectLst/>
                <a:latin typeface="Times New Roman" panose="02020603050405020304" pitchFamily="18" charset="0"/>
                <a:cs typeface="Times New Roman" panose="02020603050405020304" pitchFamily="18" charset="0"/>
              </a:rPr>
              <a:t> Zhang, </a:t>
            </a:r>
            <a:r>
              <a:rPr lang="en-US" sz="1100" b="0" i="0" dirty="0" err="1">
                <a:effectLst/>
                <a:latin typeface="Times New Roman" panose="02020603050405020304" pitchFamily="18" charset="0"/>
                <a:cs typeface="Times New Roman" panose="02020603050405020304" pitchFamily="18" charset="0"/>
              </a:rPr>
              <a:t>Shaoqing</a:t>
            </a:r>
            <a:r>
              <a:rPr lang="en-US" sz="1100" b="0" i="0" dirty="0">
                <a:effectLst/>
                <a:latin typeface="Times New Roman" panose="02020603050405020304" pitchFamily="18" charset="0"/>
                <a:cs typeface="Times New Roman" panose="02020603050405020304" pitchFamily="18" charset="0"/>
              </a:rPr>
              <a:t> Ren, and Jian Sun. 2016. Deep residual learning for image recognition. In Proceedings of the IEEE conference on computer vision and</a:t>
            </a:r>
            <a:br>
              <a:rPr lang="en-US" sz="1100" dirty="0">
                <a:latin typeface="Times New Roman" panose="02020603050405020304" pitchFamily="18" charset="0"/>
                <a:cs typeface="Times New Roman" panose="02020603050405020304" pitchFamily="18" charset="0"/>
              </a:rPr>
            </a:br>
            <a:r>
              <a:rPr lang="en-US" sz="1100" b="0" i="0" dirty="0">
                <a:effectLst/>
                <a:latin typeface="Times New Roman" panose="02020603050405020304" pitchFamily="18" charset="0"/>
                <a:cs typeface="Times New Roman" panose="02020603050405020304" pitchFamily="18" charset="0"/>
              </a:rPr>
              <a:t>pattern recognition. 770–778</a:t>
            </a:r>
          </a:p>
          <a:p>
            <a:endParaRPr lang="en-US" dirty="0"/>
          </a:p>
        </p:txBody>
      </p:sp>
      <p:sp>
        <p:nvSpPr>
          <p:cNvPr id="8" name="Rectangle: Rounded Corners 7">
            <a:extLst>
              <a:ext uri="{FF2B5EF4-FFF2-40B4-BE49-F238E27FC236}">
                <a16:creationId xmlns:a16="http://schemas.microsoft.com/office/drawing/2014/main" id="{8D695CB1-BABA-80C9-6B9F-61912BD0B8AF}"/>
              </a:ext>
            </a:extLst>
          </p:cNvPr>
          <p:cNvSpPr/>
          <p:nvPr/>
        </p:nvSpPr>
        <p:spPr>
          <a:xfrm>
            <a:off x="2512234" y="2595208"/>
            <a:ext cx="3978031" cy="28916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Base</a:t>
            </a:r>
          </a:p>
        </p:txBody>
      </p:sp>
      <p:sp>
        <p:nvSpPr>
          <p:cNvPr id="9" name="Rectangle: Rounded Corners 8">
            <a:extLst>
              <a:ext uri="{FF2B5EF4-FFF2-40B4-BE49-F238E27FC236}">
                <a16:creationId xmlns:a16="http://schemas.microsoft.com/office/drawing/2014/main" id="{AC15C5C5-2C82-1F1D-B8FA-0754AEF47153}"/>
              </a:ext>
            </a:extLst>
          </p:cNvPr>
          <p:cNvSpPr/>
          <p:nvPr/>
        </p:nvSpPr>
        <p:spPr>
          <a:xfrm>
            <a:off x="3184357" y="3935011"/>
            <a:ext cx="2740269" cy="28916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4177340-3BBA-1F3D-BD2B-264EFF60E332}"/>
              </a:ext>
            </a:extLst>
          </p:cNvPr>
          <p:cNvSpPr txBox="1"/>
          <p:nvPr/>
        </p:nvSpPr>
        <p:spPr>
          <a:xfrm>
            <a:off x="3847865" y="2552244"/>
            <a:ext cx="1306768"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Baseline [1]</a:t>
            </a:r>
          </a:p>
        </p:txBody>
      </p:sp>
      <p:sp>
        <p:nvSpPr>
          <p:cNvPr id="11" name="TextBox 10">
            <a:extLst>
              <a:ext uri="{FF2B5EF4-FFF2-40B4-BE49-F238E27FC236}">
                <a16:creationId xmlns:a16="http://schemas.microsoft.com/office/drawing/2014/main" id="{88319F34-4A13-80D7-8B94-52078F2E4D32}"/>
              </a:ext>
            </a:extLst>
          </p:cNvPr>
          <p:cNvSpPr txBox="1"/>
          <p:nvPr/>
        </p:nvSpPr>
        <p:spPr>
          <a:xfrm>
            <a:off x="3901107" y="3865393"/>
            <a:ext cx="1306768"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Baseline [2]</a:t>
            </a:r>
          </a:p>
        </p:txBody>
      </p:sp>
      <p:sp>
        <p:nvSpPr>
          <p:cNvPr id="12" name="Rectangle: Rounded Corners 11">
            <a:extLst>
              <a:ext uri="{FF2B5EF4-FFF2-40B4-BE49-F238E27FC236}">
                <a16:creationId xmlns:a16="http://schemas.microsoft.com/office/drawing/2014/main" id="{F84C0697-7FFD-4917-2E71-066B36174547}"/>
              </a:ext>
            </a:extLst>
          </p:cNvPr>
          <p:cNvSpPr/>
          <p:nvPr/>
        </p:nvSpPr>
        <p:spPr>
          <a:xfrm>
            <a:off x="3477125" y="2921576"/>
            <a:ext cx="3862137" cy="289169"/>
          </a:xfrm>
          <a:prstGeom prst="round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9837DD2B-2361-C6A0-8E29-E20F0F25A283}"/>
              </a:ext>
            </a:extLst>
          </p:cNvPr>
          <p:cNvSpPr/>
          <p:nvPr/>
        </p:nvSpPr>
        <p:spPr>
          <a:xfrm>
            <a:off x="3477124" y="4256439"/>
            <a:ext cx="3862137" cy="289169"/>
          </a:xfrm>
          <a:prstGeom prst="round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0FF42A6-D8E3-6428-BB58-075596B71459}"/>
              </a:ext>
            </a:extLst>
          </p:cNvPr>
          <p:cNvSpPr txBox="1"/>
          <p:nvPr/>
        </p:nvSpPr>
        <p:spPr>
          <a:xfrm>
            <a:off x="7825896" y="2884377"/>
            <a:ext cx="4004558" cy="923330"/>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*Baseline methods are CNN</a:t>
            </a:r>
          </a:p>
          <a:p>
            <a:r>
              <a:rPr lang="en-US" dirty="0">
                <a:latin typeface="Times New Roman" panose="02020603050405020304" pitchFamily="18" charset="0"/>
                <a:cs typeface="Times New Roman" panose="02020603050405020304" pitchFamily="18" charset="0"/>
              </a:rPr>
              <a:t> networks Which has disadvantage</a:t>
            </a:r>
          </a:p>
          <a:p>
            <a:r>
              <a:rPr lang="en-US" dirty="0">
                <a:latin typeface="Times New Roman" panose="02020603050405020304" pitchFamily="18" charset="0"/>
                <a:cs typeface="Times New Roman" panose="02020603050405020304" pitchFamily="18" charset="0"/>
              </a:rPr>
              <a:t> of extracting features at fixed image size</a:t>
            </a:r>
          </a:p>
        </p:txBody>
      </p:sp>
    </p:spTree>
    <p:extLst>
      <p:ext uri="{BB962C8B-B14F-4D97-AF65-F5344CB8AC3E}">
        <p14:creationId xmlns:p14="http://schemas.microsoft.com/office/powerpoint/2010/main" val="1256606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8" grpId="0" animBg="1"/>
      <p:bldP spid="9" grpId="0" animBg="1"/>
      <p:bldP spid="10" grpId="0"/>
      <p:bldP spid="11" grpId="0"/>
      <p:bldP spid="12" grpId="0" animBg="1"/>
      <p:bldP spid="13" grpId="0" animBg="1"/>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20948F0E-707E-FA0B-B697-9EF186A8DAD9}"/>
              </a:ext>
            </a:extLst>
          </p:cNvPr>
          <p:cNvSpPr>
            <a:spLocks noGrp="1"/>
          </p:cNvSpPr>
          <p:nvPr>
            <p:ph type="title"/>
          </p:nvPr>
        </p:nvSpPr>
        <p:spPr>
          <a:xfrm>
            <a:off x="720505" y="0"/>
            <a:ext cx="10515600" cy="1031631"/>
          </a:xfrm>
        </p:spPr>
        <p:txBody>
          <a:bodyPr/>
          <a:lstStyle/>
          <a:p>
            <a:r>
              <a:rPr lang="en-US" dirty="0">
                <a:latin typeface="Times New Roman" panose="02020603050405020304" pitchFamily="18" charset="0"/>
                <a:cs typeface="Times New Roman" panose="02020603050405020304" pitchFamily="18" charset="0"/>
              </a:rPr>
              <a:t>Text-style Features</a:t>
            </a:r>
          </a:p>
        </p:txBody>
      </p:sp>
      <p:sp>
        <p:nvSpPr>
          <p:cNvPr id="21" name="TextBox 20">
            <a:extLst>
              <a:ext uri="{FF2B5EF4-FFF2-40B4-BE49-F238E27FC236}">
                <a16:creationId xmlns:a16="http://schemas.microsoft.com/office/drawing/2014/main" id="{5E6246B4-65E0-6D5F-B54F-F417A204B526}"/>
              </a:ext>
            </a:extLst>
          </p:cNvPr>
          <p:cNvSpPr txBox="1"/>
          <p:nvPr/>
        </p:nvSpPr>
        <p:spPr>
          <a:xfrm>
            <a:off x="756869" y="965638"/>
            <a:ext cx="8832611" cy="1754326"/>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Compact text-style features</a:t>
            </a:r>
          </a:p>
          <a:p>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b="1" i="1" dirty="0">
                <a:latin typeface="Times New Roman" panose="02020603050405020304" pitchFamily="18" charset="0"/>
                <a:cs typeface="Times New Roman" panose="02020603050405020304" pitchFamily="18" charset="0"/>
              </a:rPr>
              <a:t>E</a:t>
            </a:r>
            <a:r>
              <a:rPr lang="en-US" dirty="0">
                <a:latin typeface="Times New Roman" panose="02020603050405020304" pitchFamily="18" charset="0"/>
                <a:cs typeface="Times New Roman" panose="02020603050405020304" pitchFamily="18" charset="0"/>
              </a:rPr>
              <a:t>: Embed each character from text string </a:t>
            </a:r>
            <a:r>
              <a:rPr lang="en-US" i="1" dirty="0">
                <a:latin typeface="Times New Roman" panose="02020603050405020304" pitchFamily="18" charset="0"/>
                <a:cs typeface="Times New Roman" panose="02020603050405020304" pitchFamily="18" charset="0"/>
              </a:rPr>
              <a:t>S </a:t>
            </a:r>
            <a:r>
              <a:rPr lang="en-US" dirty="0">
                <a:latin typeface="Times New Roman" panose="02020603050405020304" pitchFamily="18" charset="0"/>
                <a:cs typeface="Times New Roman" panose="02020603050405020304" pitchFamily="18" charset="0"/>
              </a:rPr>
              <a:t>into </a:t>
            </a:r>
            <a:r>
              <a:rPr lang="en-US" i="1" dirty="0">
                <a:latin typeface="Times New Roman" panose="02020603050405020304" pitchFamily="18" charset="0"/>
                <a:cs typeface="Times New Roman" panose="02020603050405020304" pitchFamily="18" charset="0"/>
              </a:rPr>
              <a:t>K</a:t>
            </a:r>
            <a:r>
              <a:rPr lang="en-US" dirty="0">
                <a:latin typeface="Times New Roman" panose="02020603050405020304" pitchFamily="18" charset="0"/>
                <a:cs typeface="Times New Roman" panose="02020603050405020304" pitchFamily="18" charset="0"/>
              </a:rPr>
              <a:t>-dimensional embedding</a:t>
            </a:r>
          </a:p>
          <a:p>
            <a:pPr marL="285750" indent="-285750">
              <a:buFont typeface="Arial" panose="020B0604020202020204" pitchFamily="34" charset="0"/>
              <a:buChar char="•"/>
            </a:pPr>
            <a:r>
              <a:rPr lang="en-US" b="1" i="1" dirty="0">
                <a:latin typeface="Times New Roman" panose="02020603050405020304" pitchFamily="18" charset="0"/>
                <a:cs typeface="Times New Roman" panose="02020603050405020304" pitchFamily="18" charset="0"/>
              </a:rPr>
              <a:t>M</a:t>
            </a:r>
            <a:r>
              <a:rPr lang="en-US" dirty="0">
                <a:latin typeface="Times New Roman" panose="02020603050405020304" pitchFamily="18" charset="0"/>
                <a:cs typeface="Times New Roman" panose="02020603050405020304" pitchFamily="18" charset="0"/>
              </a:rPr>
              <a:t> : Multi-scale style features represented by </a:t>
            </a:r>
            <a:r>
              <a:rPr lang="en-US" i="1" dirty="0">
                <a:latin typeface="Times New Roman" panose="02020603050405020304" pitchFamily="18" charset="0"/>
                <a:cs typeface="Times New Roman" panose="02020603050405020304" pitchFamily="18" charset="0"/>
              </a:rPr>
              <a:t>N </a:t>
            </a:r>
            <a:r>
              <a:rPr lang="en-US" dirty="0">
                <a:latin typeface="Times New Roman" panose="02020603050405020304" pitchFamily="18" charset="0"/>
                <a:cs typeface="Times New Roman" panose="02020603050405020304" pitchFamily="18" charset="0"/>
              </a:rPr>
              <a:t>patches with </a:t>
            </a:r>
            <a:r>
              <a:rPr lang="en-US" i="1" dirty="0">
                <a:latin typeface="Times New Roman" panose="02020603050405020304" pitchFamily="18" charset="0"/>
                <a:cs typeface="Times New Roman" panose="02020603050405020304" pitchFamily="18" charset="0"/>
              </a:rPr>
              <a:t>K</a:t>
            </a:r>
            <a:r>
              <a:rPr lang="en-US" dirty="0">
                <a:latin typeface="Times New Roman" panose="02020603050405020304" pitchFamily="18" charset="0"/>
                <a:cs typeface="Times New Roman" panose="02020603050405020304" pitchFamily="18" charset="0"/>
              </a:rPr>
              <a:t>-dimensions for each patch</a:t>
            </a:r>
          </a:p>
          <a:p>
            <a:pPr marL="285750" indent="-285750">
              <a:buFont typeface="Arial" panose="020B0604020202020204" pitchFamily="34" charset="0"/>
              <a:buChar char="•"/>
            </a:pPr>
            <a:r>
              <a:rPr lang="en-US" b="1" i="1" dirty="0">
                <a:latin typeface="Times New Roman" panose="02020603050405020304" pitchFamily="18" charset="0"/>
                <a:cs typeface="Times New Roman" panose="02020603050405020304" pitchFamily="18" charset="0"/>
              </a:rPr>
              <a:t>Character style</a:t>
            </a:r>
            <a:r>
              <a:rPr lang="en-US" dirty="0">
                <a:latin typeface="Times New Roman" panose="02020603050405020304" pitchFamily="18" charset="0"/>
                <a:cs typeface="Times New Roman" panose="02020603050405020304" pitchFamily="18" charset="0"/>
              </a:rPr>
              <a:t>: Attention of each </a:t>
            </a:r>
            <a:r>
              <a:rPr lang="en-US" b="1" i="1" dirty="0">
                <a:latin typeface="Times New Roman" panose="02020603050405020304" pitchFamily="18" charset="0"/>
                <a:cs typeface="Times New Roman" panose="02020603050405020304" pitchFamily="18" charset="0"/>
              </a:rPr>
              <a:t>E </a:t>
            </a:r>
            <a:r>
              <a:rPr lang="en-US" dirty="0">
                <a:latin typeface="Times New Roman" panose="02020603050405020304" pitchFamily="18" charset="0"/>
                <a:cs typeface="Times New Roman" panose="02020603050405020304" pitchFamily="18" charset="0"/>
              </a:rPr>
              <a:t>in </a:t>
            </a:r>
            <a:r>
              <a:rPr lang="en-US" i="1" dirty="0">
                <a:latin typeface="Times New Roman" panose="02020603050405020304" pitchFamily="18" charset="0"/>
                <a:cs typeface="Times New Roman" panose="02020603050405020304" pitchFamily="18" charset="0"/>
              </a:rPr>
              <a:t>S </a:t>
            </a:r>
            <a:r>
              <a:rPr lang="en-US" dirty="0">
                <a:latin typeface="Times New Roman" panose="02020603050405020304" pitchFamily="18" charset="0"/>
                <a:cs typeface="Times New Roman" panose="02020603050405020304" pitchFamily="18" charset="0"/>
              </a:rPr>
              <a:t>with each patch in </a:t>
            </a:r>
            <a:r>
              <a:rPr lang="en-US" b="1" i="1" dirty="0">
                <a:latin typeface="Times New Roman" panose="02020603050405020304" pitchFamily="18" charset="0"/>
                <a:cs typeface="Times New Roman" panose="02020603050405020304" pitchFamily="18" charset="0"/>
              </a:rPr>
              <a:t>M</a:t>
            </a:r>
          </a:p>
          <a:p>
            <a:pPr marL="285750" indent="-285750">
              <a:buFont typeface="Arial" panose="020B0604020202020204" pitchFamily="34" charset="0"/>
              <a:buChar char="•"/>
            </a:pPr>
            <a:r>
              <a:rPr lang="en-US" b="1" i="1" dirty="0">
                <a:latin typeface="Times New Roman" panose="02020603050405020304" pitchFamily="18" charset="0"/>
                <a:cs typeface="Times New Roman" panose="02020603050405020304" pitchFamily="18" charset="0"/>
              </a:rPr>
              <a:t>Character pair style: </a:t>
            </a:r>
            <a:r>
              <a:rPr lang="en-US" dirty="0">
                <a:latin typeface="Times New Roman" panose="02020603050405020304" pitchFamily="18" charset="0"/>
                <a:cs typeface="Times New Roman" panose="02020603050405020304" pitchFamily="18" charset="0"/>
              </a:rPr>
              <a:t>Attention of pair of consecutive </a:t>
            </a:r>
            <a:r>
              <a:rPr lang="en-US" b="1" i="1" dirty="0">
                <a:latin typeface="Times New Roman" panose="02020603050405020304" pitchFamily="18" charset="0"/>
                <a:cs typeface="Times New Roman" panose="02020603050405020304" pitchFamily="18" charset="0"/>
              </a:rPr>
              <a:t>E </a:t>
            </a:r>
            <a:r>
              <a:rPr lang="en-US" dirty="0">
                <a:latin typeface="Times New Roman" panose="02020603050405020304" pitchFamily="18" charset="0"/>
                <a:cs typeface="Times New Roman" panose="02020603050405020304" pitchFamily="18" charset="0"/>
              </a:rPr>
              <a:t>in </a:t>
            </a:r>
            <a:r>
              <a:rPr lang="en-US" i="1" dirty="0">
                <a:latin typeface="Times New Roman" panose="02020603050405020304" pitchFamily="18" charset="0"/>
                <a:cs typeface="Times New Roman" panose="02020603050405020304" pitchFamily="18" charset="0"/>
              </a:rPr>
              <a:t>S </a:t>
            </a:r>
            <a:r>
              <a:rPr lang="en-US" dirty="0">
                <a:latin typeface="Times New Roman" panose="02020603050405020304" pitchFamily="18" charset="0"/>
                <a:cs typeface="Times New Roman" panose="02020603050405020304" pitchFamily="18" charset="0"/>
              </a:rPr>
              <a:t>with each patch in </a:t>
            </a:r>
            <a:r>
              <a:rPr lang="en-US" b="1" i="1" dirty="0">
                <a:latin typeface="Times New Roman" panose="02020603050405020304" pitchFamily="18" charset="0"/>
                <a:cs typeface="Times New Roman" panose="02020603050405020304" pitchFamily="18" charset="0"/>
              </a:rPr>
              <a:t>M</a:t>
            </a:r>
          </a:p>
        </p:txBody>
      </p:sp>
      <p:sp>
        <p:nvSpPr>
          <p:cNvPr id="22" name="TextBox 21">
            <a:extLst>
              <a:ext uri="{FF2B5EF4-FFF2-40B4-BE49-F238E27FC236}">
                <a16:creationId xmlns:a16="http://schemas.microsoft.com/office/drawing/2014/main" id="{9CC3CEA3-895E-0167-30F1-60DDEDE9F98D}"/>
              </a:ext>
            </a:extLst>
          </p:cNvPr>
          <p:cNvSpPr txBox="1"/>
          <p:nvPr/>
        </p:nvSpPr>
        <p:spPr>
          <a:xfrm>
            <a:off x="5672444" y="3059668"/>
            <a:ext cx="5830827" cy="369332"/>
          </a:xfrm>
          <a:prstGeom prst="rect">
            <a:avLst/>
          </a:prstGeom>
          <a:noFill/>
        </p:spPr>
        <p:txBody>
          <a:bodyPr wrap="none" rtlCol="0">
            <a:spAutoFit/>
          </a:bodyPr>
          <a:lstStyle/>
          <a:p>
            <a:r>
              <a:rPr lang="en-US" b="1" i="1" dirty="0">
                <a:latin typeface="Times New Roman" panose="02020603050405020304" pitchFamily="18" charset="0"/>
                <a:cs typeface="Times New Roman" panose="02020603050405020304" pitchFamily="18" charset="0"/>
              </a:rPr>
              <a:t>Text-style features: </a:t>
            </a:r>
            <a:r>
              <a:rPr lang="en-US" dirty="0">
                <a:latin typeface="Times New Roman" panose="02020603050405020304" pitchFamily="18" charset="0"/>
                <a:cs typeface="Times New Roman" panose="02020603050405020304" pitchFamily="18" charset="0"/>
              </a:rPr>
              <a:t>E + Character style + Character pair style</a:t>
            </a:r>
          </a:p>
        </p:txBody>
      </p:sp>
      <p:sp>
        <p:nvSpPr>
          <p:cNvPr id="23" name="TextBox 22">
            <a:extLst>
              <a:ext uri="{FF2B5EF4-FFF2-40B4-BE49-F238E27FC236}">
                <a16:creationId xmlns:a16="http://schemas.microsoft.com/office/drawing/2014/main" id="{8B31FE54-5CA8-1118-5515-A9453831964D}"/>
              </a:ext>
            </a:extLst>
          </p:cNvPr>
          <p:cNvSpPr txBox="1"/>
          <p:nvPr/>
        </p:nvSpPr>
        <p:spPr>
          <a:xfrm>
            <a:off x="1328275" y="3059668"/>
            <a:ext cx="3844899" cy="369332"/>
          </a:xfrm>
          <a:prstGeom prst="rect">
            <a:avLst/>
          </a:prstGeom>
          <a:noFill/>
        </p:spPr>
        <p:txBody>
          <a:bodyPr wrap="none" rtlCol="0">
            <a:spAutoFit/>
          </a:bodyPr>
          <a:lstStyle/>
          <a:p>
            <a:r>
              <a:rPr lang="en-US" b="1" i="1" dirty="0">
                <a:latin typeface="Times New Roman" panose="02020603050405020304" pitchFamily="18" charset="0"/>
                <a:cs typeface="Times New Roman" panose="02020603050405020304" pitchFamily="18" charset="0"/>
              </a:rPr>
              <a:t>Text-style features: </a:t>
            </a:r>
            <a:r>
              <a:rPr lang="en-US" dirty="0">
                <a:latin typeface="Times New Roman" panose="02020603050405020304" pitchFamily="18" charset="0"/>
                <a:cs typeface="Times New Roman" panose="02020603050405020304" pitchFamily="18" charset="0"/>
              </a:rPr>
              <a:t>E + Character style</a:t>
            </a:r>
          </a:p>
        </p:txBody>
      </p:sp>
      <p:pic>
        <p:nvPicPr>
          <p:cNvPr id="83" name="Picture 82">
            <a:extLst>
              <a:ext uri="{FF2B5EF4-FFF2-40B4-BE49-F238E27FC236}">
                <a16:creationId xmlns:a16="http://schemas.microsoft.com/office/drawing/2014/main" id="{AA0ACBDB-5833-FB2D-A211-E9237CD0685D}"/>
              </a:ext>
            </a:extLst>
          </p:cNvPr>
          <p:cNvPicPr>
            <a:picLocks noChangeAspect="1"/>
          </p:cNvPicPr>
          <p:nvPr/>
        </p:nvPicPr>
        <p:blipFill rotWithShape="1">
          <a:blip r:embed="rId3"/>
          <a:srcRect l="3313" t="5202"/>
          <a:stretch/>
        </p:blipFill>
        <p:spPr>
          <a:xfrm>
            <a:off x="6096000" y="3605291"/>
            <a:ext cx="4106819" cy="3045847"/>
          </a:xfrm>
          <a:prstGeom prst="rect">
            <a:avLst/>
          </a:prstGeom>
        </p:spPr>
      </p:pic>
      <p:pic>
        <p:nvPicPr>
          <p:cNvPr id="85" name="Picture 84">
            <a:extLst>
              <a:ext uri="{FF2B5EF4-FFF2-40B4-BE49-F238E27FC236}">
                <a16:creationId xmlns:a16="http://schemas.microsoft.com/office/drawing/2014/main" id="{0A8AE281-BA28-A3A6-9F43-D8B186A67B40}"/>
              </a:ext>
            </a:extLst>
          </p:cNvPr>
          <p:cNvPicPr>
            <a:picLocks noChangeAspect="1"/>
          </p:cNvPicPr>
          <p:nvPr/>
        </p:nvPicPr>
        <p:blipFill rotWithShape="1">
          <a:blip r:embed="rId4"/>
          <a:srcRect l="6301" t="1563" r="2749" b="2747"/>
          <a:stretch/>
        </p:blipFill>
        <p:spPr>
          <a:xfrm>
            <a:off x="1989181" y="3516354"/>
            <a:ext cx="2397763" cy="3134784"/>
          </a:xfrm>
          <a:prstGeom prst="rect">
            <a:avLst/>
          </a:prstGeom>
        </p:spPr>
      </p:pic>
    </p:spTree>
    <p:extLst>
      <p:ext uri="{BB962C8B-B14F-4D97-AF65-F5344CB8AC3E}">
        <p14:creationId xmlns:p14="http://schemas.microsoft.com/office/powerpoint/2010/main" val="4041696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block diagram&#10;&#10;Description automatically generated">
            <a:extLst>
              <a:ext uri="{FF2B5EF4-FFF2-40B4-BE49-F238E27FC236}">
                <a16:creationId xmlns:a16="http://schemas.microsoft.com/office/drawing/2014/main" id="{E35CB779-864C-1F37-4CE4-D52A989FDF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239" y="2675698"/>
            <a:ext cx="10297962" cy="3419952"/>
          </a:xfrm>
          <a:prstGeom prst="rect">
            <a:avLst/>
          </a:prstGeom>
        </p:spPr>
      </p:pic>
      <p:sp>
        <p:nvSpPr>
          <p:cNvPr id="6" name="Title 1">
            <a:extLst>
              <a:ext uri="{FF2B5EF4-FFF2-40B4-BE49-F238E27FC236}">
                <a16:creationId xmlns:a16="http://schemas.microsoft.com/office/drawing/2014/main" id="{2F3B5188-5FB6-334C-10E8-EB524610DAE2}"/>
              </a:ext>
            </a:extLst>
          </p:cNvPr>
          <p:cNvSpPr>
            <a:spLocks noGrp="1"/>
          </p:cNvSpPr>
          <p:nvPr>
            <p:ph type="title"/>
          </p:nvPr>
        </p:nvSpPr>
        <p:spPr>
          <a:xfrm>
            <a:off x="720505" y="0"/>
            <a:ext cx="10515600" cy="1031631"/>
          </a:xfrm>
        </p:spPr>
        <p:txBody>
          <a:bodyPr/>
          <a:lstStyle/>
          <a:p>
            <a:r>
              <a:rPr lang="en-US" dirty="0">
                <a:latin typeface="Times New Roman" panose="02020603050405020304" pitchFamily="18" charset="0"/>
                <a:cs typeface="Times New Roman" panose="02020603050405020304" pitchFamily="18" charset="0"/>
              </a:rPr>
              <a:t>Conditional Diffusion model</a:t>
            </a:r>
          </a:p>
        </p:txBody>
      </p:sp>
      <p:sp>
        <p:nvSpPr>
          <p:cNvPr id="10" name="TextBox 9">
            <a:extLst>
              <a:ext uri="{FF2B5EF4-FFF2-40B4-BE49-F238E27FC236}">
                <a16:creationId xmlns:a16="http://schemas.microsoft.com/office/drawing/2014/main" id="{47752810-2E50-835B-28C4-D560011861B6}"/>
              </a:ext>
            </a:extLst>
          </p:cNvPr>
          <p:cNvSpPr txBox="1"/>
          <p:nvPr/>
        </p:nvSpPr>
        <p:spPr>
          <a:xfrm>
            <a:off x="820615" y="1109785"/>
            <a:ext cx="10161756" cy="1477328"/>
          </a:xfrm>
          <a:prstGeom prst="rect">
            <a:avLst/>
          </a:prstGeom>
          <a:noFill/>
        </p:spPr>
        <p:txBody>
          <a:bodyPr wrap="none" rtlCol="0">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Our diffusion model comprises of set of convolutional layers with attention block</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Gaussian noise is added in the ground truth stroke sequence</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attention block computes the attention between ground truth strokes sequence and text-style features</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decoder part also includes convolutional layer with </a:t>
            </a:r>
            <a:r>
              <a:rPr lang="en-US" dirty="0" err="1">
                <a:latin typeface="Times New Roman" panose="02020603050405020304" pitchFamily="18" charset="0"/>
                <a:cs typeface="Times New Roman" panose="02020603050405020304" pitchFamily="18" charset="0"/>
              </a:rPr>
              <a:t>upsampling</a:t>
            </a:r>
            <a:r>
              <a:rPr lang="en-US" dirty="0">
                <a:latin typeface="Times New Roman" panose="02020603050405020304" pitchFamily="18" charset="0"/>
                <a:cs typeface="Times New Roman" panose="02020603050405020304" pitchFamily="18" charset="0"/>
              </a:rPr>
              <a:t> layers</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2D63461C-6C8F-DA03-E996-902AF100F020}"/>
              </a:ext>
            </a:extLst>
          </p:cNvPr>
          <p:cNvSpPr/>
          <p:nvPr/>
        </p:nvSpPr>
        <p:spPr>
          <a:xfrm rot="16200000">
            <a:off x="-134081" y="5000499"/>
            <a:ext cx="1521564" cy="536921"/>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GT Stroke sequence</a:t>
            </a:r>
          </a:p>
        </p:txBody>
      </p:sp>
      <p:sp>
        <p:nvSpPr>
          <p:cNvPr id="12" name="Rectangle: Rounded Corners 11">
            <a:extLst>
              <a:ext uri="{FF2B5EF4-FFF2-40B4-BE49-F238E27FC236}">
                <a16:creationId xmlns:a16="http://schemas.microsoft.com/office/drawing/2014/main" id="{2081EDAA-2ADC-2F29-9433-2E45F91413CA}"/>
              </a:ext>
            </a:extLst>
          </p:cNvPr>
          <p:cNvSpPr/>
          <p:nvPr/>
        </p:nvSpPr>
        <p:spPr>
          <a:xfrm rot="16200000">
            <a:off x="9734720" y="4655608"/>
            <a:ext cx="1842964" cy="536921"/>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Predicted stroke sequence</a:t>
            </a:r>
          </a:p>
        </p:txBody>
      </p:sp>
      <p:sp>
        <p:nvSpPr>
          <p:cNvPr id="13" name="Left Brace 12">
            <a:extLst>
              <a:ext uri="{FF2B5EF4-FFF2-40B4-BE49-F238E27FC236}">
                <a16:creationId xmlns:a16="http://schemas.microsoft.com/office/drawing/2014/main" id="{BA37C5D9-54BB-B688-4F83-BB9036E9EAAD}"/>
              </a:ext>
            </a:extLst>
          </p:cNvPr>
          <p:cNvSpPr/>
          <p:nvPr/>
        </p:nvSpPr>
        <p:spPr>
          <a:xfrm rot="16200000">
            <a:off x="3219212" y="4000150"/>
            <a:ext cx="438388" cy="4629389"/>
          </a:xfrm>
          <a:prstGeom prst="leftBrace">
            <a:avLst>
              <a:gd name="adj1" fmla="val 8333"/>
              <a:gd name="adj2" fmla="val 47772"/>
            </a:avLst>
          </a:prstGeom>
          <a:ln w="19050">
            <a:solidFill>
              <a:srgbClr val="C8250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Left Brace 13">
            <a:extLst>
              <a:ext uri="{FF2B5EF4-FFF2-40B4-BE49-F238E27FC236}">
                <a16:creationId xmlns:a16="http://schemas.microsoft.com/office/drawing/2014/main" id="{A8D87521-BE64-29A2-D82C-DB5AA87EA664}"/>
              </a:ext>
            </a:extLst>
          </p:cNvPr>
          <p:cNvSpPr/>
          <p:nvPr/>
        </p:nvSpPr>
        <p:spPr>
          <a:xfrm rot="16200000">
            <a:off x="8082730" y="4386919"/>
            <a:ext cx="438388" cy="3855854"/>
          </a:xfrm>
          <a:prstGeom prst="leftBrace">
            <a:avLst>
              <a:gd name="adj1" fmla="val 8333"/>
              <a:gd name="adj2" fmla="val 47772"/>
            </a:avLst>
          </a:prstGeom>
          <a:ln w="19050">
            <a:solidFill>
              <a:srgbClr val="C8250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a:extLst>
              <a:ext uri="{FF2B5EF4-FFF2-40B4-BE49-F238E27FC236}">
                <a16:creationId xmlns:a16="http://schemas.microsoft.com/office/drawing/2014/main" id="{3535D66B-6464-6D29-CAF4-7BE522F402FD}"/>
              </a:ext>
            </a:extLst>
          </p:cNvPr>
          <p:cNvSpPr txBox="1"/>
          <p:nvPr/>
        </p:nvSpPr>
        <p:spPr>
          <a:xfrm>
            <a:off x="2486025" y="6419850"/>
            <a:ext cx="1873270" cy="369332"/>
          </a:xfrm>
          <a:prstGeom prst="rect">
            <a:avLst/>
          </a:prstGeom>
          <a:noFill/>
        </p:spPr>
        <p:txBody>
          <a:bodyPr wrap="none" rtlCol="0">
            <a:spAutoFit/>
          </a:bodyPr>
          <a:lstStyle/>
          <a:p>
            <a:r>
              <a:rPr lang="en-US" dirty="0">
                <a:solidFill>
                  <a:srgbClr val="C8250A"/>
                </a:solidFill>
                <a:latin typeface="Times New Roman" panose="02020603050405020304" pitchFamily="18" charset="0"/>
                <a:cs typeface="Times New Roman" panose="02020603050405020304" pitchFamily="18" charset="0"/>
              </a:rPr>
              <a:t>Diffusion  process</a:t>
            </a:r>
          </a:p>
        </p:txBody>
      </p:sp>
      <p:sp>
        <p:nvSpPr>
          <p:cNvPr id="16" name="TextBox 15">
            <a:extLst>
              <a:ext uri="{FF2B5EF4-FFF2-40B4-BE49-F238E27FC236}">
                <a16:creationId xmlns:a16="http://schemas.microsoft.com/office/drawing/2014/main" id="{51254623-40A4-A9D2-21A3-1FCBBDD2671D}"/>
              </a:ext>
            </a:extLst>
          </p:cNvPr>
          <p:cNvSpPr txBox="1"/>
          <p:nvPr/>
        </p:nvSpPr>
        <p:spPr>
          <a:xfrm>
            <a:off x="7639050" y="6419850"/>
            <a:ext cx="1883849" cy="369332"/>
          </a:xfrm>
          <a:prstGeom prst="rect">
            <a:avLst/>
          </a:prstGeom>
          <a:noFill/>
        </p:spPr>
        <p:txBody>
          <a:bodyPr wrap="none" rtlCol="0">
            <a:spAutoFit/>
          </a:bodyPr>
          <a:lstStyle/>
          <a:p>
            <a:r>
              <a:rPr lang="en-US" dirty="0">
                <a:solidFill>
                  <a:srgbClr val="C8250A"/>
                </a:solidFill>
                <a:latin typeface="Times New Roman" panose="02020603050405020304" pitchFamily="18" charset="0"/>
                <a:cs typeface="Times New Roman" panose="02020603050405020304" pitchFamily="18" charset="0"/>
              </a:rPr>
              <a:t>Denoising process</a:t>
            </a:r>
          </a:p>
        </p:txBody>
      </p:sp>
    </p:spTree>
    <p:extLst>
      <p:ext uri="{BB962C8B-B14F-4D97-AF65-F5344CB8AC3E}">
        <p14:creationId xmlns:p14="http://schemas.microsoft.com/office/powerpoint/2010/main" val="2427558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P spid="12" grpId="0" animBg="1"/>
      <p:bldP spid="13" grpId="0" animBg="1"/>
      <p:bldP spid="14" grpId="0" animBg="1"/>
      <p:bldP spid="15" grpId="0"/>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E767C-3914-7578-C9CB-475B88BA183E}"/>
              </a:ext>
            </a:extLst>
          </p:cNvPr>
          <p:cNvSpPr>
            <a:spLocks noGrp="1"/>
          </p:cNvSpPr>
          <p:nvPr>
            <p:ph type="title"/>
          </p:nvPr>
        </p:nvSpPr>
        <p:spPr>
          <a:xfrm>
            <a:off x="838200" y="0"/>
            <a:ext cx="10515600" cy="1325563"/>
          </a:xfrm>
        </p:spPr>
        <p:txBody>
          <a:bodyPr>
            <a:normAutofit/>
          </a:bodyPr>
          <a:lstStyle/>
          <a:p>
            <a:r>
              <a:rPr lang="en-US" dirty="0">
                <a:latin typeface="Times New Roman" panose="02020603050405020304" pitchFamily="18" charset="0"/>
                <a:cs typeface="Times New Roman" panose="02020603050405020304" pitchFamily="18" charset="0"/>
              </a:rPr>
              <a:t>Diffusion and denoising process</a:t>
            </a:r>
          </a:p>
        </p:txBody>
      </p:sp>
      <p:sp>
        <p:nvSpPr>
          <p:cNvPr id="3" name="Content Placeholder 2">
            <a:extLst>
              <a:ext uri="{FF2B5EF4-FFF2-40B4-BE49-F238E27FC236}">
                <a16:creationId xmlns:a16="http://schemas.microsoft.com/office/drawing/2014/main" id="{880ADF05-05AD-E79B-8E60-AAB4885A2CC8}"/>
              </a:ext>
            </a:extLst>
          </p:cNvPr>
          <p:cNvSpPr>
            <a:spLocks noGrp="1"/>
          </p:cNvSpPr>
          <p:nvPr>
            <p:ph idx="1"/>
          </p:nvPr>
        </p:nvSpPr>
        <p:spPr>
          <a:xfrm>
            <a:off x="908538" y="1253330"/>
            <a:ext cx="10515600" cy="5108393"/>
          </a:xfrm>
        </p:spPr>
        <p:txBody>
          <a:bodyPr>
            <a:normAutofit/>
          </a:bodyPr>
          <a:lstStyle/>
          <a:p>
            <a:pPr>
              <a:buFont typeface="Wingdings" panose="05000000000000000000" pitchFamily="2" charset="2"/>
              <a:buChar char="q"/>
            </a:pPr>
            <a:r>
              <a:rPr lang="en-US" sz="1800" b="0" i="0" dirty="0">
                <a:solidFill>
                  <a:srgbClr val="000000"/>
                </a:solidFill>
                <a:effectLst/>
                <a:latin typeface="Times New Roman" panose="02020603050405020304" pitchFamily="18" charset="0"/>
                <a:cs typeface="Times New Roman" panose="02020603050405020304" pitchFamily="18" charset="0"/>
              </a:rPr>
              <a:t>Employ Markov chains to add noise and disrupt the structure of data</a:t>
            </a:r>
          </a:p>
          <a:p>
            <a:pPr>
              <a:buFont typeface="Wingdings" panose="05000000000000000000" pitchFamily="2" charset="2"/>
              <a:buChar char="q"/>
            </a:pPr>
            <a:r>
              <a:rPr lang="en-US" sz="1800" b="0" i="0" dirty="0">
                <a:solidFill>
                  <a:srgbClr val="000000"/>
                </a:solidFill>
                <a:effectLst/>
                <a:latin typeface="Times New Roman" panose="02020603050405020304" pitchFamily="18" charset="0"/>
                <a:cs typeface="Times New Roman" panose="02020603050405020304" pitchFamily="18" charset="0"/>
              </a:rPr>
              <a:t>The models then learn to reverse this process and reconstruct the data</a:t>
            </a:r>
            <a:r>
              <a:rPr lang="en-US" sz="1800" dirty="0">
                <a:latin typeface="Times New Roman" panose="02020603050405020304" pitchFamily="18" charset="0"/>
                <a:cs typeface="Times New Roman" panose="02020603050405020304" pitchFamily="18" charset="0"/>
              </a:rPr>
              <a:t> </a:t>
            </a:r>
          </a:p>
          <a:p>
            <a:pPr>
              <a:buFont typeface="Wingdings" panose="05000000000000000000" pitchFamily="2" charset="2"/>
              <a:buChar char="q"/>
            </a:pPr>
            <a:r>
              <a:rPr lang="en-US" sz="1800" b="0" i="0" dirty="0">
                <a:solidFill>
                  <a:srgbClr val="000000"/>
                </a:solidFill>
                <a:effectLst/>
                <a:latin typeface="Times New Roman" panose="02020603050405020304" pitchFamily="18" charset="0"/>
                <a:cs typeface="Times New Roman" panose="02020603050405020304" pitchFamily="18" charset="0"/>
              </a:rPr>
              <a:t>In the forward process, a sample </a:t>
            </a:r>
            <a:r>
              <a:rPr lang="en-US" sz="1800" b="0" i="1" dirty="0">
                <a:solidFill>
                  <a:srgbClr val="000000"/>
                </a:solidFill>
                <a:effectLst/>
                <a:latin typeface="Times New Roman" panose="02020603050405020304" pitchFamily="18" charset="0"/>
                <a:cs typeface="Times New Roman" panose="02020603050405020304" pitchFamily="18" charset="0"/>
              </a:rPr>
              <a:t>x</a:t>
            </a:r>
            <a:r>
              <a:rPr lang="en-US" sz="1800" b="0" i="0" baseline="-25000" dirty="0">
                <a:solidFill>
                  <a:srgbClr val="000000"/>
                </a:solidFill>
                <a:effectLst/>
                <a:latin typeface="Times New Roman" panose="02020603050405020304" pitchFamily="18" charset="0"/>
                <a:cs typeface="Times New Roman" panose="02020603050405020304" pitchFamily="18" charset="0"/>
              </a:rPr>
              <a:t>0</a:t>
            </a:r>
            <a:r>
              <a:rPr lang="en-US" sz="1800" b="0" i="0" dirty="0">
                <a:solidFill>
                  <a:srgbClr val="000000"/>
                </a:solidFill>
                <a:effectLst/>
                <a:latin typeface="Times New Roman" panose="02020603050405020304" pitchFamily="18" charset="0"/>
                <a:cs typeface="Times New Roman" panose="02020603050405020304" pitchFamily="18" charset="0"/>
              </a:rPr>
              <a:t> is initially drawn from a distribution </a:t>
            </a:r>
            <a:r>
              <a:rPr lang="en-US" sz="1800" b="0" i="1" dirty="0">
                <a:solidFill>
                  <a:srgbClr val="000000"/>
                </a:solidFill>
                <a:effectLst/>
                <a:latin typeface="Times New Roman" panose="02020603050405020304" pitchFamily="18" charset="0"/>
                <a:cs typeface="Times New Roman" panose="02020603050405020304" pitchFamily="18" charset="0"/>
              </a:rPr>
              <a:t>x</a:t>
            </a:r>
            <a:r>
              <a:rPr lang="en-US" sz="1800" b="0" i="0" baseline="-25000" dirty="0">
                <a:solidFill>
                  <a:srgbClr val="000000"/>
                </a:solidFill>
                <a:effectLst/>
                <a:latin typeface="Times New Roman" panose="02020603050405020304" pitchFamily="18" charset="0"/>
                <a:cs typeface="Times New Roman" panose="02020603050405020304" pitchFamily="18" charset="0"/>
              </a:rPr>
              <a:t>0</a:t>
            </a:r>
            <a:r>
              <a:rPr lang="en-US" sz="1800" b="0" i="0" dirty="0">
                <a:solidFill>
                  <a:srgbClr val="000000"/>
                </a:solidFill>
                <a:effectLst/>
                <a:latin typeface="Times New Roman" panose="02020603050405020304" pitchFamily="18" charset="0"/>
                <a:cs typeface="Times New Roman" panose="02020603050405020304" pitchFamily="18" charset="0"/>
              </a:rPr>
              <a:t> </a:t>
            </a:r>
            <a:r>
              <a:rPr lang="en-US" sz="1800" b="0" i="1" dirty="0">
                <a:solidFill>
                  <a:srgbClr val="000000"/>
                </a:solidFill>
                <a:effectLst/>
                <a:latin typeface="Times New Roman" panose="02020603050405020304" pitchFamily="18" charset="0"/>
                <a:cs typeface="Times New Roman" panose="02020603050405020304" pitchFamily="18" charset="0"/>
              </a:rPr>
              <a:t>∼ q</a:t>
            </a:r>
            <a:r>
              <a:rPr lang="en-US" sz="1800" b="0" i="0" dirty="0">
                <a:solidFill>
                  <a:srgbClr val="000000"/>
                </a:solidFill>
                <a:effectLst/>
                <a:latin typeface="Times New Roman" panose="02020603050405020304" pitchFamily="18" charset="0"/>
                <a:cs typeface="Times New Roman" panose="02020603050405020304" pitchFamily="18" charset="0"/>
              </a:rPr>
              <a:t>(</a:t>
            </a:r>
            <a:r>
              <a:rPr lang="en-US" sz="1800" b="0" i="1" dirty="0">
                <a:solidFill>
                  <a:srgbClr val="000000"/>
                </a:solidFill>
                <a:effectLst/>
                <a:latin typeface="Times New Roman" panose="02020603050405020304" pitchFamily="18" charset="0"/>
                <a:cs typeface="Times New Roman" panose="02020603050405020304" pitchFamily="18" charset="0"/>
              </a:rPr>
              <a:t>x</a:t>
            </a:r>
            <a:r>
              <a:rPr lang="en-US" sz="1800" b="0" i="0" baseline="-25000" dirty="0">
                <a:solidFill>
                  <a:srgbClr val="000000"/>
                </a:solidFill>
                <a:effectLst/>
                <a:latin typeface="Times New Roman" panose="02020603050405020304" pitchFamily="18" charset="0"/>
                <a:cs typeface="Times New Roman" panose="02020603050405020304" pitchFamily="18" charset="0"/>
              </a:rPr>
              <a:t>0</a:t>
            </a:r>
            <a:r>
              <a:rPr lang="en-US" sz="1800" b="0" i="0" dirty="0">
                <a:solidFill>
                  <a:srgbClr val="000000"/>
                </a:solidFill>
                <a:effectLst/>
                <a:latin typeface="Times New Roman" panose="02020603050405020304" pitchFamily="18" charset="0"/>
                <a:cs typeface="Times New Roman" panose="02020603050405020304" pitchFamily="18" charset="0"/>
              </a:rPr>
              <a:t>) corresponding to the observed data.</a:t>
            </a:r>
            <a:r>
              <a:rPr lang="en-US" sz="1800" dirty="0">
                <a:latin typeface="Times New Roman" panose="02020603050405020304" pitchFamily="18" charset="0"/>
                <a:cs typeface="Times New Roman" panose="02020603050405020304" pitchFamily="18" charset="0"/>
              </a:rPr>
              <a:t> </a:t>
            </a:r>
          </a:p>
          <a:p>
            <a:pPr>
              <a:buFont typeface="Wingdings" panose="05000000000000000000" pitchFamily="2" charset="2"/>
              <a:buChar char="q"/>
            </a:pPr>
            <a:r>
              <a:rPr lang="en-US" sz="1800" b="0" i="0" dirty="0">
                <a:solidFill>
                  <a:srgbClr val="000000"/>
                </a:solidFill>
                <a:effectLst/>
                <a:latin typeface="Times New Roman" panose="02020603050405020304" pitchFamily="18" charset="0"/>
                <a:cs typeface="Times New Roman" panose="02020603050405020304" pitchFamily="18" charset="0"/>
              </a:rPr>
              <a:t>Adding a Gaussian noise produces a latent variable </a:t>
            </a:r>
            <a:r>
              <a:rPr lang="en-US" sz="1800" b="0" i="1" dirty="0">
                <a:solidFill>
                  <a:srgbClr val="000000"/>
                </a:solidFill>
                <a:effectLst/>
                <a:latin typeface="Times New Roman" panose="02020603050405020304" pitchFamily="18" charset="0"/>
                <a:cs typeface="Times New Roman" panose="02020603050405020304" pitchFamily="18" charset="0"/>
              </a:rPr>
              <a:t>x</a:t>
            </a:r>
            <a:r>
              <a:rPr lang="en-US" sz="1800" b="0" i="0" baseline="-25000" dirty="0">
                <a:solidFill>
                  <a:srgbClr val="000000"/>
                </a:solidFill>
                <a:effectLst/>
                <a:latin typeface="Times New Roman" panose="02020603050405020304" pitchFamily="18" charset="0"/>
                <a:cs typeface="Times New Roman" panose="02020603050405020304" pitchFamily="18" charset="0"/>
              </a:rPr>
              <a:t>1</a:t>
            </a:r>
            <a:r>
              <a:rPr lang="en-US" sz="1800" b="0" i="0" dirty="0">
                <a:solidFill>
                  <a:srgbClr val="000000"/>
                </a:solidFill>
                <a:effectLst/>
                <a:latin typeface="Times New Roman" panose="02020603050405020304" pitchFamily="18" charset="0"/>
                <a:cs typeface="Times New Roman" panose="02020603050405020304" pitchFamily="18" charset="0"/>
              </a:rPr>
              <a:t>; noise is again added to </a:t>
            </a:r>
            <a:r>
              <a:rPr lang="en-US" sz="1800" b="0" i="1" dirty="0">
                <a:solidFill>
                  <a:srgbClr val="000000"/>
                </a:solidFill>
                <a:effectLst/>
                <a:latin typeface="Times New Roman" panose="02020603050405020304" pitchFamily="18" charset="0"/>
                <a:cs typeface="Times New Roman" panose="02020603050405020304" pitchFamily="18" charset="0"/>
              </a:rPr>
              <a:t>x</a:t>
            </a:r>
            <a:r>
              <a:rPr lang="en-US" sz="1800" b="0" i="0" baseline="-25000" dirty="0">
                <a:solidFill>
                  <a:srgbClr val="000000"/>
                </a:solidFill>
                <a:effectLst/>
                <a:latin typeface="Times New Roman" panose="02020603050405020304" pitchFamily="18" charset="0"/>
                <a:cs typeface="Times New Roman" panose="02020603050405020304" pitchFamily="18" charset="0"/>
              </a:rPr>
              <a:t>1</a:t>
            </a:r>
            <a:r>
              <a:rPr lang="en-US" sz="1800" b="0" i="0" dirty="0">
                <a:solidFill>
                  <a:srgbClr val="000000"/>
                </a:solidFill>
                <a:effectLst/>
                <a:latin typeface="Times New Roman" panose="02020603050405020304" pitchFamily="18" charset="0"/>
                <a:cs typeface="Times New Roman" panose="02020603050405020304" pitchFamily="18" charset="0"/>
              </a:rPr>
              <a:t>, giving latent variable </a:t>
            </a:r>
            <a:r>
              <a:rPr lang="en-US" sz="1800" b="0" i="1" dirty="0">
                <a:solidFill>
                  <a:srgbClr val="000000"/>
                </a:solidFill>
                <a:effectLst/>
                <a:latin typeface="Times New Roman" panose="02020603050405020304" pitchFamily="18" charset="0"/>
                <a:cs typeface="Times New Roman" panose="02020603050405020304" pitchFamily="18" charset="0"/>
              </a:rPr>
              <a:t>x</a:t>
            </a:r>
            <a:r>
              <a:rPr lang="en-US" sz="1800" b="0" i="0" baseline="-25000" dirty="0">
                <a:solidFill>
                  <a:srgbClr val="000000"/>
                </a:solidFill>
                <a:effectLst/>
                <a:latin typeface="Times New Roman" panose="02020603050405020304" pitchFamily="18" charset="0"/>
                <a:cs typeface="Times New Roman" panose="02020603050405020304" pitchFamily="18" charset="0"/>
              </a:rPr>
              <a:t>2</a:t>
            </a:r>
            <a:r>
              <a:rPr lang="en-US" sz="1800" b="0" i="0" dirty="0">
                <a:solidFill>
                  <a:srgbClr val="000000"/>
                </a:solidFill>
                <a:effectLst/>
                <a:latin typeface="Times New Roman" panose="02020603050405020304" pitchFamily="18" charset="0"/>
                <a:cs typeface="Times New Roman" panose="02020603050405020304" pitchFamily="18" charset="0"/>
              </a:rPr>
              <a:t>, and so on for T steps. This process forms a series of latent variables </a:t>
            </a:r>
            <a:r>
              <a:rPr lang="en-US" sz="1800" b="0" i="1" dirty="0">
                <a:solidFill>
                  <a:srgbClr val="000000"/>
                </a:solidFill>
                <a:effectLst/>
                <a:latin typeface="Times New Roman" panose="02020603050405020304" pitchFamily="18" charset="0"/>
                <a:cs typeface="Times New Roman" panose="02020603050405020304" pitchFamily="18" charset="0"/>
              </a:rPr>
              <a:t>x</a:t>
            </a:r>
            <a:r>
              <a:rPr lang="en-US" sz="1800" b="0" i="0" baseline="-25000" dirty="0">
                <a:solidFill>
                  <a:srgbClr val="000000"/>
                </a:solidFill>
                <a:effectLst/>
                <a:latin typeface="Times New Roman" panose="02020603050405020304" pitchFamily="18" charset="0"/>
                <a:cs typeface="Times New Roman" panose="02020603050405020304" pitchFamily="18" charset="0"/>
              </a:rPr>
              <a:t>1</a:t>
            </a:r>
            <a:r>
              <a:rPr lang="en-US" sz="1800" i="1" dirty="0">
                <a:solidFill>
                  <a:srgbClr val="000000"/>
                </a:solidFill>
                <a:latin typeface="Times New Roman" panose="02020603050405020304" pitchFamily="18" charset="0"/>
                <a:cs typeface="Times New Roman" panose="02020603050405020304" pitchFamily="18" charset="0"/>
              </a:rPr>
              <a:t>,</a:t>
            </a:r>
            <a:r>
              <a:rPr lang="en-US" sz="1800" b="0" i="1" dirty="0">
                <a:solidFill>
                  <a:srgbClr val="000000"/>
                </a:solidFill>
                <a:effectLst/>
                <a:latin typeface="Times New Roman" panose="02020603050405020304" pitchFamily="18" charset="0"/>
                <a:cs typeface="Times New Roman" panose="02020603050405020304" pitchFamily="18" charset="0"/>
              </a:rPr>
              <a:t> x</a:t>
            </a:r>
            <a:r>
              <a:rPr lang="en-US" sz="1800" b="0" i="0" baseline="-25000" dirty="0">
                <a:solidFill>
                  <a:srgbClr val="000000"/>
                </a:solidFill>
                <a:effectLst/>
                <a:latin typeface="Times New Roman" panose="02020603050405020304" pitchFamily="18" charset="0"/>
                <a:cs typeface="Times New Roman" panose="02020603050405020304" pitchFamily="18" charset="0"/>
              </a:rPr>
              <a:t>2</a:t>
            </a:r>
            <a:r>
              <a:rPr lang="en-US" sz="1800" i="1" dirty="0">
                <a:solidFill>
                  <a:srgbClr val="000000"/>
                </a:solidFill>
                <a:latin typeface="Times New Roman" panose="02020603050405020304" pitchFamily="18" charset="0"/>
                <a:cs typeface="Times New Roman" panose="02020603050405020304" pitchFamily="18" charset="0"/>
              </a:rPr>
              <a:t>,…,</a:t>
            </a:r>
            <a:r>
              <a:rPr lang="en-US" sz="1800" b="0" i="1" dirty="0" err="1">
                <a:solidFill>
                  <a:srgbClr val="000000"/>
                </a:solidFill>
                <a:effectLst/>
                <a:latin typeface="Times New Roman" panose="02020603050405020304" pitchFamily="18" charset="0"/>
                <a:cs typeface="Times New Roman" panose="02020603050405020304" pitchFamily="18" charset="0"/>
              </a:rPr>
              <a:t>x</a:t>
            </a:r>
            <a:r>
              <a:rPr lang="en-US" sz="1800" b="0" i="1" baseline="-25000" dirty="0" err="1">
                <a:solidFill>
                  <a:srgbClr val="000000"/>
                </a:solidFill>
                <a:effectLst/>
                <a:latin typeface="Times New Roman" panose="02020603050405020304" pitchFamily="18" charset="0"/>
                <a:cs typeface="Times New Roman" panose="02020603050405020304" pitchFamily="18" charset="0"/>
              </a:rPr>
              <a:t>T</a:t>
            </a:r>
            <a:endParaRPr lang="en-US" sz="1800" b="0" i="1" baseline="-25000" dirty="0">
              <a:solidFill>
                <a:srgbClr val="000000"/>
              </a:solidFill>
              <a:effectLst/>
              <a:latin typeface="Times New Roman" panose="02020603050405020304" pitchFamily="18" charset="0"/>
              <a:cs typeface="Times New Roman" panose="02020603050405020304" pitchFamily="18" charset="0"/>
            </a:endParaRPr>
          </a:p>
          <a:p>
            <a:pPr>
              <a:buFont typeface="Wingdings" panose="05000000000000000000" pitchFamily="2" charset="2"/>
              <a:buChar char="q"/>
            </a:pPr>
            <a:r>
              <a:rPr lang="en-US" sz="1800" b="0" i="0" dirty="0">
                <a:solidFill>
                  <a:srgbClr val="000000"/>
                </a:solidFill>
                <a:effectLst/>
                <a:latin typeface="Times New Roman" panose="02020603050405020304" pitchFamily="18" charset="0"/>
                <a:cs typeface="Times New Roman" panose="02020603050405020304" pitchFamily="18" charset="0"/>
              </a:rPr>
              <a:t>Hyper-parameters </a:t>
            </a:r>
            <a:r>
              <a:rPr lang="en-US" sz="1800" b="0" i="1" dirty="0">
                <a:solidFill>
                  <a:srgbClr val="000000"/>
                </a:solidFill>
                <a:effectLst/>
                <a:latin typeface="Times New Roman" panose="02020603050405020304" pitchFamily="18" charset="0"/>
                <a:cs typeface="Times New Roman" panose="02020603050405020304" pitchFamily="18" charset="0"/>
              </a:rPr>
              <a:t>β</a:t>
            </a:r>
            <a:r>
              <a:rPr lang="en-US" sz="1800" b="0" i="0" baseline="-25000" dirty="0">
                <a:solidFill>
                  <a:srgbClr val="000000"/>
                </a:solidFill>
                <a:effectLst/>
                <a:latin typeface="Times New Roman" panose="02020603050405020304" pitchFamily="18" charset="0"/>
                <a:cs typeface="Times New Roman" panose="02020603050405020304" pitchFamily="18" charset="0"/>
              </a:rPr>
              <a:t>1</a:t>
            </a:r>
            <a:r>
              <a:rPr lang="en-US" sz="1800" i="1" dirty="0">
                <a:solidFill>
                  <a:srgbClr val="000000"/>
                </a:solidFill>
                <a:latin typeface="Times New Roman" panose="02020603050405020304" pitchFamily="18" charset="0"/>
                <a:cs typeface="Times New Roman" panose="02020603050405020304" pitchFamily="18" charset="0"/>
              </a:rPr>
              <a:t>,</a:t>
            </a:r>
            <a:r>
              <a:rPr lang="en-US" sz="1800" b="0" i="1" dirty="0">
                <a:solidFill>
                  <a:srgbClr val="000000"/>
                </a:solidFill>
                <a:effectLst/>
                <a:latin typeface="Times New Roman" panose="02020603050405020304" pitchFamily="18" charset="0"/>
                <a:cs typeface="Times New Roman" panose="02020603050405020304" pitchFamily="18" charset="0"/>
              </a:rPr>
              <a:t> β</a:t>
            </a:r>
            <a:r>
              <a:rPr lang="en-US" sz="1800" b="0" i="0" baseline="-25000" dirty="0">
                <a:solidFill>
                  <a:srgbClr val="000000"/>
                </a:solidFill>
                <a:effectLst/>
                <a:latin typeface="Times New Roman" panose="02020603050405020304" pitchFamily="18" charset="0"/>
                <a:cs typeface="Times New Roman" panose="02020603050405020304" pitchFamily="18" charset="0"/>
              </a:rPr>
              <a:t>2</a:t>
            </a:r>
            <a:r>
              <a:rPr lang="en-US" sz="1800" i="1" dirty="0">
                <a:solidFill>
                  <a:srgbClr val="000000"/>
                </a:solidFill>
                <a:latin typeface="Times New Roman" panose="02020603050405020304" pitchFamily="18" charset="0"/>
                <a:cs typeface="Times New Roman" panose="02020603050405020304" pitchFamily="18" charset="0"/>
              </a:rPr>
              <a:t>,…,</a:t>
            </a:r>
            <a:r>
              <a:rPr lang="en-US" sz="1800" b="0" i="1" dirty="0">
                <a:solidFill>
                  <a:srgbClr val="000000"/>
                </a:solidFill>
                <a:effectLst/>
                <a:latin typeface="Times New Roman" panose="02020603050405020304" pitchFamily="18" charset="0"/>
                <a:cs typeface="Times New Roman" panose="02020603050405020304" pitchFamily="18" charset="0"/>
              </a:rPr>
              <a:t> β</a:t>
            </a:r>
            <a:r>
              <a:rPr lang="en-US" sz="1800" b="0" i="1" baseline="-25000" dirty="0">
                <a:solidFill>
                  <a:srgbClr val="000000"/>
                </a:solidFill>
                <a:effectLst/>
                <a:latin typeface="Times New Roman" panose="02020603050405020304" pitchFamily="18" charset="0"/>
                <a:cs typeface="Times New Roman" panose="02020603050405020304" pitchFamily="18" charset="0"/>
              </a:rPr>
              <a:t>T</a:t>
            </a:r>
            <a:r>
              <a:rPr lang="en-US" sz="1800" b="0" i="1" dirty="0">
                <a:solidFill>
                  <a:srgbClr val="000000"/>
                </a:solidFill>
                <a:effectLst/>
                <a:latin typeface="Times New Roman" panose="02020603050405020304" pitchFamily="18" charset="0"/>
                <a:cs typeface="Times New Roman" panose="02020603050405020304" pitchFamily="18" charset="0"/>
              </a:rPr>
              <a:t> </a:t>
            </a:r>
            <a:r>
              <a:rPr lang="en-US" sz="1800" b="0" i="0" dirty="0">
                <a:solidFill>
                  <a:srgbClr val="000000"/>
                </a:solidFill>
                <a:effectLst/>
                <a:latin typeface="Times New Roman" panose="02020603050405020304" pitchFamily="18" charset="0"/>
                <a:cs typeface="Times New Roman" panose="02020603050405020304" pitchFamily="18" charset="0"/>
              </a:rPr>
              <a:t>collectively form a noise variance schedule</a:t>
            </a:r>
            <a:r>
              <a:rPr lang="en-US" sz="1800" dirty="0">
                <a:latin typeface="Times New Roman" panose="02020603050405020304" pitchFamily="18" charset="0"/>
                <a:cs typeface="Times New Roman" panose="02020603050405020304" pitchFamily="18" charset="0"/>
              </a:rPr>
              <a:t> </a:t>
            </a:r>
          </a:p>
          <a:p>
            <a:pPr>
              <a:buFont typeface="Wingdings" panose="05000000000000000000" pitchFamily="2" charset="2"/>
              <a:buChar char="q"/>
            </a:pPr>
            <a:endParaRPr lang="en-US" sz="1200" dirty="0"/>
          </a:p>
          <a:p>
            <a:pPr>
              <a:buFont typeface="Wingdings" panose="05000000000000000000" pitchFamily="2" charset="2"/>
              <a:buChar char="q"/>
            </a:pPr>
            <a:endParaRPr lang="en-US" sz="1200" dirty="0"/>
          </a:p>
          <a:p>
            <a:pPr>
              <a:buFont typeface="Wingdings" panose="05000000000000000000" pitchFamily="2" charset="2"/>
              <a:buChar char="q"/>
            </a:pPr>
            <a:endParaRPr lang="en-US" sz="1200" dirty="0"/>
          </a:p>
          <a:p>
            <a:pPr>
              <a:buFont typeface="Wingdings" panose="05000000000000000000" pitchFamily="2" charset="2"/>
              <a:buChar char="q"/>
            </a:pPr>
            <a:r>
              <a:rPr lang="en-US" sz="1800" b="0" i="0" dirty="0">
                <a:solidFill>
                  <a:srgbClr val="000000"/>
                </a:solidFill>
                <a:effectLst/>
                <a:latin typeface="Times New Roman" panose="02020603050405020304" pitchFamily="18" charset="0"/>
                <a:cs typeface="Times New Roman" panose="02020603050405020304" pitchFamily="18" charset="0"/>
              </a:rPr>
              <a:t>Finally, a GT strokes become a pure Gaussian noise sample with no information</a:t>
            </a:r>
          </a:p>
          <a:p>
            <a:pPr>
              <a:buFont typeface="Wingdings" panose="05000000000000000000" pitchFamily="2" charset="2"/>
              <a:buChar char="q"/>
            </a:pPr>
            <a:r>
              <a:rPr lang="en-US" sz="1800" b="0" i="0" dirty="0">
                <a:solidFill>
                  <a:srgbClr val="000000"/>
                </a:solidFill>
                <a:effectLst/>
                <a:latin typeface="Times New Roman" panose="02020603050405020304" pitchFamily="18" charset="0"/>
                <a:cs typeface="Times New Roman" panose="02020603050405020304" pitchFamily="18" charset="0"/>
              </a:rPr>
              <a:t>In the reverse (denoising) phase, a decoder network learns to gradually remove the noise from the sampled distribution until ending up with actual data</a:t>
            </a:r>
            <a:r>
              <a:rPr lang="en-US" sz="1800" dirty="0">
                <a:latin typeface="Times New Roman" panose="02020603050405020304" pitchFamily="18" charset="0"/>
                <a:cs typeface="Times New Roman" panose="02020603050405020304" pitchFamily="18" charset="0"/>
              </a:rPr>
              <a:t> </a:t>
            </a:r>
            <a:br>
              <a:rPr lang="en-US" sz="800" dirty="0"/>
            </a:br>
            <a:br>
              <a:rPr lang="en-US" sz="1000" dirty="0"/>
            </a:br>
            <a:br>
              <a:rPr lang="en-US" sz="1200" dirty="0"/>
            </a:br>
            <a:endParaRPr lang="en-US" sz="1800" b="0" i="1" baseline="-25000" dirty="0">
              <a:solidFill>
                <a:srgbClr val="000000"/>
              </a:solidFill>
              <a:effectLst/>
              <a:latin typeface="Times New Roman" panose="02020603050405020304" pitchFamily="18" charset="0"/>
              <a:cs typeface="Times New Roman" panose="02020603050405020304" pitchFamily="18" charset="0"/>
            </a:endParaRPr>
          </a:p>
          <a:p>
            <a:pPr>
              <a:buFont typeface="Wingdings" panose="05000000000000000000" pitchFamily="2" charset="2"/>
              <a:buChar char="q"/>
            </a:pPr>
            <a:endParaRPr lang="en-US" sz="2000" dirty="0">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73C4CCE3-43A4-1616-3AED-6F35B1C9F64D}"/>
              </a:ext>
            </a:extLst>
          </p:cNvPr>
          <p:cNvPicPr>
            <a:picLocks noChangeAspect="1"/>
          </p:cNvPicPr>
          <p:nvPr/>
        </p:nvPicPr>
        <p:blipFill>
          <a:blip r:embed="rId2"/>
          <a:stretch>
            <a:fillRect/>
          </a:stretch>
        </p:blipFill>
        <p:spPr>
          <a:xfrm>
            <a:off x="2901451" y="3807526"/>
            <a:ext cx="5627098" cy="742995"/>
          </a:xfrm>
          <a:prstGeom prst="rect">
            <a:avLst/>
          </a:prstGeom>
        </p:spPr>
      </p:pic>
      <p:pic>
        <p:nvPicPr>
          <p:cNvPr id="17" name="Picture 16">
            <a:extLst>
              <a:ext uri="{FF2B5EF4-FFF2-40B4-BE49-F238E27FC236}">
                <a16:creationId xmlns:a16="http://schemas.microsoft.com/office/drawing/2014/main" id="{6A236C76-748E-B7BB-00E8-E523D08E42B7}"/>
              </a:ext>
            </a:extLst>
          </p:cNvPr>
          <p:cNvPicPr>
            <a:picLocks noChangeAspect="1"/>
          </p:cNvPicPr>
          <p:nvPr/>
        </p:nvPicPr>
        <p:blipFill>
          <a:blip r:embed="rId3"/>
          <a:stretch>
            <a:fillRect/>
          </a:stretch>
        </p:blipFill>
        <p:spPr>
          <a:xfrm>
            <a:off x="2491327" y="5552976"/>
            <a:ext cx="7209346" cy="501750"/>
          </a:xfrm>
          <a:prstGeom prst="rect">
            <a:avLst/>
          </a:prstGeom>
        </p:spPr>
      </p:pic>
      <p:sp>
        <p:nvSpPr>
          <p:cNvPr id="20" name="TextBox 19">
            <a:extLst>
              <a:ext uri="{FF2B5EF4-FFF2-40B4-BE49-F238E27FC236}">
                <a16:creationId xmlns:a16="http://schemas.microsoft.com/office/drawing/2014/main" id="{FF81CA03-1AF4-16C4-FB45-BF1B12295692}"/>
              </a:ext>
            </a:extLst>
          </p:cNvPr>
          <p:cNvSpPr txBox="1"/>
          <p:nvPr/>
        </p:nvSpPr>
        <p:spPr>
          <a:xfrm>
            <a:off x="972193" y="6177057"/>
            <a:ext cx="3038268"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Learn the network parameters</a:t>
            </a:r>
          </a:p>
        </p:txBody>
      </p:sp>
    </p:spTree>
    <p:extLst>
      <p:ext uri="{BB962C8B-B14F-4D97-AF65-F5344CB8AC3E}">
        <p14:creationId xmlns:p14="http://schemas.microsoft.com/office/powerpoint/2010/main" val="2879119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B5540-D7D3-9B49-44CE-0A114490A517}"/>
              </a:ext>
            </a:extLst>
          </p:cNvPr>
          <p:cNvSpPr>
            <a:spLocks noGrp="1"/>
          </p:cNvSpPr>
          <p:nvPr>
            <p:ph type="title"/>
          </p:nvPr>
        </p:nvSpPr>
        <p:spPr>
          <a:xfrm>
            <a:off x="838200" y="0"/>
            <a:ext cx="10515600" cy="1325563"/>
          </a:xfrm>
        </p:spPr>
        <p:txBody>
          <a:bodyPr/>
          <a:lstStyle/>
          <a:p>
            <a:r>
              <a:rPr lang="en-US" dirty="0">
                <a:latin typeface="Times New Roman" panose="02020603050405020304" pitchFamily="18" charset="0"/>
                <a:cs typeface="Times New Roman" panose="02020603050405020304" pitchFamily="18" charset="0"/>
              </a:rPr>
              <a:t>Loss function</a:t>
            </a:r>
          </a:p>
        </p:txBody>
      </p:sp>
      <p:sp>
        <p:nvSpPr>
          <p:cNvPr id="3" name="Content Placeholder 2">
            <a:extLst>
              <a:ext uri="{FF2B5EF4-FFF2-40B4-BE49-F238E27FC236}">
                <a16:creationId xmlns:a16="http://schemas.microsoft.com/office/drawing/2014/main" id="{D8A3B7C3-C617-1175-F031-E855BF5AFEEA}"/>
              </a:ext>
            </a:extLst>
          </p:cNvPr>
          <p:cNvSpPr>
            <a:spLocks noGrp="1"/>
          </p:cNvSpPr>
          <p:nvPr>
            <p:ph idx="1"/>
          </p:nvPr>
        </p:nvSpPr>
        <p:spPr>
          <a:xfrm>
            <a:off x="924169" y="1325563"/>
            <a:ext cx="10515600" cy="4832960"/>
          </a:xfrm>
        </p:spPr>
        <p:txBody>
          <a:bodyPr>
            <a:normAutofit fontScale="92500" lnSpcReduction="20000"/>
          </a:bodyPr>
          <a:lstStyle/>
          <a:p>
            <a:pPr marL="0" indent="0">
              <a:buNone/>
            </a:pPr>
            <a:r>
              <a:rPr lang="en-US" sz="1900" b="1" i="0" dirty="0">
                <a:effectLst/>
                <a:latin typeface="Times New Roman" panose="02020603050405020304" pitchFamily="18" charset="0"/>
                <a:cs typeface="Times New Roman" panose="02020603050405020304" pitchFamily="18" charset="0"/>
              </a:rPr>
              <a:t>Diffusion Loss</a:t>
            </a:r>
          </a:p>
          <a:p>
            <a:pPr marL="0" indent="0">
              <a:buNone/>
            </a:pPr>
            <a:r>
              <a:rPr lang="en-US" sz="1600" b="0" i="0" dirty="0">
                <a:effectLst/>
                <a:latin typeface="Times New Roman" panose="02020603050405020304" pitchFamily="18" charset="0"/>
                <a:cs typeface="Times New Roman" panose="02020603050405020304" pitchFamily="18" charset="0"/>
              </a:rPr>
              <a:t>Predicted points 𝑥</a:t>
            </a:r>
            <a:r>
              <a:rPr lang="en-US" sz="1600" b="0" i="0" baseline="-25000" dirty="0">
                <a:effectLst/>
                <a:latin typeface="Times New Roman" panose="02020603050405020304" pitchFamily="18" charset="0"/>
                <a:cs typeface="Times New Roman" panose="02020603050405020304" pitchFamily="18" charset="0"/>
              </a:rPr>
              <a:t>0</a:t>
            </a:r>
            <a:r>
              <a:rPr lang="en-US" sz="1600" b="0" i="0" dirty="0">
                <a:effectLst/>
                <a:latin typeface="Times New Roman" panose="02020603050405020304" pitchFamily="18" charset="0"/>
                <a:cs typeface="Times New Roman" panose="02020603050405020304" pitchFamily="18" charset="0"/>
              </a:rPr>
              <a:t> is composed of a sequence of </a:t>
            </a:r>
            <a:r>
              <a:rPr lang="en-US" sz="1600" b="0" i="1" dirty="0">
                <a:effectLst/>
                <a:latin typeface="Times New Roman" panose="02020603050405020304" pitchFamily="18" charset="0"/>
                <a:cs typeface="Times New Roman" panose="02020603050405020304" pitchFamily="18" charset="0"/>
              </a:rPr>
              <a:t>N </a:t>
            </a:r>
            <a:r>
              <a:rPr lang="en-US" sz="1600" b="0" i="0" dirty="0">
                <a:effectLst/>
                <a:latin typeface="Times New Roman" panose="02020603050405020304" pitchFamily="18" charset="0"/>
                <a:cs typeface="Times New Roman" panose="02020603050405020304" pitchFamily="18" charset="0"/>
              </a:rPr>
              <a:t>vectors 𝑥</a:t>
            </a:r>
            <a:r>
              <a:rPr lang="en-US" sz="1600" b="0" i="0" baseline="-25000" dirty="0">
                <a:effectLst/>
                <a:latin typeface="Times New Roman" panose="02020603050405020304" pitchFamily="18" charset="0"/>
                <a:cs typeface="Times New Roman" panose="02020603050405020304" pitchFamily="18" charset="0"/>
              </a:rPr>
              <a:t>1</a:t>
            </a:r>
            <a:r>
              <a:rPr lang="en-US" sz="1600" b="0" i="0" dirty="0">
                <a:effectLst/>
                <a:latin typeface="Times New Roman" panose="02020603050405020304" pitchFamily="18" charset="0"/>
                <a:cs typeface="Times New Roman" panose="02020603050405020304" pitchFamily="18" charset="0"/>
              </a:rPr>
              <a:t>...𝑥</a:t>
            </a:r>
            <a:r>
              <a:rPr lang="en-US" sz="1600" b="0" i="0" baseline="-25000" dirty="0">
                <a:effectLst/>
                <a:latin typeface="Times New Roman" panose="02020603050405020304" pitchFamily="18" charset="0"/>
                <a:cs typeface="Times New Roman" panose="02020603050405020304" pitchFamily="18" charset="0"/>
              </a:rPr>
              <a:t>𝑁</a:t>
            </a:r>
          </a:p>
          <a:p>
            <a:pPr marL="0" indent="0">
              <a:buNone/>
            </a:pPr>
            <a:r>
              <a:rPr lang="en-US" sz="1600" b="0" i="0" dirty="0">
                <a:effectLst/>
                <a:latin typeface="Times New Roman" panose="02020603050405020304" pitchFamily="18" charset="0"/>
                <a:cs typeface="Times New Roman" panose="02020603050405020304" pitchFamily="18" charset="0"/>
              </a:rPr>
              <a:t>Each 𝑥</a:t>
            </a:r>
            <a:r>
              <a:rPr lang="en-US" sz="1600" b="0" i="0" baseline="-25000" dirty="0">
                <a:effectLst/>
                <a:latin typeface="Times New Roman" panose="02020603050405020304" pitchFamily="18" charset="0"/>
                <a:cs typeface="Times New Roman" panose="02020603050405020304" pitchFamily="18" charset="0"/>
              </a:rPr>
              <a:t>𝑛</a:t>
            </a:r>
            <a:r>
              <a:rPr lang="en-US" sz="1600" b="0" i="0" dirty="0">
                <a:effectLst/>
                <a:latin typeface="Times New Roman" panose="02020603050405020304" pitchFamily="18" charset="0"/>
                <a:cs typeface="Times New Roman" panose="02020603050405020304" pitchFamily="18" charset="0"/>
              </a:rPr>
              <a:t> represents the pen offset from the previous stroke for x and y</a:t>
            </a:r>
          </a:p>
          <a:p>
            <a:pPr marL="0" indent="0">
              <a:buNone/>
            </a:pPr>
            <a:r>
              <a:rPr lang="en-US" sz="1600" dirty="0">
                <a:latin typeface="Times New Roman" panose="02020603050405020304" pitchFamily="18" charset="0"/>
                <a:cs typeface="Times New Roman" panose="02020603050405020304" pitchFamily="18" charset="0"/>
              </a:rPr>
              <a:t>Third dimension in </a:t>
            </a:r>
            <a:r>
              <a:rPr lang="en-US" sz="1600" b="0" i="0" dirty="0">
                <a:effectLst/>
                <a:latin typeface="Times New Roman" panose="02020603050405020304" pitchFamily="18" charset="0"/>
                <a:cs typeface="Times New Roman" panose="02020603050405020304" pitchFamily="18" charset="0"/>
              </a:rPr>
              <a:t>𝑥</a:t>
            </a:r>
            <a:r>
              <a:rPr lang="en-US" sz="1600" b="0" i="0" baseline="-25000" dirty="0">
                <a:effectLst/>
                <a:latin typeface="Times New Roman" panose="02020603050405020304" pitchFamily="18" charset="0"/>
                <a:cs typeface="Times New Roman" panose="02020603050405020304" pitchFamily="18" charset="0"/>
              </a:rPr>
              <a:t>𝑛</a:t>
            </a:r>
            <a:r>
              <a:rPr lang="en-US" sz="1600" b="0" i="0" dirty="0">
                <a:effectLst/>
                <a:latin typeface="Times New Roman" panose="02020603050405020304" pitchFamily="18" charset="0"/>
                <a:cs typeface="Times New Roman" panose="02020603050405020304" pitchFamily="18" charset="0"/>
              </a:rPr>
              <a:t>∈ 𝑅</a:t>
            </a:r>
            <a:r>
              <a:rPr lang="en-US" sz="1600" b="0" i="0" baseline="30000" dirty="0">
                <a:effectLst/>
                <a:latin typeface="Times New Roman" panose="02020603050405020304" pitchFamily="18" charset="0"/>
                <a:cs typeface="Times New Roman" panose="02020603050405020304" pitchFamily="18" charset="0"/>
              </a:rPr>
              <a:t>2</a:t>
            </a:r>
            <a:r>
              <a:rPr lang="en-US" sz="1600" b="0" i="0" dirty="0">
                <a:effectLst/>
                <a:latin typeface="Times New Roman" panose="02020603050405020304" pitchFamily="18" charset="0"/>
                <a:cs typeface="Times New Roman" panose="02020603050405020304" pitchFamily="18" charset="0"/>
              </a:rPr>
              <a:t> [0, 1], it is 0 if the pen was down when writing the stroke and 1 otherwise</a:t>
            </a:r>
          </a:p>
          <a:p>
            <a:pPr marL="0" indent="0">
              <a:buNone/>
            </a:pPr>
            <a:endParaRPr lang="en-US" sz="1600" dirty="0">
              <a:latin typeface="Times New Roman" panose="02020603050405020304" pitchFamily="18" charset="0"/>
              <a:cs typeface="Times New Roman" panose="02020603050405020304" pitchFamily="18" charset="0"/>
            </a:endParaRPr>
          </a:p>
          <a:p>
            <a:pPr marL="0" indent="0">
              <a:buNone/>
            </a:pPr>
            <a:endParaRPr lang="en-US" sz="1600" dirty="0">
              <a:latin typeface="Times New Roman" panose="02020603050405020304" pitchFamily="18" charset="0"/>
              <a:cs typeface="Times New Roman" panose="02020603050405020304" pitchFamily="18" charset="0"/>
            </a:endParaRPr>
          </a:p>
          <a:p>
            <a:pPr marL="0" indent="0">
              <a:buNone/>
            </a:pPr>
            <a:endParaRPr lang="en-US" sz="1600" dirty="0">
              <a:latin typeface="Times New Roman" panose="02020603050405020304" pitchFamily="18" charset="0"/>
              <a:cs typeface="Times New Roman" panose="02020603050405020304" pitchFamily="18" charset="0"/>
            </a:endParaRPr>
          </a:p>
          <a:p>
            <a:pPr marL="0" indent="0">
              <a:buNone/>
            </a:pPr>
            <a:endParaRPr lang="en-US" sz="1600" b="0" i="0" dirty="0">
              <a:effectLst/>
              <a:latin typeface="Times New Roman" panose="02020603050405020304" pitchFamily="18" charset="0"/>
              <a:cs typeface="Times New Roman" panose="02020603050405020304" pitchFamily="18" charset="0"/>
            </a:endParaRPr>
          </a:p>
          <a:p>
            <a:pPr marL="0" indent="0">
              <a:buNone/>
            </a:pPr>
            <a:r>
              <a:rPr lang="en-US" sz="1600" b="0" i="0" dirty="0">
                <a:effectLst/>
                <a:latin typeface="Times New Roman" panose="02020603050405020304" pitchFamily="18" charset="0"/>
                <a:cs typeface="Times New Roman" panose="02020603050405020304" pitchFamily="18" charset="0"/>
              </a:rPr>
              <a:t>We split each data point 𝑥</a:t>
            </a:r>
            <a:r>
              <a:rPr lang="en-US" sz="1600" b="0" i="0" baseline="-25000" dirty="0">
                <a:effectLst/>
                <a:latin typeface="Times New Roman" panose="02020603050405020304" pitchFamily="18" charset="0"/>
                <a:cs typeface="Times New Roman" panose="02020603050405020304" pitchFamily="18" charset="0"/>
              </a:rPr>
              <a:t>0</a:t>
            </a:r>
            <a:r>
              <a:rPr lang="en-US" sz="1600" b="0" i="0" dirty="0">
                <a:effectLst/>
                <a:latin typeface="Times New Roman" panose="02020603050405020304" pitchFamily="18" charset="0"/>
                <a:cs typeface="Times New Roman" panose="02020603050405020304" pitchFamily="18" charset="0"/>
              </a:rPr>
              <a:t> into two sequences 𝑦</a:t>
            </a:r>
            <a:r>
              <a:rPr lang="en-US" sz="1600" b="0" i="0" baseline="-25000" dirty="0">
                <a:effectLst/>
                <a:latin typeface="Times New Roman" panose="02020603050405020304" pitchFamily="18" charset="0"/>
                <a:cs typeface="Times New Roman" panose="02020603050405020304" pitchFamily="18" charset="0"/>
              </a:rPr>
              <a:t>0 </a:t>
            </a:r>
            <a:r>
              <a:rPr lang="en-US" sz="1600" b="0" i="0" dirty="0">
                <a:effectLst/>
                <a:latin typeface="Times New Roman" panose="02020603050405020304" pitchFamily="18" charset="0"/>
                <a:cs typeface="Times New Roman" panose="02020603050405020304" pitchFamily="18" charset="0"/>
              </a:rPr>
              <a:t>and 𝑑</a:t>
            </a:r>
            <a:r>
              <a:rPr lang="en-US" sz="1600" b="0" i="0" baseline="-25000" dirty="0">
                <a:effectLst/>
                <a:latin typeface="Times New Roman" panose="02020603050405020304" pitchFamily="18" charset="0"/>
                <a:cs typeface="Times New Roman" panose="02020603050405020304" pitchFamily="18" charset="0"/>
              </a:rPr>
              <a:t>0</a:t>
            </a:r>
            <a:r>
              <a:rPr lang="en-US" sz="1600" b="0" i="0" dirty="0">
                <a:effectLst/>
                <a:latin typeface="Times New Roman" panose="02020603050405020304" pitchFamily="18" charset="0"/>
                <a:cs typeface="Times New Roman" panose="02020603050405020304" pitchFamily="18" charset="0"/>
              </a:rPr>
              <a:t> </a:t>
            </a:r>
          </a:p>
          <a:p>
            <a:pPr marL="0" indent="0">
              <a:buNone/>
            </a:pPr>
            <a:r>
              <a:rPr lang="en-US" sz="1600" b="0" i="0" dirty="0">
                <a:effectLst/>
                <a:latin typeface="Times New Roman" panose="02020603050405020304" pitchFamily="18" charset="0"/>
                <a:cs typeface="Times New Roman" panose="02020603050405020304" pitchFamily="18" charset="0"/>
              </a:rPr>
              <a:t>𝑦</a:t>
            </a:r>
            <a:r>
              <a:rPr lang="en-US" sz="1600" b="0" i="0" baseline="-25000" dirty="0">
                <a:effectLst/>
                <a:latin typeface="Times New Roman" panose="02020603050405020304" pitchFamily="18" charset="0"/>
                <a:cs typeface="Times New Roman" panose="02020603050405020304" pitchFamily="18" charset="0"/>
              </a:rPr>
              <a:t>0 </a:t>
            </a:r>
            <a:r>
              <a:rPr lang="en-US" sz="1600" b="0" i="0" dirty="0">
                <a:effectLst/>
                <a:latin typeface="Times New Roman" panose="02020603050405020304" pitchFamily="18" charset="0"/>
                <a:cs typeface="Times New Roman" panose="02020603050405020304" pitchFamily="18" charset="0"/>
              </a:rPr>
              <a:t>and 𝑑</a:t>
            </a:r>
            <a:r>
              <a:rPr lang="en-US" sz="1600" b="0" i="0" baseline="-25000" dirty="0">
                <a:effectLst/>
                <a:latin typeface="Times New Roman" panose="02020603050405020304" pitchFamily="18" charset="0"/>
                <a:cs typeface="Times New Roman" panose="02020603050405020304" pitchFamily="18" charset="0"/>
              </a:rPr>
              <a:t>0</a:t>
            </a:r>
            <a:r>
              <a:rPr lang="en-US" sz="1600" b="0" i="0" dirty="0">
                <a:effectLst/>
                <a:latin typeface="Times New Roman" panose="02020603050405020304" pitchFamily="18" charset="0"/>
                <a:cs typeface="Times New Roman" panose="02020603050405020304" pitchFamily="18" charset="0"/>
              </a:rPr>
              <a:t> resenting the real valued pen strokes if the pen is down</a:t>
            </a:r>
          </a:p>
          <a:p>
            <a:pPr marL="0" indent="0">
              <a:buNone/>
            </a:pPr>
            <a:r>
              <a:rPr lang="en-US" sz="1600" b="0" i="0" dirty="0">
                <a:effectLst/>
                <a:latin typeface="Times New Roman" panose="02020603050405020304" pitchFamily="18" charset="0"/>
                <a:cs typeface="Times New Roman" panose="02020603050405020304" pitchFamily="18" charset="0"/>
              </a:rPr>
              <a:t>𝑑</a:t>
            </a:r>
            <a:r>
              <a:rPr lang="en-US" sz="1600" b="0" i="0" baseline="-25000" dirty="0">
                <a:effectLst/>
                <a:latin typeface="Times New Roman" panose="02020603050405020304" pitchFamily="18" charset="0"/>
                <a:cs typeface="Times New Roman" panose="02020603050405020304" pitchFamily="18" charset="0"/>
              </a:rPr>
              <a:t>𝜃</a:t>
            </a:r>
            <a:r>
              <a:rPr lang="en-US" sz="1600" b="0" i="0" dirty="0">
                <a:effectLst/>
                <a:latin typeface="Times New Roman" panose="02020603050405020304" pitchFamily="18" charset="0"/>
                <a:cs typeface="Times New Roman" panose="02020603050405020304" pitchFamily="18" charset="0"/>
              </a:rPr>
              <a:t> shares all parameters with 𝜖</a:t>
            </a:r>
            <a:r>
              <a:rPr lang="en-US" sz="1600" b="0" i="0" baseline="-25000" dirty="0">
                <a:effectLst/>
                <a:latin typeface="Times New Roman" panose="02020603050405020304" pitchFamily="18" charset="0"/>
                <a:cs typeface="Times New Roman" panose="02020603050405020304" pitchFamily="18" charset="0"/>
              </a:rPr>
              <a:t>𝜃</a:t>
            </a:r>
          </a:p>
          <a:p>
            <a:pPr marL="0" indent="0">
              <a:buNone/>
            </a:pPr>
            <a:endParaRPr lang="en-US" sz="1600" b="0" i="0" baseline="-25000" dirty="0">
              <a:effectLst/>
              <a:latin typeface="Times New Roman" panose="02020603050405020304" pitchFamily="18" charset="0"/>
              <a:cs typeface="Times New Roman" panose="02020603050405020304" pitchFamily="18" charset="0"/>
            </a:endParaRPr>
          </a:p>
          <a:p>
            <a:pPr marL="0" indent="0">
              <a:buNone/>
            </a:pPr>
            <a:r>
              <a:rPr lang="en-US" sz="1900" b="1" dirty="0">
                <a:latin typeface="Times New Roman" panose="02020603050405020304" pitchFamily="18" charset="0"/>
                <a:cs typeface="Times New Roman" panose="02020603050405020304" pitchFamily="18" charset="0"/>
              </a:rPr>
              <a:t>Dynamic Time Warping (DTW)</a:t>
            </a:r>
          </a:p>
          <a:p>
            <a:pPr marL="0" indent="0">
              <a:buNone/>
            </a:pPr>
            <a:r>
              <a:rPr lang="en-US" sz="1600" dirty="0">
                <a:latin typeface="Times New Roman" panose="02020603050405020304" pitchFamily="18" charset="0"/>
                <a:cs typeface="Times New Roman" panose="02020603050405020304" pitchFamily="18" charset="0"/>
              </a:rPr>
              <a:t>We also trained diffusion model with DTW loss</a:t>
            </a:r>
          </a:p>
          <a:p>
            <a:pPr marL="0" indent="0">
              <a:buNone/>
            </a:pPr>
            <a:endParaRPr lang="en-US" sz="1600" dirty="0">
              <a:latin typeface="Times New Roman" panose="02020603050405020304" pitchFamily="18" charset="0"/>
              <a:cs typeface="Times New Roman" panose="02020603050405020304" pitchFamily="18" charset="0"/>
            </a:endParaRPr>
          </a:p>
          <a:p>
            <a:pPr marL="0" indent="0">
              <a:buNone/>
            </a:pPr>
            <a:r>
              <a:rPr lang="en-US" sz="1600" dirty="0">
                <a:latin typeface="Times New Roman" panose="02020603050405020304" pitchFamily="18" charset="0"/>
                <a:cs typeface="Times New Roman" panose="02020603050405020304" pitchFamily="18" charset="0"/>
              </a:rPr>
              <a:t>So,  the overall loss function is as follows:</a:t>
            </a:r>
          </a:p>
          <a:p>
            <a:pPr marL="0" indent="0">
              <a:buNone/>
            </a:pPr>
            <a:endParaRPr lang="en-US" sz="16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6B2286B0-3EAD-4933-05E9-B2E5B53B2F9E}"/>
              </a:ext>
            </a:extLst>
          </p:cNvPr>
          <p:cNvPicPr>
            <a:picLocks noChangeAspect="1"/>
          </p:cNvPicPr>
          <p:nvPr/>
        </p:nvPicPr>
        <p:blipFill>
          <a:blip r:embed="rId2"/>
          <a:stretch>
            <a:fillRect/>
          </a:stretch>
        </p:blipFill>
        <p:spPr>
          <a:xfrm>
            <a:off x="5694108" y="2482638"/>
            <a:ext cx="3648584" cy="1038370"/>
          </a:xfrm>
          <a:prstGeom prst="rect">
            <a:avLst/>
          </a:prstGeom>
        </p:spPr>
      </p:pic>
      <p:pic>
        <p:nvPicPr>
          <p:cNvPr id="7" name="Picture 6">
            <a:extLst>
              <a:ext uri="{FF2B5EF4-FFF2-40B4-BE49-F238E27FC236}">
                <a16:creationId xmlns:a16="http://schemas.microsoft.com/office/drawing/2014/main" id="{34E046B3-9EF3-6FA9-39FA-4C0D4216F564}"/>
              </a:ext>
            </a:extLst>
          </p:cNvPr>
          <p:cNvPicPr>
            <a:picLocks noChangeAspect="1"/>
          </p:cNvPicPr>
          <p:nvPr/>
        </p:nvPicPr>
        <p:blipFill>
          <a:blip r:embed="rId3"/>
          <a:stretch>
            <a:fillRect/>
          </a:stretch>
        </p:blipFill>
        <p:spPr>
          <a:xfrm>
            <a:off x="1375507" y="5973379"/>
            <a:ext cx="2774635" cy="410045"/>
          </a:xfrm>
          <a:prstGeom prst="rect">
            <a:avLst/>
          </a:prstGeom>
        </p:spPr>
      </p:pic>
      <p:pic>
        <p:nvPicPr>
          <p:cNvPr id="8" name="Content Placeholder 4" descr="A close up of text&#10;&#10;Description automatically generated">
            <a:extLst>
              <a:ext uri="{FF2B5EF4-FFF2-40B4-BE49-F238E27FC236}">
                <a16:creationId xmlns:a16="http://schemas.microsoft.com/office/drawing/2014/main" id="{AF65906C-9AC2-B40C-80C5-AAA618D6F8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4258" y="3993901"/>
            <a:ext cx="2902486" cy="2371045"/>
          </a:xfrm>
          <a:prstGeom prst="rect">
            <a:avLst/>
          </a:prstGeom>
        </p:spPr>
      </p:pic>
      <p:sp>
        <p:nvSpPr>
          <p:cNvPr id="9" name="TextBox 8">
            <a:extLst>
              <a:ext uri="{FF2B5EF4-FFF2-40B4-BE49-F238E27FC236}">
                <a16:creationId xmlns:a16="http://schemas.microsoft.com/office/drawing/2014/main" id="{8D056DBD-2BC3-CBDC-73D5-DD4FB47CB4B9}"/>
              </a:ext>
            </a:extLst>
          </p:cNvPr>
          <p:cNvSpPr txBox="1"/>
          <p:nvPr/>
        </p:nvSpPr>
        <p:spPr>
          <a:xfrm>
            <a:off x="6181969" y="6309760"/>
            <a:ext cx="4027064" cy="261610"/>
          </a:xfrm>
          <a:prstGeom prst="rect">
            <a:avLst/>
          </a:prstGeom>
          <a:noFill/>
        </p:spPr>
        <p:txBody>
          <a:bodyPr wrap="none" rtlCol="0">
            <a:spAutoFit/>
          </a:bodyPr>
          <a:lstStyle/>
          <a:p>
            <a:r>
              <a:rPr lang="en-US" sz="1100" b="0" i="0" dirty="0">
                <a:effectLst/>
                <a:latin typeface="Times New Roman" panose="02020603050405020304" pitchFamily="18" charset="0"/>
                <a:cs typeface="Times New Roman" panose="02020603050405020304" pitchFamily="18" charset="0"/>
              </a:rPr>
              <a:t>Generated strokes (blue), ground truth strokes (red) using DTW loss</a:t>
            </a:r>
            <a:endParaRPr lang="en-US" sz="1100" dirty="0">
              <a:latin typeface="Times New Roman" panose="02020603050405020304" pitchFamily="18"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C52CA753-8A8D-83F4-5963-86A33951CBA2}"/>
              </a:ext>
            </a:extLst>
          </p:cNvPr>
          <p:cNvSpPr/>
          <p:nvPr/>
        </p:nvSpPr>
        <p:spPr>
          <a:xfrm>
            <a:off x="7210425" y="2482638"/>
            <a:ext cx="2507838" cy="38146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EF7727E7-9DFF-0E3D-B564-585B6CB42010}"/>
              </a:ext>
            </a:extLst>
          </p:cNvPr>
          <p:cNvPicPr>
            <a:picLocks noChangeAspect="1"/>
          </p:cNvPicPr>
          <p:nvPr/>
        </p:nvPicPr>
        <p:blipFill>
          <a:blip r:embed="rId5"/>
          <a:stretch>
            <a:fillRect/>
          </a:stretch>
        </p:blipFill>
        <p:spPr>
          <a:xfrm>
            <a:off x="7210425" y="2455365"/>
            <a:ext cx="2048161" cy="485843"/>
          </a:xfrm>
          <a:prstGeom prst="rect">
            <a:avLst/>
          </a:prstGeom>
        </p:spPr>
      </p:pic>
    </p:spTree>
    <p:extLst>
      <p:ext uri="{BB962C8B-B14F-4D97-AF65-F5344CB8AC3E}">
        <p14:creationId xmlns:p14="http://schemas.microsoft.com/office/powerpoint/2010/main" val="653010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3" end="13"/>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P spid="9" grpId="0"/>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2F42D-8BD6-01B4-56CE-891F76542268}"/>
              </a:ext>
            </a:extLst>
          </p:cNvPr>
          <p:cNvSpPr>
            <a:spLocks noGrp="1"/>
          </p:cNvSpPr>
          <p:nvPr>
            <p:ph type="title"/>
          </p:nvPr>
        </p:nvSpPr>
        <p:spPr>
          <a:xfrm>
            <a:off x="838200" y="58009"/>
            <a:ext cx="10515600" cy="1325563"/>
          </a:xfrm>
        </p:spPr>
        <p:txBody>
          <a:bodyPr/>
          <a:lstStyle/>
          <a:p>
            <a:r>
              <a:rPr lang="en-US" dirty="0">
                <a:latin typeface="Times New Roman" panose="02020603050405020304" pitchFamily="18" charset="0"/>
                <a:cs typeface="Times New Roman" panose="02020603050405020304" pitchFamily="18" charset="0"/>
              </a:rPr>
              <a:t>Pixel Distance</a:t>
            </a:r>
          </a:p>
        </p:txBody>
      </p:sp>
      <p:pic>
        <p:nvPicPr>
          <p:cNvPr id="5" name="Content Placeholder 4">
            <a:extLst>
              <a:ext uri="{FF2B5EF4-FFF2-40B4-BE49-F238E27FC236}">
                <a16:creationId xmlns:a16="http://schemas.microsoft.com/office/drawing/2014/main" id="{A6ED6385-25A1-AF64-78A3-56E89AE5368E}"/>
              </a:ext>
            </a:extLst>
          </p:cNvPr>
          <p:cNvPicPr>
            <a:picLocks noGrp="1" noChangeAspect="1"/>
          </p:cNvPicPr>
          <p:nvPr>
            <p:ph idx="1"/>
          </p:nvPr>
        </p:nvPicPr>
        <p:blipFill>
          <a:blip r:embed="rId2"/>
          <a:stretch>
            <a:fillRect/>
          </a:stretch>
        </p:blipFill>
        <p:spPr>
          <a:xfrm>
            <a:off x="1696915" y="3812330"/>
            <a:ext cx="8798169" cy="1626100"/>
          </a:xfrm>
        </p:spPr>
      </p:pic>
      <p:sp>
        <p:nvSpPr>
          <p:cNvPr id="6" name="TextBox 5">
            <a:extLst>
              <a:ext uri="{FF2B5EF4-FFF2-40B4-BE49-F238E27FC236}">
                <a16:creationId xmlns:a16="http://schemas.microsoft.com/office/drawing/2014/main" id="{4CE5FB55-A479-B5B8-D349-41A39AF97AC6}"/>
              </a:ext>
            </a:extLst>
          </p:cNvPr>
          <p:cNvSpPr txBox="1"/>
          <p:nvPr/>
        </p:nvSpPr>
        <p:spPr>
          <a:xfrm>
            <a:off x="1837769" y="5422502"/>
            <a:ext cx="8798169" cy="276999"/>
          </a:xfrm>
          <a:prstGeom prst="rect">
            <a:avLst/>
          </a:prstGeom>
          <a:noFill/>
        </p:spPr>
        <p:txBody>
          <a:bodyPr wrap="square" rtlCol="0">
            <a:spAutoFit/>
          </a:bodyPr>
          <a:lstStyle/>
          <a:p>
            <a:pPr algn="ctr"/>
            <a:r>
              <a:rPr lang="en-US" sz="1200" b="0" i="0" dirty="0">
                <a:effectLst/>
                <a:latin typeface="Times New Roman" panose="02020603050405020304" pitchFamily="18" charset="0"/>
                <a:cs typeface="Times New Roman" panose="02020603050405020304" pitchFamily="18" charset="0"/>
              </a:rPr>
              <a:t>The distance of nearest predicted to GT points 𝑑𝑖𝑠𝑡 </a:t>
            </a:r>
            <a:r>
              <a:rPr lang="en-US" sz="1200" b="0" i="0" baseline="-25000" dirty="0">
                <a:effectLst/>
                <a:latin typeface="Times New Roman" panose="02020603050405020304" pitchFamily="18" charset="0"/>
                <a:cs typeface="Times New Roman" panose="02020603050405020304" pitchFamily="18" charset="0"/>
              </a:rPr>
              <a:t>𝑝,𝑡 </a:t>
            </a:r>
            <a:r>
              <a:rPr lang="en-US" sz="1200" b="0" i="0" dirty="0">
                <a:effectLst/>
                <a:latin typeface="Times New Roman" panose="02020603050405020304" pitchFamily="18" charset="0"/>
                <a:cs typeface="Times New Roman" panose="02020603050405020304" pitchFamily="18" charset="0"/>
              </a:rPr>
              <a:t>and the distance of nearest GT to predicted points 𝑑𝑖𝑠𝑡 </a:t>
            </a:r>
            <a:r>
              <a:rPr lang="en-US" sz="1200" b="0" i="0" baseline="-25000" dirty="0">
                <a:effectLst/>
                <a:latin typeface="Times New Roman" panose="02020603050405020304" pitchFamily="18" charset="0"/>
                <a:cs typeface="Times New Roman" panose="02020603050405020304" pitchFamily="18" charset="0"/>
              </a:rPr>
              <a:t>𝑡,𝑝 </a:t>
            </a:r>
            <a:r>
              <a:rPr lang="en-US" sz="1200" b="0" i="0" dirty="0">
                <a:effectLst/>
                <a:latin typeface="Times New Roman" panose="02020603050405020304" pitchFamily="18" charset="0"/>
                <a:cs typeface="Times New Roman" panose="02020603050405020304" pitchFamily="18" charset="0"/>
              </a:rPr>
              <a:t>for different style features</a:t>
            </a:r>
            <a:endParaRPr lang="en-US" sz="12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30A4CAA6-D2A5-AE8A-3F0B-D9B72DD46FA8}"/>
              </a:ext>
            </a:extLst>
          </p:cNvPr>
          <p:cNvSpPr txBox="1"/>
          <p:nvPr/>
        </p:nvSpPr>
        <p:spPr>
          <a:xfrm>
            <a:off x="375137" y="6329905"/>
            <a:ext cx="11652739" cy="261610"/>
          </a:xfrm>
          <a:prstGeom prst="rect">
            <a:avLst/>
          </a:prstGeom>
          <a:noFill/>
        </p:spPr>
        <p:txBody>
          <a:bodyPr wrap="square">
            <a:spAutoFit/>
          </a:bodyPr>
          <a:lstStyle/>
          <a:p>
            <a:r>
              <a:rPr lang="en-US" sz="1100" b="0" i="0" dirty="0">
                <a:effectLst/>
                <a:latin typeface="Times New Roman" panose="02020603050405020304" pitchFamily="18" charset="0"/>
                <a:cs typeface="Times New Roman" panose="02020603050405020304" pitchFamily="18" charset="0"/>
              </a:rPr>
              <a:t>[1] Troy </a:t>
            </a:r>
            <a:r>
              <a:rPr lang="en-US" sz="1100" b="0" i="0" dirty="0" err="1">
                <a:effectLst/>
                <a:latin typeface="Times New Roman" panose="02020603050405020304" pitchFamily="18" charset="0"/>
                <a:cs typeface="Times New Roman" panose="02020603050405020304" pitchFamily="18" charset="0"/>
              </a:rPr>
              <a:t>Luhman</a:t>
            </a:r>
            <a:r>
              <a:rPr lang="en-US" sz="1100" b="0" i="0" dirty="0">
                <a:effectLst/>
                <a:latin typeface="Times New Roman" panose="02020603050405020304" pitchFamily="18" charset="0"/>
                <a:cs typeface="Times New Roman" panose="02020603050405020304" pitchFamily="18" charset="0"/>
              </a:rPr>
              <a:t> and Eric </a:t>
            </a:r>
            <a:r>
              <a:rPr lang="en-US" sz="1100" b="0" i="0" dirty="0" err="1">
                <a:effectLst/>
                <a:latin typeface="Times New Roman" panose="02020603050405020304" pitchFamily="18" charset="0"/>
                <a:cs typeface="Times New Roman" panose="02020603050405020304" pitchFamily="18" charset="0"/>
              </a:rPr>
              <a:t>Luhman</a:t>
            </a:r>
            <a:r>
              <a:rPr lang="en-US" sz="1100" b="0" i="0" dirty="0">
                <a:effectLst/>
                <a:latin typeface="Times New Roman" panose="02020603050405020304" pitchFamily="18" charset="0"/>
                <a:cs typeface="Times New Roman" panose="02020603050405020304" pitchFamily="18" charset="0"/>
              </a:rPr>
              <a:t>. 2020. Diffusion models for handwriting generation. </a:t>
            </a:r>
            <a:r>
              <a:rPr lang="en-US" sz="1100" b="0" i="0" dirty="0" err="1">
                <a:effectLst/>
                <a:latin typeface="Times New Roman" panose="02020603050405020304" pitchFamily="18" charset="0"/>
                <a:cs typeface="Times New Roman" panose="02020603050405020304" pitchFamily="18" charset="0"/>
              </a:rPr>
              <a:t>arXiv</a:t>
            </a:r>
            <a:r>
              <a:rPr lang="en-US" sz="1100" b="0" i="0" dirty="0">
                <a:effectLst/>
                <a:latin typeface="Times New Roman" panose="02020603050405020304" pitchFamily="18" charset="0"/>
                <a:cs typeface="Times New Roman" panose="02020603050405020304" pitchFamily="18" charset="0"/>
              </a:rPr>
              <a:t> preprint arXiv:2011.06704 (2020)</a:t>
            </a:r>
          </a:p>
        </p:txBody>
      </p:sp>
      <p:sp>
        <p:nvSpPr>
          <p:cNvPr id="9" name="Rectangle: Rounded Corners 8">
            <a:extLst>
              <a:ext uri="{FF2B5EF4-FFF2-40B4-BE49-F238E27FC236}">
                <a16:creationId xmlns:a16="http://schemas.microsoft.com/office/drawing/2014/main" id="{514A00A1-FAB9-DDE9-74C5-70A66FFE509C}"/>
              </a:ext>
            </a:extLst>
          </p:cNvPr>
          <p:cNvSpPr/>
          <p:nvPr/>
        </p:nvSpPr>
        <p:spPr>
          <a:xfrm>
            <a:off x="1782083" y="4196862"/>
            <a:ext cx="3727763" cy="17628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Base</a:t>
            </a:r>
          </a:p>
        </p:txBody>
      </p:sp>
      <p:sp>
        <p:nvSpPr>
          <p:cNvPr id="10" name="TextBox 9">
            <a:extLst>
              <a:ext uri="{FF2B5EF4-FFF2-40B4-BE49-F238E27FC236}">
                <a16:creationId xmlns:a16="http://schemas.microsoft.com/office/drawing/2014/main" id="{1F541181-7DCD-D8A1-4D73-E8C7CA9E018C}"/>
              </a:ext>
            </a:extLst>
          </p:cNvPr>
          <p:cNvSpPr txBox="1"/>
          <p:nvPr/>
        </p:nvSpPr>
        <p:spPr>
          <a:xfrm>
            <a:off x="3117537" y="4090160"/>
            <a:ext cx="2110956"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Baseline [1]</a:t>
            </a:r>
          </a:p>
        </p:txBody>
      </p:sp>
      <p:sp>
        <p:nvSpPr>
          <p:cNvPr id="12" name="TextBox 11">
            <a:extLst>
              <a:ext uri="{FF2B5EF4-FFF2-40B4-BE49-F238E27FC236}">
                <a16:creationId xmlns:a16="http://schemas.microsoft.com/office/drawing/2014/main" id="{3FA1CD14-12CD-69F8-80E7-9BB6A200E3E6}"/>
              </a:ext>
            </a:extLst>
          </p:cNvPr>
          <p:cNvSpPr txBox="1"/>
          <p:nvPr/>
        </p:nvSpPr>
        <p:spPr>
          <a:xfrm>
            <a:off x="965850" y="1419570"/>
            <a:ext cx="8866017" cy="2062103"/>
          </a:xfrm>
          <a:prstGeom prst="rect">
            <a:avLst/>
          </a:prstGeom>
          <a:noFill/>
        </p:spPr>
        <p:txBody>
          <a:bodyPr wrap="none" rtlCol="0">
            <a:spAutoFit/>
          </a:bodyPr>
          <a:lstStyle/>
          <a:p>
            <a:pPr marL="285750" indent="-285750">
              <a:buFont typeface="Arial" panose="020B0604020202020204" pitchFamily="34" charset="0"/>
              <a:buChar char="•"/>
            </a:pPr>
            <a:r>
              <a:rPr lang="en-US" sz="1600" b="0" i="0" dirty="0">
                <a:effectLst/>
                <a:latin typeface="Times New Roman" panose="02020603050405020304" pitchFamily="18" charset="0"/>
                <a:cs typeface="Times New Roman" panose="02020603050405020304" pitchFamily="18" charset="0"/>
              </a:rPr>
              <a:t>MS outperforms the baseline</a:t>
            </a:r>
          </a:p>
          <a:p>
            <a:pPr marL="285750" indent="-285750">
              <a:buFont typeface="Arial" panose="020B0604020202020204" pitchFamily="34" charset="0"/>
              <a:buChar char="•"/>
            </a:pPr>
            <a:r>
              <a:rPr lang="en-US" sz="1600" b="0" i="0" dirty="0">
                <a:effectLst/>
                <a:latin typeface="Times New Roman" panose="02020603050405020304" pitchFamily="18" charset="0"/>
                <a:cs typeface="Times New Roman" panose="02020603050405020304" pitchFamily="18" charset="0"/>
              </a:rPr>
              <a:t>MSCAP improves the results compared to MS</a:t>
            </a:r>
          </a:p>
          <a:p>
            <a:pPr marL="285750" indent="-285750">
              <a:buFont typeface="Arial" panose="020B0604020202020204" pitchFamily="34" charset="0"/>
              <a:buChar char="•"/>
            </a:pPr>
            <a:r>
              <a:rPr lang="en-US" sz="1600" b="0" i="0" dirty="0">
                <a:effectLst/>
                <a:latin typeface="Times New Roman" panose="02020603050405020304" pitchFamily="18" charset="0"/>
                <a:cs typeface="Times New Roman" panose="02020603050405020304" pitchFamily="18" charset="0"/>
              </a:rPr>
              <a:t>DTW loss with 𝑀𝑆𝐶𝐴𝑃 </a:t>
            </a:r>
            <a:r>
              <a:rPr lang="en-US" sz="1600" b="0" i="0" baseline="-25000" dirty="0">
                <a:effectLst/>
                <a:latin typeface="Times New Roman" panose="02020603050405020304" pitchFamily="18" charset="0"/>
                <a:cs typeface="Times New Roman" panose="02020603050405020304" pitchFamily="18" charset="0"/>
              </a:rPr>
              <a:t>𝑑𝑡𝑤  </a:t>
            </a:r>
            <a:r>
              <a:rPr lang="en-US" sz="1600" b="0" i="0" dirty="0">
                <a:effectLst/>
                <a:latin typeface="Times New Roman" panose="02020603050405020304" pitchFamily="18" charset="0"/>
                <a:cs typeface="Times New Roman" panose="02020603050405020304" pitchFamily="18" charset="0"/>
              </a:rPr>
              <a:t>gives excellent results for 𝑑𝑖𝑠𝑡 </a:t>
            </a:r>
            <a:r>
              <a:rPr lang="en-US" sz="1600" b="0" i="0" baseline="-25000" dirty="0">
                <a:effectLst/>
                <a:latin typeface="Times New Roman" panose="02020603050405020304" pitchFamily="18" charset="0"/>
                <a:cs typeface="Times New Roman" panose="02020603050405020304" pitchFamily="18" charset="0"/>
              </a:rPr>
              <a:t>𝑡,𝑝 </a:t>
            </a:r>
            <a:r>
              <a:rPr lang="en-US" sz="1600" b="0" i="0" dirty="0">
                <a:effectLst/>
                <a:latin typeface="Times New Roman" panose="02020603050405020304" pitchFamily="18" charset="0"/>
                <a:cs typeface="Times New Roman" panose="02020603050405020304" pitchFamily="18" charset="0"/>
              </a:rPr>
              <a:t>(mean)</a:t>
            </a:r>
          </a:p>
          <a:p>
            <a:pPr marL="285750" indent="-285750">
              <a:buFont typeface="Arial" panose="020B0604020202020204" pitchFamily="34" charset="0"/>
              <a:buChar char="•"/>
            </a:pPr>
            <a:r>
              <a:rPr lang="en-US" sz="1600" b="0" i="0" dirty="0">
                <a:effectLst/>
                <a:latin typeface="Times New Roman" panose="02020603050405020304" pitchFamily="18" charset="0"/>
                <a:cs typeface="Times New Roman" panose="02020603050405020304" pitchFamily="18" charset="0"/>
              </a:rPr>
              <a:t>𝑑𝑖𝑠𝑡 </a:t>
            </a:r>
            <a:r>
              <a:rPr lang="en-US" sz="1600" b="0" i="0" baseline="-25000" dirty="0">
                <a:effectLst/>
                <a:latin typeface="Times New Roman" panose="02020603050405020304" pitchFamily="18" charset="0"/>
                <a:cs typeface="Times New Roman" panose="02020603050405020304" pitchFamily="18" charset="0"/>
              </a:rPr>
              <a:t>𝑝,𝑡 </a:t>
            </a:r>
            <a:r>
              <a:rPr lang="en-US" sz="1600" b="0" i="0" dirty="0">
                <a:effectLst/>
                <a:latin typeface="Times New Roman" panose="02020603050405020304" pitchFamily="18" charset="0"/>
                <a:cs typeface="Times New Roman" panose="02020603050405020304" pitchFamily="18" charset="0"/>
              </a:rPr>
              <a:t>(mean) gives a slightly higher value for 𝑀𝑆𝐶𝐴𝑃 </a:t>
            </a:r>
            <a:r>
              <a:rPr lang="en-US" sz="1600" b="0" i="0" baseline="-25000" dirty="0">
                <a:effectLst/>
                <a:latin typeface="Times New Roman" panose="02020603050405020304" pitchFamily="18" charset="0"/>
                <a:cs typeface="Times New Roman" panose="02020603050405020304" pitchFamily="18" charset="0"/>
              </a:rPr>
              <a:t>𝑑𝑡𝑤</a:t>
            </a:r>
            <a:r>
              <a:rPr lang="en-US" sz="1600" b="0" i="0" dirty="0">
                <a:effectLst/>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endParaRPr lang="en-US" sz="1600" b="0" i="0" dirty="0">
              <a:effectLst/>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 S</a:t>
            </a:r>
            <a:r>
              <a:rPr lang="en-US" sz="1600" b="0" i="0" dirty="0">
                <a:effectLst/>
                <a:latin typeface="Times New Roman" panose="02020603050405020304" pitchFamily="18" charset="0"/>
                <a:cs typeface="Times New Roman" panose="02020603050405020304" pitchFamily="18" charset="0"/>
              </a:rPr>
              <a:t>ome extra predicted points introduced by DTW loss</a:t>
            </a:r>
          </a:p>
          <a:p>
            <a:endParaRPr lang="en-US" sz="1600" b="0" i="0" dirty="0">
              <a:effectLst/>
              <a:latin typeface="Times New Roman" panose="02020603050405020304" pitchFamily="18" charset="0"/>
              <a:cs typeface="Times New Roman" panose="02020603050405020304" pitchFamily="18" charset="0"/>
            </a:endParaRPr>
          </a:p>
          <a:p>
            <a:r>
              <a:rPr lang="en-US" sz="1600" b="0" i="0" dirty="0">
                <a:effectLst/>
                <a:latin typeface="Times New Roman" panose="02020603050405020304" pitchFamily="18" charset="0"/>
                <a:cs typeface="Times New Roman" panose="02020603050405020304" pitchFamily="18" charset="0"/>
              </a:rPr>
              <a:t>This is the expected behavior of DTW loss as it incurs the sequence loss by finding the accumulative cost</a:t>
            </a: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6844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8" grpId="0"/>
      <p:bldP spid="10" grpId="0"/>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F85E6-ADF5-C52E-18FA-7AD5A2968013}"/>
              </a:ext>
            </a:extLst>
          </p:cNvPr>
          <p:cNvSpPr>
            <a:spLocks noGrp="1"/>
          </p:cNvSpPr>
          <p:nvPr>
            <p:ph type="title"/>
          </p:nvPr>
        </p:nvSpPr>
        <p:spPr>
          <a:xfrm>
            <a:off x="95738" y="228676"/>
            <a:ext cx="10515600" cy="1325563"/>
          </a:xfrm>
        </p:spPr>
        <p:txBody>
          <a:bodyPr>
            <a:normAutofit/>
          </a:bodyPr>
          <a:lstStyle/>
          <a:p>
            <a:r>
              <a:rPr lang="en-US" sz="3600" dirty="0">
                <a:solidFill>
                  <a:srgbClr val="C00000"/>
                </a:solidFill>
                <a:latin typeface="Times New Roman" panose="02020603050405020304" pitchFamily="18" charset="0"/>
                <a:cs typeface="Times New Roman" panose="02020603050405020304" pitchFamily="18" charset="0"/>
              </a:rPr>
              <a:t>Ablation study</a:t>
            </a:r>
          </a:p>
        </p:txBody>
      </p:sp>
      <p:pic>
        <p:nvPicPr>
          <p:cNvPr id="5" name="Content Placeholder 4" descr="A group of handwritten notes&#10;&#10;Description automatically generated">
            <a:extLst>
              <a:ext uri="{FF2B5EF4-FFF2-40B4-BE49-F238E27FC236}">
                <a16:creationId xmlns:a16="http://schemas.microsoft.com/office/drawing/2014/main" id="{D91565B0-0441-CC2C-0790-5EE4A6E2F68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49268" b="56970"/>
          <a:stretch/>
        </p:blipFill>
        <p:spPr>
          <a:xfrm>
            <a:off x="559770" y="1802020"/>
            <a:ext cx="2340810" cy="3253959"/>
          </a:xfrm>
        </p:spPr>
      </p:pic>
      <p:pic>
        <p:nvPicPr>
          <p:cNvPr id="6" name="Content Placeholder 4" descr="A group of handwritten notes&#10;&#10;Description automatically generated">
            <a:extLst>
              <a:ext uri="{FF2B5EF4-FFF2-40B4-BE49-F238E27FC236}">
                <a16:creationId xmlns:a16="http://schemas.microsoft.com/office/drawing/2014/main" id="{99014F5D-2CE4-215F-C20C-681DB161926A}"/>
              </a:ext>
            </a:extLst>
          </p:cNvPr>
          <p:cNvPicPr>
            <a:picLocks noChangeAspect="1"/>
          </p:cNvPicPr>
          <p:nvPr/>
        </p:nvPicPr>
        <p:blipFill rotWithShape="1">
          <a:blip r:embed="rId2">
            <a:extLst>
              <a:ext uri="{28A0092B-C50C-407E-A947-70E740481C1C}">
                <a14:useLocalDpi xmlns:a14="http://schemas.microsoft.com/office/drawing/2010/main" val="0"/>
              </a:ext>
            </a:extLst>
          </a:blip>
          <a:srcRect t="69436" r="50291"/>
          <a:stretch/>
        </p:blipFill>
        <p:spPr>
          <a:xfrm>
            <a:off x="8636603" y="1837552"/>
            <a:ext cx="2820816" cy="2842469"/>
          </a:xfrm>
          <a:prstGeom prst="rect">
            <a:avLst/>
          </a:prstGeom>
        </p:spPr>
      </p:pic>
      <p:pic>
        <p:nvPicPr>
          <p:cNvPr id="7" name="Content Placeholder 4" descr="A group of handwritten notes&#10;&#10;Description automatically generated">
            <a:extLst>
              <a:ext uri="{FF2B5EF4-FFF2-40B4-BE49-F238E27FC236}">
                <a16:creationId xmlns:a16="http://schemas.microsoft.com/office/drawing/2014/main" id="{388B5729-E946-6233-DDAD-8F8766081883}"/>
              </a:ext>
            </a:extLst>
          </p:cNvPr>
          <p:cNvPicPr>
            <a:picLocks noChangeAspect="1"/>
          </p:cNvPicPr>
          <p:nvPr/>
        </p:nvPicPr>
        <p:blipFill rotWithShape="1">
          <a:blip r:embed="rId2">
            <a:extLst>
              <a:ext uri="{28A0092B-C50C-407E-A947-70E740481C1C}">
                <a14:useLocalDpi xmlns:a14="http://schemas.microsoft.com/office/drawing/2010/main" val="0"/>
              </a:ext>
            </a:extLst>
          </a:blip>
          <a:srcRect l="51904" t="-1" b="66330"/>
          <a:stretch/>
        </p:blipFill>
        <p:spPr>
          <a:xfrm>
            <a:off x="3231439" y="1871445"/>
            <a:ext cx="2576124" cy="2955649"/>
          </a:xfrm>
          <a:prstGeom prst="rect">
            <a:avLst/>
          </a:prstGeom>
        </p:spPr>
      </p:pic>
      <p:pic>
        <p:nvPicPr>
          <p:cNvPr id="8" name="Content Placeholder 4" descr="A group of handwritten notes&#10;&#10;Description automatically generated">
            <a:extLst>
              <a:ext uri="{FF2B5EF4-FFF2-40B4-BE49-F238E27FC236}">
                <a16:creationId xmlns:a16="http://schemas.microsoft.com/office/drawing/2014/main" id="{31541EE5-1D02-3140-3C71-53286844D24B}"/>
              </a:ext>
            </a:extLst>
          </p:cNvPr>
          <p:cNvPicPr>
            <a:picLocks noChangeAspect="1"/>
          </p:cNvPicPr>
          <p:nvPr/>
        </p:nvPicPr>
        <p:blipFill rotWithShape="1">
          <a:blip r:embed="rId2">
            <a:extLst>
              <a:ext uri="{28A0092B-C50C-407E-A947-70E740481C1C}">
                <a14:useLocalDpi xmlns:a14="http://schemas.microsoft.com/office/drawing/2010/main" val="0"/>
              </a:ext>
            </a:extLst>
          </a:blip>
          <a:srcRect l="51905" t="35811" r="2475" b="34028"/>
          <a:stretch/>
        </p:blipFill>
        <p:spPr>
          <a:xfrm>
            <a:off x="6046442" y="1871445"/>
            <a:ext cx="2455340" cy="2774685"/>
          </a:xfrm>
          <a:prstGeom prst="rect">
            <a:avLst/>
          </a:prstGeom>
        </p:spPr>
      </p:pic>
      <p:cxnSp>
        <p:nvCxnSpPr>
          <p:cNvPr id="10" name="Straight Connector 9">
            <a:extLst>
              <a:ext uri="{FF2B5EF4-FFF2-40B4-BE49-F238E27FC236}">
                <a16:creationId xmlns:a16="http://schemas.microsoft.com/office/drawing/2014/main" id="{B8379CBD-1B0D-0703-0019-982D5C51B00D}"/>
              </a:ext>
            </a:extLst>
          </p:cNvPr>
          <p:cNvCxnSpPr>
            <a:cxnSpLocks/>
          </p:cNvCxnSpPr>
          <p:nvPr/>
        </p:nvCxnSpPr>
        <p:spPr>
          <a:xfrm>
            <a:off x="3001568" y="1677280"/>
            <a:ext cx="0" cy="3251771"/>
          </a:xfrm>
          <a:prstGeom prst="line">
            <a:avLst/>
          </a:prstGeom>
          <a:ln w="1905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401578D-2939-1C16-9D11-85A7B6221967}"/>
              </a:ext>
            </a:extLst>
          </p:cNvPr>
          <p:cNvCxnSpPr>
            <a:cxnSpLocks/>
          </p:cNvCxnSpPr>
          <p:nvPr/>
        </p:nvCxnSpPr>
        <p:spPr>
          <a:xfrm>
            <a:off x="5885032" y="1554237"/>
            <a:ext cx="0" cy="3272857"/>
          </a:xfrm>
          <a:prstGeom prst="line">
            <a:avLst/>
          </a:prstGeom>
          <a:ln w="1905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61C5A4E-907C-E2AC-7DB3-A148FE695684}"/>
              </a:ext>
            </a:extLst>
          </p:cNvPr>
          <p:cNvCxnSpPr>
            <a:cxnSpLocks/>
          </p:cNvCxnSpPr>
          <p:nvPr/>
        </p:nvCxnSpPr>
        <p:spPr>
          <a:xfrm>
            <a:off x="8602770" y="1554238"/>
            <a:ext cx="0" cy="3125783"/>
          </a:xfrm>
          <a:prstGeom prst="line">
            <a:avLst/>
          </a:prstGeom>
          <a:ln w="1905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4B6148B5-FA16-5157-2E29-8F070BDDC55B}"/>
              </a:ext>
            </a:extLst>
          </p:cNvPr>
          <p:cNvSpPr/>
          <p:nvPr/>
        </p:nvSpPr>
        <p:spPr>
          <a:xfrm>
            <a:off x="559770" y="4691789"/>
            <a:ext cx="2364327" cy="375958"/>
          </a:xfrm>
          <a:prstGeom prst="roundRect">
            <a:avLst/>
          </a:prstGeom>
          <a:noFill/>
          <a:ln w="190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CF809C2F-46A8-498C-52B7-AEB3C4951D95}"/>
              </a:ext>
            </a:extLst>
          </p:cNvPr>
          <p:cNvSpPr/>
          <p:nvPr/>
        </p:nvSpPr>
        <p:spPr>
          <a:xfrm>
            <a:off x="3278476" y="4304063"/>
            <a:ext cx="2364327" cy="523031"/>
          </a:xfrm>
          <a:prstGeom prst="roundRect">
            <a:avLst/>
          </a:prstGeom>
          <a:noFill/>
          <a:ln w="190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43D2A32F-4B2A-4A5E-9BA6-AC32D6362CBC}"/>
              </a:ext>
            </a:extLst>
          </p:cNvPr>
          <p:cNvSpPr/>
          <p:nvPr/>
        </p:nvSpPr>
        <p:spPr>
          <a:xfrm>
            <a:off x="6037433" y="4307283"/>
            <a:ext cx="2464348" cy="375958"/>
          </a:xfrm>
          <a:prstGeom prst="roundRect">
            <a:avLst/>
          </a:prstGeom>
          <a:noFill/>
          <a:ln w="190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81A59AD8-F5E3-55CD-4FB9-E50757620C88}"/>
              </a:ext>
            </a:extLst>
          </p:cNvPr>
          <p:cNvSpPr/>
          <p:nvPr/>
        </p:nvSpPr>
        <p:spPr>
          <a:xfrm>
            <a:off x="8689874" y="4304063"/>
            <a:ext cx="2820816" cy="375958"/>
          </a:xfrm>
          <a:prstGeom prst="roundRect">
            <a:avLst/>
          </a:prstGeom>
          <a:noFill/>
          <a:ln w="190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D4EA4D36-2D6B-532D-D055-D7BC878650B6}"/>
              </a:ext>
            </a:extLst>
          </p:cNvPr>
          <p:cNvSpPr/>
          <p:nvPr/>
        </p:nvSpPr>
        <p:spPr>
          <a:xfrm>
            <a:off x="559770" y="2553661"/>
            <a:ext cx="2364327" cy="375958"/>
          </a:xfrm>
          <a:prstGeom prst="roundRect">
            <a:avLst/>
          </a:prstGeom>
          <a:noFill/>
          <a:ln w="190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DF14F601-64BC-47BD-D129-E6F98A5CD008}"/>
              </a:ext>
            </a:extLst>
          </p:cNvPr>
          <p:cNvSpPr/>
          <p:nvPr/>
        </p:nvSpPr>
        <p:spPr>
          <a:xfrm>
            <a:off x="3278476" y="2382253"/>
            <a:ext cx="2529084" cy="385010"/>
          </a:xfrm>
          <a:prstGeom prst="roundRect">
            <a:avLst/>
          </a:prstGeom>
          <a:noFill/>
          <a:ln w="190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1B157AA8-7DAC-2BC7-ECFA-C64DF0496076}"/>
              </a:ext>
            </a:extLst>
          </p:cNvPr>
          <p:cNvSpPr/>
          <p:nvPr/>
        </p:nvSpPr>
        <p:spPr>
          <a:xfrm>
            <a:off x="6085151" y="2391556"/>
            <a:ext cx="2464348" cy="375958"/>
          </a:xfrm>
          <a:prstGeom prst="roundRect">
            <a:avLst/>
          </a:prstGeom>
          <a:noFill/>
          <a:ln w="190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3FCBF691-175C-D944-2BDA-029059391A53}"/>
              </a:ext>
            </a:extLst>
          </p:cNvPr>
          <p:cNvSpPr/>
          <p:nvPr/>
        </p:nvSpPr>
        <p:spPr>
          <a:xfrm>
            <a:off x="8713391" y="2506871"/>
            <a:ext cx="2820816" cy="375958"/>
          </a:xfrm>
          <a:prstGeom prst="roundRect">
            <a:avLst/>
          </a:prstGeom>
          <a:noFill/>
          <a:ln w="190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Content Placeholder 4" descr="A group of handwritten notes&#10;&#10;Description automatically generated">
            <a:extLst>
              <a:ext uri="{FF2B5EF4-FFF2-40B4-BE49-F238E27FC236}">
                <a16:creationId xmlns:a16="http://schemas.microsoft.com/office/drawing/2014/main" id="{3AE8ABA1-8BB0-C350-AE59-CD8FF47F4538}"/>
              </a:ext>
            </a:extLst>
          </p:cNvPr>
          <p:cNvPicPr>
            <a:picLocks noChangeAspect="1"/>
          </p:cNvPicPr>
          <p:nvPr/>
        </p:nvPicPr>
        <p:blipFill rotWithShape="1">
          <a:blip r:embed="rId2">
            <a:extLst>
              <a:ext uri="{28A0092B-C50C-407E-A947-70E740481C1C}">
                <a14:useLocalDpi xmlns:a14="http://schemas.microsoft.com/office/drawing/2010/main" val="0"/>
              </a:ext>
            </a:extLst>
          </a:blip>
          <a:srcRect l="1" t="32197" r="50382" b="63802"/>
          <a:stretch/>
        </p:blipFill>
        <p:spPr>
          <a:xfrm>
            <a:off x="611185" y="3681260"/>
            <a:ext cx="2289395" cy="302669"/>
          </a:xfrm>
          <a:prstGeom prst="rect">
            <a:avLst/>
          </a:prstGeom>
        </p:spPr>
      </p:pic>
    </p:spTree>
    <p:extLst>
      <p:ext uri="{BB962C8B-B14F-4D97-AF65-F5344CB8AC3E}">
        <p14:creationId xmlns:p14="http://schemas.microsoft.com/office/powerpoint/2010/main" val="3263951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animBg="1"/>
      <p:bldP spid="19" grpId="0" animBg="1"/>
      <p:bldP spid="20" grpId="0" animBg="1"/>
      <p:bldP spid="21" grpId="0" animBg="1"/>
      <p:bldP spid="22" grpId="0" animBg="1"/>
      <p:bldP spid="23" grpId="0" animBg="1"/>
      <p:bldP spid="24" grpId="0" animBg="1"/>
      <p:bldP spid="2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AD8CB-103D-D8D4-AF10-FBD50AA2ED68}"/>
              </a:ext>
            </a:extLst>
          </p:cNvPr>
          <p:cNvSpPr>
            <a:spLocks noGrp="1"/>
          </p:cNvSpPr>
          <p:nvPr>
            <p:ph type="title"/>
          </p:nvPr>
        </p:nvSpPr>
        <p:spPr>
          <a:xfrm>
            <a:off x="728785" y="0"/>
            <a:ext cx="10515600" cy="765908"/>
          </a:xfrm>
        </p:spPr>
        <p:txBody>
          <a:bodyPr>
            <a:normAutofit/>
          </a:bodyPr>
          <a:lstStyle/>
          <a:p>
            <a:r>
              <a:rPr lang="en-US" dirty="0">
                <a:latin typeface="Times New Roman" panose="02020603050405020304" pitchFamily="18" charset="0"/>
                <a:cs typeface="Times New Roman" panose="02020603050405020304" pitchFamily="18" charset="0"/>
              </a:rPr>
              <a:t>Current evaluation metrics</a:t>
            </a:r>
          </a:p>
        </p:txBody>
      </p:sp>
      <p:sp>
        <p:nvSpPr>
          <p:cNvPr id="3" name="Content Placeholder 2">
            <a:extLst>
              <a:ext uri="{FF2B5EF4-FFF2-40B4-BE49-F238E27FC236}">
                <a16:creationId xmlns:a16="http://schemas.microsoft.com/office/drawing/2014/main" id="{5BC86BC0-8CB1-1912-3B92-B994DF83027C}"/>
              </a:ext>
            </a:extLst>
          </p:cNvPr>
          <p:cNvSpPr>
            <a:spLocks noGrp="1"/>
          </p:cNvSpPr>
          <p:nvPr>
            <p:ph idx="1"/>
          </p:nvPr>
        </p:nvSpPr>
        <p:spPr>
          <a:xfrm>
            <a:off x="658447" y="883139"/>
            <a:ext cx="10515600" cy="5541724"/>
          </a:xfrm>
        </p:spPr>
        <p:txBody>
          <a:bodyPr>
            <a:normAutofit fontScale="70000" lnSpcReduction="20000"/>
          </a:bodyPr>
          <a:lstStyle/>
          <a:p>
            <a:pPr marL="0" indent="0">
              <a:buNone/>
            </a:pPr>
            <a:endParaRPr lang="en-US" sz="3200" b="1" dirty="0">
              <a:solidFill>
                <a:schemeClr val="accent2">
                  <a:lumMod val="75000"/>
                </a:schemeClr>
              </a:solidFill>
              <a:effectLst/>
              <a:latin typeface="Times New Roman" panose="02020603050405020304" pitchFamily="18" charset="0"/>
              <a:cs typeface="Times New Roman" panose="02020603050405020304" pitchFamily="18" charset="0"/>
            </a:endParaRPr>
          </a:p>
          <a:p>
            <a:pPr marL="0" indent="0">
              <a:buNone/>
            </a:pPr>
            <a:r>
              <a:rPr lang="en-US" sz="3200" b="1" dirty="0">
                <a:solidFill>
                  <a:schemeClr val="accent2">
                    <a:lumMod val="75000"/>
                  </a:schemeClr>
                </a:solidFill>
                <a:effectLst/>
                <a:latin typeface="Times New Roman" panose="02020603050405020304" pitchFamily="18" charset="0"/>
                <a:cs typeface="Times New Roman" panose="02020603050405020304" pitchFamily="18" charset="0"/>
              </a:rPr>
              <a:t>Inception Distance (IS, FID):</a:t>
            </a:r>
            <a:r>
              <a:rPr lang="en-US" sz="3200" b="1" baseline="-25000" dirty="0">
                <a:solidFill>
                  <a:schemeClr val="accent2">
                    <a:lumMod val="75000"/>
                  </a:schemeClr>
                </a:solidFill>
                <a:effectLst/>
                <a:latin typeface="Times New Roman" panose="02020603050405020304" pitchFamily="18" charset="0"/>
                <a:cs typeface="Times New Roman" panose="02020603050405020304" pitchFamily="18" charset="0"/>
              </a:rPr>
              <a:t> </a:t>
            </a:r>
            <a:r>
              <a:rPr lang="en-US" sz="3200" b="0" i="0" dirty="0">
                <a:effectLst/>
                <a:latin typeface="Times New Roman" panose="02020603050405020304" pitchFamily="18" charset="0"/>
                <a:cs typeface="Times New Roman" panose="02020603050405020304" pitchFamily="18" charset="0"/>
              </a:rPr>
              <a:t>Inception Score (IS) signifies the diversity and distinction of  objects</a:t>
            </a:r>
          </a:p>
          <a:p>
            <a:pPr marL="0" indent="0">
              <a:buNone/>
            </a:pPr>
            <a:r>
              <a:rPr lang="en-US" sz="3200" b="0" i="0" dirty="0">
                <a:effectLst/>
                <a:latin typeface="Times New Roman" panose="02020603050405020304" pitchFamily="18" charset="0"/>
                <a:cs typeface="Times New Roman" panose="02020603050405020304" pitchFamily="18" charset="0"/>
              </a:rPr>
              <a:t>FID measures the similarity between the distribution of real and generated images by their means and covariances</a:t>
            </a:r>
            <a:br>
              <a:rPr lang="en-US" sz="3200" dirty="0">
                <a:latin typeface="Times New Roman" panose="02020603050405020304" pitchFamily="18" charset="0"/>
                <a:cs typeface="Times New Roman" panose="02020603050405020304" pitchFamily="18" charset="0"/>
              </a:rPr>
            </a:br>
            <a:endParaRPr lang="en-US" sz="3200" dirty="0">
              <a:latin typeface="Times New Roman" panose="02020603050405020304" pitchFamily="18" charset="0"/>
              <a:cs typeface="Times New Roman" panose="02020603050405020304" pitchFamily="18" charset="0"/>
            </a:endParaRPr>
          </a:p>
          <a:p>
            <a:pPr marL="0" indent="0">
              <a:buNone/>
            </a:pPr>
            <a:endParaRPr lang="en-US" sz="3200" b="1" dirty="0">
              <a:solidFill>
                <a:schemeClr val="accent2">
                  <a:lumMod val="75000"/>
                </a:schemeClr>
              </a:solidFill>
              <a:latin typeface="Times New Roman" panose="02020603050405020304" pitchFamily="18" charset="0"/>
              <a:cs typeface="Times New Roman" panose="02020603050405020304" pitchFamily="18" charset="0"/>
            </a:endParaRPr>
          </a:p>
          <a:p>
            <a:pPr marL="0" indent="0">
              <a:buNone/>
            </a:pPr>
            <a:endParaRPr lang="en-US" sz="3200" b="1" dirty="0">
              <a:solidFill>
                <a:schemeClr val="accent2">
                  <a:lumMod val="75000"/>
                </a:schemeClr>
              </a:solidFill>
              <a:latin typeface="Times New Roman" panose="02020603050405020304" pitchFamily="18" charset="0"/>
              <a:cs typeface="Times New Roman" panose="02020603050405020304" pitchFamily="18" charset="0"/>
            </a:endParaRPr>
          </a:p>
          <a:p>
            <a:pPr marL="0" indent="0">
              <a:buNone/>
            </a:pPr>
            <a:r>
              <a:rPr lang="en-US" sz="3200" b="1" dirty="0">
                <a:solidFill>
                  <a:schemeClr val="accent2">
                    <a:lumMod val="75000"/>
                  </a:schemeClr>
                </a:solidFill>
                <a:latin typeface="Times New Roman" panose="02020603050405020304" pitchFamily="18" charset="0"/>
                <a:cs typeface="Times New Roman" panose="02020603050405020304" pitchFamily="18" charset="0"/>
              </a:rPr>
              <a:t>Structural Similarity (PNSR, MSSIM): </a:t>
            </a:r>
            <a:r>
              <a:rPr lang="en-US" sz="3200" dirty="0">
                <a:latin typeface="Times New Roman" panose="02020603050405020304" pitchFamily="18" charset="0"/>
                <a:cs typeface="Times New Roman" panose="02020603050405020304" pitchFamily="18" charset="0"/>
              </a:rPr>
              <a:t>PNSR considers</a:t>
            </a:r>
            <a:r>
              <a:rPr lang="en-US" sz="3200" i="0" dirty="0">
                <a:effectLst/>
                <a:latin typeface="Times New Roman" panose="02020603050405020304" pitchFamily="18" charset="0"/>
                <a:cs typeface="Times New Roman" panose="02020603050405020304" pitchFamily="18" charset="0"/>
              </a:rPr>
              <a:t> </a:t>
            </a:r>
            <a:r>
              <a:rPr lang="en-US" sz="3200" b="0" i="0" dirty="0">
                <a:effectLst/>
                <a:latin typeface="Times New Roman" panose="02020603050405020304" pitchFamily="18" charset="0"/>
                <a:cs typeface="Times New Roman" panose="02020603050405020304" pitchFamily="18" charset="0"/>
              </a:rPr>
              <a:t>fidelity and the perceptual aspects of the images, calculated using the mean squared error (</a:t>
            </a:r>
            <a:r>
              <a:rPr lang="en-US" sz="3200" b="0" i="1" dirty="0">
                <a:effectLst/>
                <a:latin typeface="Times New Roman" panose="02020603050405020304" pitchFamily="18" charset="0"/>
                <a:cs typeface="Times New Roman" panose="02020603050405020304" pitchFamily="18" charset="0"/>
              </a:rPr>
              <a:t>MSE</a:t>
            </a:r>
            <a:r>
              <a:rPr lang="en-US" sz="3200" b="0" i="0" dirty="0">
                <a:effectLst/>
                <a:latin typeface="Times New Roman" panose="02020603050405020304" pitchFamily="18" charset="0"/>
                <a:cs typeface="Times New Roman" panose="02020603050405020304" pitchFamily="18" charset="0"/>
              </a:rPr>
              <a:t>) between the original and reconstructed images. </a:t>
            </a:r>
            <a:endParaRPr lang="en-US" sz="3200" b="1" baseline="-25000" dirty="0">
              <a:solidFill>
                <a:schemeClr val="accent2">
                  <a:lumMod val="75000"/>
                </a:schemeClr>
              </a:solidFill>
              <a:latin typeface="Times New Roman" panose="02020603050405020304" pitchFamily="18" charset="0"/>
              <a:cs typeface="Times New Roman" panose="02020603050405020304" pitchFamily="18" charset="0"/>
            </a:endParaRPr>
          </a:p>
          <a:p>
            <a:pPr marL="0" indent="0">
              <a:buNone/>
            </a:pPr>
            <a:endParaRPr lang="en-US" sz="3200" b="0" i="0" dirty="0">
              <a:effectLst/>
              <a:latin typeface="Times New Roman" panose="02020603050405020304" pitchFamily="18" charset="0"/>
              <a:cs typeface="Times New Roman" panose="02020603050405020304" pitchFamily="18" charset="0"/>
            </a:endParaRPr>
          </a:p>
          <a:p>
            <a:pPr marL="0" indent="0">
              <a:buNone/>
            </a:pPr>
            <a:endParaRPr lang="en-US" sz="3200" dirty="0">
              <a:latin typeface="Times New Roman" panose="02020603050405020304" pitchFamily="18" charset="0"/>
              <a:cs typeface="Times New Roman" panose="02020603050405020304" pitchFamily="18" charset="0"/>
            </a:endParaRPr>
          </a:p>
          <a:p>
            <a:pPr marL="0" indent="0">
              <a:buNone/>
            </a:pPr>
            <a:r>
              <a:rPr lang="en-US" sz="3200" b="0" i="0" dirty="0">
                <a:effectLst/>
                <a:latin typeface="Times New Roman" panose="02020603050405020304" pitchFamily="18" charset="0"/>
                <a:cs typeface="Times New Roman" panose="02020603050405020304" pitchFamily="18" charset="0"/>
              </a:rPr>
              <a:t>MSSIM involves luminance, contrast and structure comparison to measure overall similarity</a:t>
            </a:r>
            <a:endParaRPr lang="en-US" sz="3200" b="1" baseline="-25000" dirty="0">
              <a:solidFill>
                <a:srgbClr val="C00000"/>
              </a:solidFill>
              <a:effectLst/>
              <a:latin typeface="Times New Roman" panose="02020603050405020304" pitchFamily="18" charset="0"/>
              <a:cs typeface="Times New Roman" panose="02020603050405020304" pitchFamily="18" charset="0"/>
            </a:endParaRPr>
          </a:p>
          <a:p>
            <a:pPr marL="0" indent="0">
              <a:buNone/>
            </a:pPr>
            <a:endParaRPr lang="en-US" sz="2500" b="1" baseline="-25000" dirty="0">
              <a:solidFill>
                <a:srgbClr val="C00000"/>
              </a:solidFill>
              <a:latin typeface="Times New Roman" panose="02020603050405020304" pitchFamily="18" charset="0"/>
              <a:cs typeface="Times New Roman" panose="02020603050405020304" pitchFamily="18" charset="0"/>
            </a:endParaRPr>
          </a:p>
          <a:p>
            <a:pPr marL="0" indent="0">
              <a:buNone/>
            </a:pPr>
            <a:r>
              <a:rPr lang="en-US" sz="1400" b="0" i="0" dirty="0">
                <a:effectLst/>
                <a:latin typeface="Arial" panose="020B0604020202020204" pitchFamily="34" charset="0"/>
              </a:rPr>
              <a:t>							</a:t>
            </a:r>
            <a:endParaRPr lang="en-US" sz="2000" b="1" baseline="-25000" dirty="0">
              <a:solidFill>
                <a:schemeClr val="accent2">
                  <a:lumMod val="75000"/>
                </a:schemeClr>
              </a:solidFill>
              <a:effectLst/>
              <a:latin typeface="Times New Roman" panose="02020603050405020304" pitchFamily="18" charset="0"/>
              <a:cs typeface="Times New Roman" panose="02020603050405020304" pitchFamily="18" charset="0"/>
            </a:endParaRPr>
          </a:p>
          <a:p>
            <a:pPr marL="0" indent="0">
              <a:buNone/>
            </a:pPr>
            <a:endParaRPr lang="en-US" sz="2000" b="1" baseline="-25000" dirty="0">
              <a:solidFill>
                <a:schemeClr val="accent2">
                  <a:lumMod val="75000"/>
                </a:schemeClr>
              </a:solidFill>
              <a:effectLst/>
              <a:latin typeface="Times New Roman" panose="02020603050405020304" pitchFamily="18" charset="0"/>
              <a:cs typeface="Times New Roman" panose="02020603050405020304" pitchFamily="18" charset="0"/>
            </a:endParaRPr>
          </a:p>
          <a:p>
            <a:pPr marL="0" indent="0">
              <a:buNone/>
            </a:pPr>
            <a:endParaRPr lang="en-US" i="1" dirty="0">
              <a:latin typeface="Times New Roman" panose="02020603050405020304" pitchFamily="18" charset="0"/>
              <a:cs typeface="Times New Roman" panose="02020603050405020304" pitchFamily="18" charset="0"/>
            </a:endParaRPr>
          </a:p>
          <a:p>
            <a:pPr marL="0" indent="0">
              <a:buNone/>
            </a:pPr>
            <a:endParaRPr lang="en-US" i="1"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6EF3C1BA-856A-6FA6-FEE8-A0123F4506DB}"/>
              </a:ext>
            </a:extLst>
          </p:cNvPr>
          <p:cNvPicPr>
            <a:picLocks noChangeAspect="1"/>
          </p:cNvPicPr>
          <p:nvPr/>
        </p:nvPicPr>
        <p:blipFill>
          <a:blip r:embed="rId3"/>
          <a:stretch>
            <a:fillRect/>
          </a:stretch>
        </p:blipFill>
        <p:spPr>
          <a:xfrm>
            <a:off x="3495168" y="2596993"/>
            <a:ext cx="5390608" cy="446427"/>
          </a:xfrm>
          <a:prstGeom prst="rect">
            <a:avLst/>
          </a:prstGeom>
        </p:spPr>
      </p:pic>
      <p:pic>
        <p:nvPicPr>
          <p:cNvPr id="7" name="Picture 6">
            <a:extLst>
              <a:ext uri="{FF2B5EF4-FFF2-40B4-BE49-F238E27FC236}">
                <a16:creationId xmlns:a16="http://schemas.microsoft.com/office/drawing/2014/main" id="{B3EDBB46-F3C4-0A42-30AA-7EF082D4C34D}"/>
              </a:ext>
            </a:extLst>
          </p:cNvPr>
          <p:cNvPicPr>
            <a:picLocks noChangeAspect="1"/>
          </p:cNvPicPr>
          <p:nvPr/>
        </p:nvPicPr>
        <p:blipFill>
          <a:blip r:embed="rId4"/>
          <a:stretch>
            <a:fillRect/>
          </a:stretch>
        </p:blipFill>
        <p:spPr>
          <a:xfrm>
            <a:off x="4690848" y="4175630"/>
            <a:ext cx="2094418" cy="558511"/>
          </a:xfrm>
          <a:prstGeom prst="rect">
            <a:avLst/>
          </a:prstGeom>
        </p:spPr>
      </p:pic>
    </p:spTree>
    <p:extLst>
      <p:ext uri="{BB962C8B-B14F-4D97-AF65-F5344CB8AC3E}">
        <p14:creationId xmlns:p14="http://schemas.microsoft.com/office/powerpoint/2010/main" val="3871283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8F437-73BA-CD29-CD8B-86610092A2AF}"/>
              </a:ext>
            </a:extLst>
          </p:cNvPr>
          <p:cNvSpPr>
            <a:spLocks noGrp="1"/>
          </p:cNvSpPr>
          <p:nvPr>
            <p:ph type="title"/>
          </p:nvPr>
        </p:nvSpPr>
        <p:spPr>
          <a:xfrm>
            <a:off x="728785" y="151147"/>
            <a:ext cx="10515600" cy="1325563"/>
          </a:xfrm>
        </p:spPr>
        <p:txBody>
          <a:bodyPr/>
          <a:lstStyle/>
          <a:p>
            <a:r>
              <a:rPr lang="en-US" dirty="0">
                <a:latin typeface="Times New Roman" panose="02020603050405020304" pitchFamily="18" charset="0"/>
                <a:cs typeface="Times New Roman" panose="02020603050405020304" pitchFamily="18" charset="0"/>
              </a:rPr>
              <a:t>Proposed evaluation measures</a:t>
            </a:r>
          </a:p>
        </p:txBody>
      </p:sp>
      <p:sp>
        <p:nvSpPr>
          <p:cNvPr id="3" name="Content Placeholder 2">
            <a:extLst>
              <a:ext uri="{FF2B5EF4-FFF2-40B4-BE49-F238E27FC236}">
                <a16:creationId xmlns:a16="http://schemas.microsoft.com/office/drawing/2014/main" id="{0C991BA9-977D-7E2F-A237-E02FAF24075C}"/>
              </a:ext>
            </a:extLst>
          </p:cNvPr>
          <p:cNvSpPr>
            <a:spLocks noGrp="1"/>
          </p:cNvSpPr>
          <p:nvPr>
            <p:ph idx="1"/>
          </p:nvPr>
        </p:nvSpPr>
        <p:spPr>
          <a:xfrm>
            <a:off x="728785" y="1476710"/>
            <a:ext cx="7909889" cy="4351338"/>
          </a:xfrm>
        </p:spPr>
        <p:txBody>
          <a:bodyPr>
            <a:normAutofit lnSpcReduction="10000"/>
          </a:bodyPr>
          <a:lstStyle/>
          <a:p>
            <a:pPr>
              <a:buFont typeface="Wingdings" panose="05000000000000000000" pitchFamily="2" charset="2"/>
              <a:buChar char="q"/>
            </a:pPr>
            <a:r>
              <a:rPr lang="en-US" b="1" dirty="0">
                <a:solidFill>
                  <a:schemeClr val="accent2">
                    <a:lumMod val="75000"/>
                  </a:schemeClr>
                </a:solidFill>
                <a:effectLst/>
                <a:latin typeface="Times New Roman" panose="02020603050405020304" pitchFamily="18" charset="0"/>
                <a:cs typeface="Times New Roman" panose="02020603050405020304" pitchFamily="18" charset="0"/>
              </a:rPr>
              <a:t> Style distance</a:t>
            </a:r>
          </a:p>
          <a:p>
            <a:pPr>
              <a:buFont typeface="Wingdings" panose="05000000000000000000" pitchFamily="2" charset="2"/>
              <a:buChar char="q"/>
            </a:pPr>
            <a:r>
              <a:rPr kumimoji="0" lang="en-US" b="1" i="0" u="none" strike="noStrike" kern="1200" cap="none" spc="0" normalizeH="0" baseline="0" noProof="0" dirty="0">
                <a:ln>
                  <a:noFill/>
                </a:ln>
                <a:solidFill>
                  <a:schemeClr val="accent2">
                    <a:lumMod val="75000"/>
                  </a:schemeClr>
                </a:solidFill>
                <a:effectLst/>
                <a:uLnTx/>
                <a:uFillTx/>
                <a:latin typeface="Times New Roman" panose="02020603050405020304" pitchFamily="18" charset="0"/>
                <a:ea typeface="+mj-ea"/>
                <a:cs typeface="Times New Roman" panose="02020603050405020304" pitchFamily="18" charset="0"/>
              </a:rPr>
              <a:t> Projected character shape</a:t>
            </a:r>
            <a:endParaRPr lang="en-US" b="1" dirty="0">
              <a:solidFill>
                <a:schemeClr val="accent2">
                  <a:lumMod val="75000"/>
                </a:schemeClr>
              </a:solidFill>
              <a:effectLst/>
              <a:latin typeface="Times New Roman" panose="02020603050405020304" pitchFamily="18" charset="0"/>
              <a:cs typeface="Times New Roman" panose="02020603050405020304" pitchFamily="18" charset="0"/>
            </a:endParaRPr>
          </a:p>
          <a:p>
            <a:pPr marL="0" indent="0">
              <a:buNone/>
            </a:pPr>
            <a:endParaRPr lang="en-US" sz="2400" b="1" dirty="0">
              <a:solidFill>
                <a:schemeClr val="accent2">
                  <a:lumMod val="75000"/>
                </a:schemeClr>
              </a:solidFill>
              <a:effectLst/>
              <a:latin typeface="Times New Roman" panose="02020603050405020304" pitchFamily="18" charset="0"/>
              <a:cs typeface="Times New Roman" panose="02020603050405020304" pitchFamily="18" charset="0"/>
            </a:endParaRPr>
          </a:p>
          <a:p>
            <a:pPr>
              <a:buFont typeface="Wingdings" panose="05000000000000000000" pitchFamily="2" charset="2"/>
              <a:buChar char="v"/>
            </a:pPr>
            <a:r>
              <a:rPr lang="en-US" sz="2400" b="0" i="0" dirty="0">
                <a:effectLst/>
                <a:latin typeface="Times New Roman" panose="02020603050405020304" pitchFamily="18" charset="0"/>
                <a:cs typeface="Times New Roman" panose="02020603050405020304" pitchFamily="18" charset="0"/>
              </a:rPr>
              <a:t>We propose to use style features to </a:t>
            </a:r>
            <a:r>
              <a:rPr lang="en-US" sz="2400" dirty="0">
                <a:latin typeface="Times New Roman" panose="02020603050405020304" pitchFamily="18" charset="0"/>
                <a:cs typeface="Times New Roman" panose="02020603050405020304" pitchFamily="18" charset="0"/>
              </a:rPr>
              <a:t>measure the </a:t>
            </a:r>
            <a:r>
              <a:rPr lang="en-US" sz="2400" b="0" i="0" dirty="0">
                <a:effectLst/>
                <a:latin typeface="Times New Roman" panose="02020603050405020304" pitchFamily="18" charset="0"/>
                <a:cs typeface="Times New Roman" panose="02020603050405020304" pitchFamily="18" charset="0"/>
              </a:rPr>
              <a:t>similarity of the calligraphic style </a:t>
            </a:r>
          </a:p>
          <a:p>
            <a:pPr>
              <a:buFont typeface="Wingdings" panose="05000000000000000000" pitchFamily="2" charset="2"/>
              <a:buChar char="v"/>
            </a:pPr>
            <a:r>
              <a:rPr lang="en-US" sz="2400" b="0" i="0" dirty="0">
                <a:effectLst/>
                <a:latin typeface="Times New Roman" panose="02020603050405020304" pitchFamily="18" charset="0"/>
                <a:cs typeface="Times New Roman" panose="02020603050405020304" pitchFamily="18" charset="0"/>
              </a:rPr>
              <a:t>The s</a:t>
            </a:r>
            <a:r>
              <a:rPr lang="en-US" sz="2400" dirty="0">
                <a:latin typeface="Times New Roman" panose="02020603050405020304" pitchFamily="18" charset="0"/>
                <a:cs typeface="Times New Roman" panose="02020603050405020304" pitchFamily="18" charset="0"/>
              </a:rPr>
              <a:t>tyle features are learned by transformer architecture trained on Writer ID </a:t>
            </a:r>
            <a:r>
              <a:rPr lang="en-US" sz="2400" b="0" i="0" dirty="0">
                <a:effectLst/>
                <a:latin typeface="Times New Roman" panose="02020603050405020304" pitchFamily="18" charset="0"/>
                <a:cs typeface="Times New Roman" panose="02020603050405020304" pitchFamily="18" charset="0"/>
              </a:rPr>
              <a:t>with cross-entropy loss</a:t>
            </a:r>
          </a:p>
          <a:p>
            <a:pPr>
              <a:buFont typeface="Wingdings" panose="05000000000000000000" pitchFamily="2" charset="2"/>
              <a:buChar char="v"/>
            </a:pPr>
            <a:r>
              <a:rPr lang="en-US" sz="2400" b="0" i="0" dirty="0">
                <a:effectLst/>
                <a:latin typeface="Times New Roman" panose="02020603050405020304" pitchFamily="18" charset="0"/>
                <a:cs typeface="Times New Roman" panose="02020603050405020304" pitchFamily="18" charset="0"/>
              </a:rPr>
              <a:t>We </a:t>
            </a:r>
            <a:r>
              <a:rPr lang="en-US" sz="2400" b="0" i="0" dirty="0" err="1">
                <a:effectLst/>
                <a:latin typeface="Times New Roman" panose="02020603050405020304" pitchFamily="18" charset="0"/>
                <a:cs typeface="Times New Roman" panose="02020603050405020304" pitchFamily="18" charset="0"/>
              </a:rPr>
              <a:t>extrat</a:t>
            </a:r>
            <a:r>
              <a:rPr lang="en-US" sz="2400" b="0" i="0" dirty="0">
                <a:effectLst/>
                <a:latin typeface="Times New Roman" panose="02020603050405020304" pitchFamily="18" charset="0"/>
                <a:cs typeface="Times New Roman" panose="02020603050405020304" pitchFamily="18" charset="0"/>
              </a:rPr>
              <a:t> the class label from attention features</a:t>
            </a:r>
          </a:p>
          <a:p>
            <a:pPr>
              <a:buFont typeface="Wingdings" panose="05000000000000000000" pitchFamily="2" charset="2"/>
              <a:buChar char="v"/>
            </a:pPr>
            <a:r>
              <a:rPr lang="en-US" sz="2400" b="0" i="0" dirty="0">
                <a:effectLst/>
                <a:latin typeface="Times New Roman" panose="02020603050405020304" pitchFamily="18" charset="0"/>
                <a:cs typeface="Times New Roman" panose="02020603050405020304" pitchFamily="18" charset="0"/>
              </a:rPr>
              <a:t>We compute the L1 distance between the style features of the style image and the generated image via the predicted stroke sequence</a:t>
            </a:r>
          </a:p>
          <a:p>
            <a:endParaRPr lang="en-US" dirty="0"/>
          </a:p>
        </p:txBody>
      </p:sp>
      <p:sp>
        <p:nvSpPr>
          <p:cNvPr id="5" name="TextBox 4">
            <a:extLst>
              <a:ext uri="{FF2B5EF4-FFF2-40B4-BE49-F238E27FC236}">
                <a16:creationId xmlns:a16="http://schemas.microsoft.com/office/drawing/2014/main" id="{06EEC316-22F0-4A3A-4A8C-55F18E22A61F}"/>
              </a:ext>
            </a:extLst>
          </p:cNvPr>
          <p:cNvSpPr txBox="1"/>
          <p:nvPr/>
        </p:nvSpPr>
        <p:spPr>
          <a:xfrm>
            <a:off x="416698" y="5828048"/>
            <a:ext cx="11358604" cy="338554"/>
          </a:xfrm>
          <a:prstGeom prst="rect">
            <a:avLst/>
          </a:prstGeom>
          <a:noFill/>
        </p:spPr>
        <p:txBody>
          <a:bodyPr wrap="square">
            <a:spAutoFit/>
          </a:bodyPr>
          <a:lstStyle/>
          <a:p>
            <a:r>
              <a:rPr lang="en-US" sz="1600" b="0" i="0" dirty="0">
                <a:solidFill>
                  <a:srgbClr val="C00000"/>
                </a:solidFill>
                <a:effectLst/>
                <a:latin typeface="Times New Roman" panose="02020603050405020304" pitchFamily="18" charset="0"/>
                <a:cs typeface="Times New Roman" panose="02020603050405020304" pitchFamily="18" charset="0"/>
              </a:rPr>
              <a:t>This evaluation metric gives better similarity if the generated images resemble the overall (global) style of the real image</a:t>
            </a:r>
            <a:endParaRPr lang="en-US" sz="1600" dirty="0">
              <a:solidFill>
                <a:srgbClr val="C00000"/>
              </a:solidFill>
            </a:endParaRPr>
          </a:p>
        </p:txBody>
      </p:sp>
    </p:spTree>
    <p:extLst>
      <p:ext uri="{BB962C8B-B14F-4D97-AF65-F5344CB8AC3E}">
        <p14:creationId xmlns:p14="http://schemas.microsoft.com/office/powerpoint/2010/main" val="3245208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7391E-394F-616E-85EB-5EEE1FD935F9}"/>
              </a:ext>
            </a:extLst>
          </p:cNvPr>
          <p:cNvSpPr>
            <a:spLocks noGrp="1"/>
          </p:cNvSpPr>
          <p:nvPr>
            <p:ph type="title"/>
          </p:nvPr>
        </p:nvSpPr>
        <p:spPr>
          <a:xfrm>
            <a:off x="291123" y="-82053"/>
            <a:ext cx="10515600" cy="1325563"/>
          </a:xfrm>
        </p:spPr>
        <p:txBody>
          <a:bodyPr/>
          <a:lstStyle/>
          <a:p>
            <a:r>
              <a:rPr lang="en-US" dirty="0">
                <a:latin typeface="Times New Roman" panose="02020603050405020304" pitchFamily="18" charset="0"/>
                <a:cs typeface="Times New Roman" panose="02020603050405020304" pitchFamily="18" charset="0"/>
              </a:rPr>
              <a:t>Problem statement</a:t>
            </a:r>
          </a:p>
        </p:txBody>
      </p:sp>
      <p:pic>
        <p:nvPicPr>
          <p:cNvPr id="5" name="Content Placeholder 4" descr="Text, letter&#10;&#10;Description automatically generated">
            <a:extLst>
              <a:ext uri="{FF2B5EF4-FFF2-40B4-BE49-F238E27FC236}">
                <a16:creationId xmlns:a16="http://schemas.microsoft.com/office/drawing/2014/main" id="{AC5B263E-CA4D-94FF-B548-93DC71A0C8BC}"/>
              </a:ext>
            </a:extLst>
          </p:cNvPr>
          <p:cNvPicPr>
            <a:picLocks noChangeAspect="1"/>
          </p:cNvPicPr>
          <p:nvPr/>
        </p:nvPicPr>
        <p:blipFill rotWithShape="1">
          <a:blip r:embed="rId3">
            <a:extLst>
              <a:ext uri="{28A0092B-C50C-407E-A947-70E740481C1C}">
                <a14:useLocalDpi xmlns:a14="http://schemas.microsoft.com/office/drawing/2010/main" val="0"/>
              </a:ext>
            </a:extLst>
          </a:blip>
          <a:srcRect l="639" t="26443" r="54806" b="51868"/>
          <a:stretch/>
        </p:blipFill>
        <p:spPr>
          <a:xfrm>
            <a:off x="0" y="2859307"/>
            <a:ext cx="2119145" cy="1100442"/>
          </a:xfrm>
          <a:prstGeom prst="rect">
            <a:avLst/>
          </a:prstGeom>
        </p:spPr>
      </p:pic>
      <p:sp>
        <p:nvSpPr>
          <p:cNvPr id="422" name="Rectangle 421">
            <a:extLst>
              <a:ext uri="{FF2B5EF4-FFF2-40B4-BE49-F238E27FC236}">
                <a16:creationId xmlns:a16="http://schemas.microsoft.com/office/drawing/2014/main" id="{064124F0-2EC6-4380-09DC-BE023DEAEEB2}"/>
              </a:ext>
            </a:extLst>
          </p:cNvPr>
          <p:cNvSpPr/>
          <p:nvPr/>
        </p:nvSpPr>
        <p:spPr>
          <a:xfrm>
            <a:off x="2153987" y="2892582"/>
            <a:ext cx="1398576" cy="106716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Stroke Trajectory Recovery (STR)</a:t>
            </a:r>
          </a:p>
        </p:txBody>
      </p:sp>
      <p:sp>
        <p:nvSpPr>
          <p:cNvPr id="424" name="Arrow: Right 423">
            <a:extLst>
              <a:ext uri="{FF2B5EF4-FFF2-40B4-BE49-F238E27FC236}">
                <a16:creationId xmlns:a16="http://schemas.microsoft.com/office/drawing/2014/main" id="{26B5A66A-EE82-58BE-14A3-C77B591D3889}"/>
              </a:ext>
            </a:extLst>
          </p:cNvPr>
          <p:cNvSpPr/>
          <p:nvPr/>
        </p:nvSpPr>
        <p:spPr>
          <a:xfrm>
            <a:off x="3677463" y="3388842"/>
            <a:ext cx="394822" cy="143203"/>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Arrow: Right 424">
            <a:extLst>
              <a:ext uri="{FF2B5EF4-FFF2-40B4-BE49-F238E27FC236}">
                <a16:creationId xmlns:a16="http://schemas.microsoft.com/office/drawing/2014/main" id="{6DCF758A-10A5-A985-3851-59E5D76A571B}"/>
              </a:ext>
            </a:extLst>
          </p:cNvPr>
          <p:cNvSpPr/>
          <p:nvPr/>
        </p:nvSpPr>
        <p:spPr>
          <a:xfrm>
            <a:off x="1724323" y="3417634"/>
            <a:ext cx="394822" cy="143203"/>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TextBox 425">
            <a:extLst>
              <a:ext uri="{FF2B5EF4-FFF2-40B4-BE49-F238E27FC236}">
                <a16:creationId xmlns:a16="http://schemas.microsoft.com/office/drawing/2014/main" id="{24639E7E-F790-07F9-5D60-0BE8258970F0}"/>
              </a:ext>
            </a:extLst>
          </p:cNvPr>
          <p:cNvSpPr txBox="1"/>
          <p:nvPr/>
        </p:nvSpPr>
        <p:spPr>
          <a:xfrm>
            <a:off x="1562957" y="1992972"/>
            <a:ext cx="4148823" cy="646331"/>
          </a:xfrm>
          <a:prstGeom prst="rect">
            <a:avLst/>
          </a:prstGeom>
          <a:noFill/>
        </p:spPr>
        <p:txBody>
          <a:bodyPr wrap="square" rtlCol="0">
            <a:spAutoFit/>
          </a:bodyPr>
          <a:lstStyle/>
          <a:p>
            <a:pPr algn="ctr"/>
            <a:r>
              <a:rPr lang="en-US" dirty="0">
                <a:solidFill>
                  <a:srgbClr val="0070C0"/>
                </a:solidFill>
                <a:latin typeface="Times New Roman" panose="02020603050405020304" pitchFamily="18" charset="0"/>
                <a:cs typeface="Times New Roman" panose="02020603050405020304" pitchFamily="18" charset="0"/>
              </a:rPr>
              <a:t>Predicting a writing order of the pen of the writer with point coordinates</a:t>
            </a:r>
          </a:p>
        </p:txBody>
      </p:sp>
      <p:sp>
        <p:nvSpPr>
          <p:cNvPr id="427" name="TextBox 426">
            <a:extLst>
              <a:ext uri="{FF2B5EF4-FFF2-40B4-BE49-F238E27FC236}">
                <a16:creationId xmlns:a16="http://schemas.microsoft.com/office/drawing/2014/main" id="{6D7F99A3-001C-F764-537E-75BA04446DD8}"/>
              </a:ext>
            </a:extLst>
          </p:cNvPr>
          <p:cNvSpPr txBox="1"/>
          <p:nvPr/>
        </p:nvSpPr>
        <p:spPr>
          <a:xfrm>
            <a:off x="291916" y="4049688"/>
            <a:ext cx="1948215" cy="646331"/>
          </a:xfrm>
          <a:prstGeom prst="rect">
            <a:avLst/>
          </a:prstGeom>
          <a:noFill/>
        </p:spPr>
        <p:txBody>
          <a:bodyPr wrap="square" rtlCol="0">
            <a:spAutoFit/>
          </a:bodyPr>
          <a:lstStyle/>
          <a:p>
            <a:r>
              <a:rPr lang="en-US" dirty="0">
                <a:solidFill>
                  <a:srgbClr val="0070C0"/>
                </a:solidFill>
                <a:latin typeface="Times New Roman" panose="02020603050405020304" pitchFamily="18" charset="0"/>
                <a:cs typeface="Times New Roman" panose="02020603050405020304" pitchFamily="18" charset="0"/>
              </a:rPr>
              <a:t>Input offline handwriting text</a:t>
            </a:r>
          </a:p>
        </p:txBody>
      </p:sp>
      <p:sp>
        <p:nvSpPr>
          <p:cNvPr id="428" name="TextBox 427">
            <a:extLst>
              <a:ext uri="{FF2B5EF4-FFF2-40B4-BE49-F238E27FC236}">
                <a16:creationId xmlns:a16="http://schemas.microsoft.com/office/drawing/2014/main" id="{5EA087BB-D712-E8DD-573E-685DF734EC96}"/>
              </a:ext>
            </a:extLst>
          </p:cNvPr>
          <p:cNvSpPr txBox="1"/>
          <p:nvPr/>
        </p:nvSpPr>
        <p:spPr>
          <a:xfrm>
            <a:off x="3874874" y="4072714"/>
            <a:ext cx="2494429" cy="369332"/>
          </a:xfrm>
          <a:prstGeom prst="rect">
            <a:avLst/>
          </a:prstGeom>
          <a:noFill/>
        </p:spPr>
        <p:txBody>
          <a:bodyPr wrap="square" rtlCol="0">
            <a:spAutoFit/>
          </a:bodyPr>
          <a:lstStyle/>
          <a:p>
            <a:r>
              <a:rPr lang="en-US" dirty="0">
                <a:solidFill>
                  <a:srgbClr val="0070C0"/>
                </a:solidFill>
                <a:latin typeface="Times New Roman" panose="02020603050405020304" pitchFamily="18" charset="0"/>
                <a:cs typeface="Times New Roman" panose="02020603050405020304" pitchFamily="18" charset="0"/>
              </a:rPr>
              <a:t>Predicted writing order</a:t>
            </a:r>
          </a:p>
        </p:txBody>
      </p:sp>
      <p:sp>
        <p:nvSpPr>
          <p:cNvPr id="436" name="TextBox 435">
            <a:extLst>
              <a:ext uri="{FF2B5EF4-FFF2-40B4-BE49-F238E27FC236}">
                <a16:creationId xmlns:a16="http://schemas.microsoft.com/office/drawing/2014/main" id="{2C55BB5C-9430-114A-167A-BDFDFC3294E2}"/>
              </a:ext>
            </a:extLst>
          </p:cNvPr>
          <p:cNvSpPr txBox="1"/>
          <p:nvPr/>
        </p:nvSpPr>
        <p:spPr>
          <a:xfrm>
            <a:off x="125355" y="5465729"/>
            <a:ext cx="5770119" cy="1200329"/>
          </a:xfrm>
          <a:prstGeom prst="rect">
            <a:avLst/>
          </a:prstGeom>
          <a:noFill/>
        </p:spPr>
        <p:txBody>
          <a:bodyPr wrap="square">
            <a:spAutoFit/>
          </a:bodyPr>
          <a:lstStyle/>
          <a:p>
            <a:r>
              <a:rPr lang="en-US" b="1" dirty="0">
                <a:solidFill>
                  <a:srgbClr val="C00000"/>
                </a:solidFill>
                <a:latin typeface="Times New Roman" panose="02020603050405020304" pitchFamily="18" charset="0"/>
                <a:cs typeface="Times New Roman" panose="02020603050405020304" pitchFamily="18" charset="0"/>
              </a:rPr>
              <a:t>Objective </a:t>
            </a:r>
          </a:p>
          <a:p>
            <a:pPr>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 Estimate the ordered sequence of points</a:t>
            </a:r>
          </a:p>
          <a:p>
            <a:pPr>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 Classify the points in order sequence</a:t>
            </a:r>
          </a:p>
          <a:p>
            <a:pPr>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 Recovered text has same calligraphic style and readability</a:t>
            </a:r>
          </a:p>
        </p:txBody>
      </p:sp>
      <p:pic>
        <p:nvPicPr>
          <p:cNvPr id="438" name="Picture 437" descr="A screenshot of a game&#10;&#10;Description automatically generated with low confidence">
            <a:extLst>
              <a:ext uri="{FF2B5EF4-FFF2-40B4-BE49-F238E27FC236}">
                <a16:creationId xmlns:a16="http://schemas.microsoft.com/office/drawing/2014/main" id="{CD2A46CA-07B8-B10E-169A-D0C45196C4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7127" y="2939165"/>
            <a:ext cx="2115385" cy="1100606"/>
          </a:xfrm>
          <a:prstGeom prst="rect">
            <a:avLst/>
          </a:prstGeom>
        </p:spPr>
      </p:pic>
      <p:sp>
        <p:nvSpPr>
          <p:cNvPr id="8" name="TextBox 7">
            <a:extLst>
              <a:ext uri="{FF2B5EF4-FFF2-40B4-BE49-F238E27FC236}">
                <a16:creationId xmlns:a16="http://schemas.microsoft.com/office/drawing/2014/main" id="{6FE23524-F3D0-6D9A-E486-63C5388D882B}"/>
              </a:ext>
            </a:extLst>
          </p:cNvPr>
          <p:cNvSpPr txBox="1"/>
          <p:nvPr/>
        </p:nvSpPr>
        <p:spPr>
          <a:xfrm>
            <a:off x="1702975" y="1227666"/>
            <a:ext cx="3903741" cy="461665"/>
          </a:xfrm>
          <a:prstGeom prst="rect">
            <a:avLst/>
          </a:prstGeom>
          <a:noFill/>
        </p:spPr>
        <p:txBody>
          <a:bodyPr wrap="square">
            <a:spAutoFit/>
          </a:bodyPr>
          <a:lstStyle/>
          <a:p>
            <a:r>
              <a:rPr lang="en-US" sz="2400" dirty="0">
                <a:solidFill>
                  <a:srgbClr val="C00000"/>
                </a:solidFill>
                <a:latin typeface="Times New Roman" panose="02020603050405020304" pitchFamily="18" charset="0"/>
                <a:cs typeface="Times New Roman" panose="02020603050405020304" pitchFamily="18" charset="0"/>
              </a:rPr>
              <a:t>Handwriting stroke prediction</a:t>
            </a:r>
          </a:p>
        </p:txBody>
      </p:sp>
      <p:sp>
        <p:nvSpPr>
          <p:cNvPr id="9" name="TextBox 8">
            <a:extLst>
              <a:ext uri="{FF2B5EF4-FFF2-40B4-BE49-F238E27FC236}">
                <a16:creationId xmlns:a16="http://schemas.microsoft.com/office/drawing/2014/main" id="{4F9A8B55-5A86-8483-191F-F0031608259D}"/>
              </a:ext>
            </a:extLst>
          </p:cNvPr>
          <p:cNvSpPr txBox="1"/>
          <p:nvPr/>
        </p:nvSpPr>
        <p:spPr>
          <a:xfrm>
            <a:off x="7753097" y="976419"/>
            <a:ext cx="4846214" cy="461665"/>
          </a:xfrm>
          <a:prstGeom prst="rect">
            <a:avLst/>
          </a:prstGeom>
          <a:noFill/>
        </p:spPr>
        <p:txBody>
          <a:bodyPr wrap="square">
            <a:spAutoFit/>
          </a:bodyPr>
          <a:lstStyle/>
          <a:p>
            <a:r>
              <a:rPr lang="en-US" sz="2400" dirty="0">
                <a:solidFill>
                  <a:srgbClr val="C00000"/>
                </a:solidFill>
                <a:latin typeface="Times New Roman" panose="02020603050405020304" pitchFamily="18" charset="0"/>
                <a:cs typeface="Times New Roman" panose="02020603050405020304" pitchFamily="18" charset="0"/>
              </a:rPr>
              <a:t>Handwriting stroke generation</a:t>
            </a:r>
          </a:p>
        </p:txBody>
      </p:sp>
      <p:sp>
        <p:nvSpPr>
          <p:cNvPr id="10" name="Rectangle 9">
            <a:extLst>
              <a:ext uri="{FF2B5EF4-FFF2-40B4-BE49-F238E27FC236}">
                <a16:creationId xmlns:a16="http://schemas.microsoft.com/office/drawing/2014/main" id="{84B4BE26-EA8F-B4C1-080C-069EE2C9BA5A}"/>
              </a:ext>
            </a:extLst>
          </p:cNvPr>
          <p:cNvSpPr/>
          <p:nvPr/>
        </p:nvSpPr>
        <p:spPr>
          <a:xfrm>
            <a:off x="8939464" y="2851879"/>
            <a:ext cx="1445191" cy="1154242"/>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Handwriting</a:t>
            </a:r>
          </a:p>
          <a:p>
            <a:pPr algn="ctr"/>
            <a:r>
              <a:rPr lang="en-US" dirty="0">
                <a:solidFill>
                  <a:schemeClr val="tx1"/>
                </a:solidFill>
                <a:latin typeface="Times New Roman" panose="02020603050405020304" pitchFamily="18" charset="0"/>
                <a:cs typeface="Times New Roman" panose="02020603050405020304" pitchFamily="18" charset="0"/>
              </a:rPr>
              <a:t>stroke</a:t>
            </a:r>
          </a:p>
          <a:p>
            <a:pPr algn="ctr"/>
            <a:r>
              <a:rPr lang="en-US" dirty="0">
                <a:solidFill>
                  <a:schemeClr val="tx1"/>
                </a:solidFill>
                <a:latin typeface="Times New Roman" panose="02020603050405020304" pitchFamily="18" charset="0"/>
                <a:cs typeface="Times New Roman" panose="02020603050405020304" pitchFamily="18" charset="0"/>
              </a:rPr>
              <a:t>generation</a:t>
            </a:r>
          </a:p>
        </p:txBody>
      </p:sp>
      <p:sp>
        <p:nvSpPr>
          <p:cNvPr id="11" name="TextBox 10">
            <a:extLst>
              <a:ext uri="{FF2B5EF4-FFF2-40B4-BE49-F238E27FC236}">
                <a16:creationId xmlns:a16="http://schemas.microsoft.com/office/drawing/2014/main" id="{2F38D345-C717-095B-E860-5376FC34B062}"/>
              </a:ext>
            </a:extLst>
          </p:cNvPr>
          <p:cNvSpPr txBox="1"/>
          <p:nvPr/>
        </p:nvSpPr>
        <p:spPr>
          <a:xfrm>
            <a:off x="6829192" y="5248682"/>
            <a:ext cx="5770119" cy="1200329"/>
          </a:xfrm>
          <a:prstGeom prst="rect">
            <a:avLst/>
          </a:prstGeom>
          <a:noFill/>
        </p:spPr>
        <p:txBody>
          <a:bodyPr wrap="square">
            <a:spAutoFit/>
          </a:bodyPr>
          <a:lstStyle/>
          <a:p>
            <a:r>
              <a:rPr lang="en-US" b="1" dirty="0">
                <a:solidFill>
                  <a:srgbClr val="C00000"/>
                </a:solidFill>
                <a:latin typeface="Times New Roman" panose="02020603050405020304" pitchFamily="18" charset="0"/>
                <a:cs typeface="Times New Roman" panose="02020603050405020304" pitchFamily="18" charset="0"/>
              </a:rPr>
              <a:t>Objective </a:t>
            </a:r>
          </a:p>
          <a:p>
            <a:pPr>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 Same calligraphic style</a:t>
            </a:r>
          </a:p>
          <a:p>
            <a:pPr>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 Readability</a:t>
            </a:r>
          </a:p>
          <a:p>
            <a:pPr>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 Adaptive for unknown styles</a:t>
            </a:r>
          </a:p>
        </p:txBody>
      </p:sp>
      <p:pic>
        <p:nvPicPr>
          <p:cNvPr id="13" name="Picture 12">
            <a:extLst>
              <a:ext uri="{FF2B5EF4-FFF2-40B4-BE49-F238E27FC236}">
                <a16:creationId xmlns:a16="http://schemas.microsoft.com/office/drawing/2014/main" id="{42A6D1D0-CFB8-553D-9C5B-235582743CF5}"/>
              </a:ext>
            </a:extLst>
          </p:cNvPr>
          <p:cNvPicPr>
            <a:picLocks noChangeAspect="1"/>
          </p:cNvPicPr>
          <p:nvPr/>
        </p:nvPicPr>
        <p:blipFill rotWithShape="1">
          <a:blip r:embed="rId5"/>
          <a:srcRect t="8648" b="57007"/>
          <a:stretch/>
        </p:blipFill>
        <p:spPr>
          <a:xfrm>
            <a:off x="7589879" y="1730513"/>
            <a:ext cx="4248743" cy="490770"/>
          </a:xfrm>
          <a:prstGeom prst="rect">
            <a:avLst/>
          </a:prstGeom>
        </p:spPr>
      </p:pic>
      <p:pic>
        <p:nvPicPr>
          <p:cNvPr id="14" name="Picture 13">
            <a:extLst>
              <a:ext uri="{FF2B5EF4-FFF2-40B4-BE49-F238E27FC236}">
                <a16:creationId xmlns:a16="http://schemas.microsoft.com/office/drawing/2014/main" id="{CE2D190C-0C80-545B-2C58-BF77D9CA43E4}"/>
              </a:ext>
            </a:extLst>
          </p:cNvPr>
          <p:cNvPicPr>
            <a:picLocks noChangeAspect="1"/>
          </p:cNvPicPr>
          <p:nvPr/>
        </p:nvPicPr>
        <p:blipFill rotWithShape="1">
          <a:blip r:embed="rId5"/>
          <a:srcRect l="677" t="61637" r="11992" b="7640"/>
          <a:stretch/>
        </p:blipFill>
        <p:spPr>
          <a:xfrm>
            <a:off x="7859015" y="4553318"/>
            <a:ext cx="3710472" cy="439001"/>
          </a:xfrm>
          <a:prstGeom prst="rect">
            <a:avLst/>
          </a:prstGeom>
        </p:spPr>
      </p:pic>
      <p:sp>
        <p:nvSpPr>
          <p:cNvPr id="15" name="Arrow: Right 14">
            <a:extLst>
              <a:ext uri="{FF2B5EF4-FFF2-40B4-BE49-F238E27FC236}">
                <a16:creationId xmlns:a16="http://schemas.microsoft.com/office/drawing/2014/main" id="{B5A59051-8C56-C47B-0605-D6EEBC217358}"/>
              </a:ext>
            </a:extLst>
          </p:cNvPr>
          <p:cNvSpPr/>
          <p:nvPr/>
        </p:nvSpPr>
        <p:spPr>
          <a:xfrm rot="5400000">
            <a:off x="9427195" y="2483255"/>
            <a:ext cx="394822" cy="14320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17" name="TextBox 16">
            <a:extLst>
              <a:ext uri="{FF2B5EF4-FFF2-40B4-BE49-F238E27FC236}">
                <a16:creationId xmlns:a16="http://schemas.microsoft.com/office/drawing/2014/main" id="{EBE55F14-C15A-0A6F-B371-333D7AA7DEC3}"/>
              </a:ext>
            </a:extLst>
          </p:cNvPr>
          <p:cNvSpPr txBox="1"/>
          <p:nvPr/>
        </p:nvSpPr>
        <p:spPr>
          <a:xfrm>
            <a:off x="6797949" y="3063691"/>
            <a:ext cx="1826140" cy="707886"/>
          </a:xfrm>
          <a:prstGeom prst="rect">
            <a:avLst/>
          </a:prstGeom>
          <a:noFill/>
        </p:spPr>
        <p:txBody>
          <a:bodyPr wrap="square">
            <a:spAutoFit/>
          </a:bodyPr>
          <a:lstStyle/>
          <a:p>
            <a:r>
              <a:rPr lang="en-US" sz="2000" dirty="0">
                <a:solidFill>
                  <a:schemeClr val="accent2">
                    <a:lumMod val="75000"/>
                  </a:schemeClr>
                </a:solidFill>
                <a:latin typeface="Times New Roman" panose="02020603050405020304" pitchFamily="18" charset="0"/>
                <a:cs typeface="Times New Roman" panose="02020603050405020304" pitchFamily="18" charset="0"/>
              </a:rPr>
              <a:t>written by the same writer</a:t>
            </a:r>
          </a:p>
        </p:txBody>
      </p:sp>
      <p:sp>
        <p:nvSpPr>
          <p:cNvPr id="20" name="Arrow: Right 19">
            <a:extLst>
              <a:ext uri="{FF2B5EF4-FFF2-40B4-BE49-F238E27FC236}">
                <a16:creationId xmlns:a16="http://schemas.microsoft.com/office/drawing/2014/main" id="{1C91171E-F75C-CE35-6ADA-AC0532891D63}"/>
              </a:ext>
            </a:extLst>
          </p:cNvPr>
          <p:cNvSpPr/>
          <p:nvPr/>
        </p:nvSpPr>
        <p:spPr>
          <a:xfrm>
            <a:off x="8419741" y="3334487"/>
            <a:ext cx="394822" cy="14320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21" name="TextBox 20">
            <a:extLst>
              <a:ext uri="{FF2B5EF4-FFF2-40B4-BE49-F238E27FC236}">
                <a16:creationId xmlns:a16="http://schemas.microsoft.com/office/drawing/2014/main" id="{8E7CDF61-BB37-C38F-4E1D-F4BD0F1D361D}"/>
              </a:ext>
            </a:extLst>
          </p:cNvPr>
          <p:cNvSpPr txBox="1"/>
          <p:nvPr/>
        </p:nvSpPr>
        <p:spPr>
          <a:xfrm>
            <a:off x="9642649" y="2297602"/>
            <a:ext cx="1819729" cy="369332"/>
          </a:xfrm>
          <a:prstGeom prst="rect">
            <a:avLst/>
          </a:prstGeom>
          <a:noFill/>
        </p:spPr>
        <p:txBody>
          <a:bodyPr wrap="none" rtlCol="0">
            <a:spAutoFit/>
          </a:bodyPr>
          <a:lstStyle/>
          <a:p>
            <a:r>
              <a:rPr lang="en-US" dirty="0">
                <a:solidFill>
                  <a:srgbClr val="00B050"/>
                </a:solidFill>
                <a:latin typeface="Times New Roman" panose="02020603050405020304" pitchFamily="18" charset="0"/>
                <a:cs typeface="Times New Roman" panose="02020603050405020304" pitchFamily="18" charset="0"/>
              </a:rPr>
              <a:t>Calligraphic style</a:t>
            </a:r>
          </a:p>
        </p:txBody>
      </p:sp>
      <p:sp>
        <p:nvSpPr>
          <p:cNvPr id="23" name="TextBox 22">
            <a:extLst>
              <a:ext uri="{FF2B5EF4-FFF2-40B4-BE49-F238E27FC236}">
                <a16:creationId xmlns:a16="http://schemas.microsoft.com/office/drawing/2014/main" id="{CD4B80C9-22AD-0EFA-0F02-779D91C72058}"/>
              </a:ext>
            </a:extLst>
          </p:cNvPr>
          <p:cNvSpPr txBox="1"/>
          <p:nvPr/>
        </p:nvSpPr>
        <p:spPr>
          <a:xfrm>
            <a:off x="8295071" y="3021640"/>
            <a:ext cx="644393" cy="369332"/>
          </a:xfrm>
          <a:prstGeom prst="rect">
            <a:avLst/>
          </a:prstGeom>
          <a:noFill/>
        </p:spPr>
        <p:txBody>
          <a:bodyPr wrap="square">
            <a:spAutoFit/>
          </a:bodyPr>
          <a:lstStyle/>
          <a:p>
            <a:r>
              <a:rPr lang="en-US" dirty="0">
                <a:solidFill>
                  <a:srgbClr val="00B050"/>
                </a:solidFill>
                <a:latin typeface="Times New Roman" panose="02020603050405020304" pitchFamily="18" charset="0"/>
                <a:cs typeface="Times New Roman" panose="02020603050405020304" pitchFamily="18" charset="0"/>
              </a:rPr>
              <a:t>Text</a:t>
            </a:r>
          </a:p>
        </p:txBody>
      </p:sp>
      <p:sp>
        <p:nvSpPr>
          <p:cNvPr id="24" name="Arrow: Right 23">
            <a:extLst>
              <a:ext uri="{FF2B5EF4-FFF2-40B4-BE49-F238E27FC236}">
                <a16:creationId xmlns:a16="http://schemas.microsoft.com/office/drawing/2014/main" id="{E50FF9BC-A02C-CF8A-461E-6F503AA2A3A4}"/>
              </a:ext>
            </a:extLst>
          </p:cNvPr>
          <p:cNvSpPr/>
          <p:nvPr/>
        </p:nvSpPr>
        <p:spPr>
          <a:xfrm rot="5400000">
            <a:off x="9445238" y="4200775"/>
            <a:ext cx="394822" cy="14320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Tree>
    <p:extLst>
      <p:ext uri="{BB962C8B-B14F-4D97-AF65-F5344CB8AC3E}">
        <p14:creationId xmlns:p14="http://schemas.microsoft.com/office/powerpoint/2010/main" val="3282042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3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2" grpId="0" animBg="1"/>
      <p:bldP spid="424" grpId="0" animBg="1"/>
      <p:bldP spid="425" grpId="0" animBg="1"/>
      <p:bldP spid="426" grpId="0"/>
      <p:bldP spid="427" grpId="0"/>
      <p:bldP spid="428" grpId="0"/>
      <p:bldP spid="436" grpId="0"/>
      <p:bldP spid="10" grpId="0" animBg="1"/>
      <p:bldP spid="11" grpId="0"/>
      <p:bldP spid="15" grpId="0" animBg="1"/>
      <p:bldP spid="17" grpId="0"/>
      <p:bldP spid="20" grpId="0" animBg="1"/>
      <p:bldP spid="21" grpId="0"/>
      <p:bldP spid="23" grpId="0"/>
      <p:bldP spid="2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AA29B-03D2-0DD9-1EE2-FE9433D592FC}"/>
              </a:ext>
            </a:extLst>
          </p:cNvPr>
          <p:cNvSpPr>
            <a:spLocks noGrp="1"/>
          </p:cNvSpPr>
          <p:nvPr>
            <p:ph type="title"/>
          </p:nvPr>
        </p:nvSpPr>
        <p:spPr>
          <a:xfrm>
            <a:off x="642816" y="0"/>
            <a:ext cx="10515600" cy="1192923"/>
          </a:xfrm>
        </p:spPr>
        <p:txBody>
          <a:bodyPr/>
          <a:lstStyle/>
          <a:p>
            <a:r>
              <a:rPr lang="en-US" sz="4400" dirty="0">
                <a:latin typeface="Times New Roman" panose="02020603050405020304" pitchFamily="18" charset="0"/>
                <a:cs typeface="Times New Roman" panose="02020603050405020304" pitchFamily="18" charset="0"/>
              </a:rPr>
              <a:t>Projected character shape</a:t>
            </a:r>
            <a:endParaRPr lang="en-US" dirty="0"/>
          </a:p>
        </p:txBody>
      </p:sp>
      <p:pic>
        <p:nvPicPr>
          <p:cNvPr id="5" name="Content Placeholder 4">
            <a:extLst>
              <a:ext uri="{FF2B5EF4-FFF2-40B4-BE49-F238E27FC236}">
                <a16:creationId xmlns:a16="http://schemas.microsoft.com/office/drawing/2014/main" id="{14A2FB18-12E3-CDC8-F6BE-F57C7D8D5420}"/>
              </a:ext>
            </a:extLst>
          </p:cNvPr>
          <p:cNvPicPr>
            <a:picLocks noGrp="1" noChangeAspect="1"/>
          </p:cNvPicPr>
          <p:nvPr>
            <p:ph idx="1"/>
          </p:nvPr>
        </p:nvPicPr>
        <p:blipFill>
          <a:blip r:embed="rId2"/>
          <a:stretch>
            <a:fillRect/>
          </a:stretch>
        </p:blipFill>
        <p:spPr>
          <a:xfrm>
            <a:off x="5563848" y="2654575"/>
            <a:ext cx="6346563" cy="1600438"/>
          </a:xfrm>
        </p:spPr>
      </p:pic>
      <p:sp>
        <p:nvSpPr>
          <p:cNvPr id="6" name="TextBox 5">
            <a:extLst>
              <a:ext uri="{FF2B5EF4-FFF2-40B4-BE49-F238E27FC236}">
                <a16:creationId xmlns:a16="http://schemas.microsoft.com/office/drawing/2014/main" id="{CCF66827-B8BC-B361-1C70-B739BEECA28B}"/>
              </a:ext>
            </a:extLst>
          </p:cNvPr>
          <p:cNvSpPr txBox="1"/>
          <p:nvPr/>
        </p:nvSpPr>
        <p:spPr>
          <a:xfrm>
            <a:off x="6807436" y="4404158"/>
            <a:ext cx="5102975" cy="400110"/>
          </a:xfrm>
          <a:prstGeom prst="rect">
            <a:avLst/>
          </a:prstGeom>
          <a:noFill/>
        </p:spPr>
        <p:txBody>
          <a:bodyPr wrap="square" rtlCol="0">
            <a:spAutoFit/>
          </a:bodyPr>
          <a:lstStyle/>
          <a:p>
            <a:r>
              <a:rPr lang="en-US" sz="1000" b="0" i="0" dirty="0">
                <a:effectLst/>
                <a:latin typeface="Times New Roman" panose="02020603050405020304" pitchFamily="18" charset="0"/>
                <a:cs typeface="Times New Roman" panose="02020603050405020304" pitchFamily="18" charset="0"/>
              </a:rPr>
              <a:t>left: The image, Middle: the binary image after applying binary threshold and its rotated versions. Right: The respective histograms of the original image and its rotated versions</a:t>
            </a:r>
            <a:endParaRPr lang="en-US" sz="10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B9CAD1B8-5E2D-14A3-926A-D4638DDE1500}"/>
              </a:ext>
            </a:extLst>
          </p:cNvPr>
          <p:cNvSpPr txBox="1"/>
          <p:nvPr/>
        </p:nvSpPr>
        <p:spPr>
          <a:xfrm>
            <a:off x="765908" y="1376992"/>
            <a:ext cx="9266896" cy="830997"/>
          </a:xfrm>
          <a:prstGeom prst="rect">
            <a:avLst/>
          </a:prstGeom>
          <a:noFill/>
        </p:spPr>
        <p:txBody>
          <a:bodyPr wrap="none" rtlCol="0">
            <a:spAutoFit/>
          </a:bodyPr>
          <a:lstStyle/>
          <a:p>
            <a:pPr marL="285750" indent="-285750">
              <a:buFont typeface="Arial" panose="020B0604020202020204" pitchFamily="34" charset="0"/>
              <a:buChar char="•"/>
            </a:pPr>
            <a:r>
              <a:rPr lang="en-US" sz="1600" b="0" i="0" dirty="0">
                <a:effectLst/>
                <a:latin typeface="Times New Roman" panose="02020603050405020304" pitchFamily="18" charset="0"/>
                <a:cs typeface="Times New Roman" panose="02020603050405020304" pitchFamily="18" charset="0"/>
              </a:rPr>
              <a:t>Measure the </a:t>
            </a:r>
            <a:r>
              <a:rPr lang="en-US" sz="1600" b="0" i="0" dirty="0">
                <a:solidFill>
                  <a:schemeClr val="accent2"/>
                </a:solidFill>
                <a:effectLst/>
                <a:latin typeface="Times New Roman" panose="02020603050405020304" pitchFamily="18" charset="0"/>
                <a:cs typeface="Times New Roman" panose="02020603050405020304" pitchFamily="18" charset="0"/>
              </a:rPr>
              <a:t>local character shape </a:t>
            </a:r>
            <a:r>
              <a:rPr lang="en-US" sz="1600" b="0" i="0" dirty="0">
                <a:effectLst/>
                <a:latin typeface="Times New Roman" panose="02020603050405020304" pitchFamily="18" charset="0"/>
                <a:cs typeface="Times New Roman" panose="02020603050405020304" pitchFamily="18" charset="0"/>
              </a:rPr>
              <a:t>in addition to the overall calligraphic style of the handwriting</a:t>
            </a:r>
          </a:p>
          <a:p>
            <a:pPr marL="285750" indent="-285750">
              <a:buFont typeface="Arial" panose="020B0604020202020204" pitchFamily="34" charset="0"/>
              <a:buChar char="•"/>
            </a:pPr>
            <a:r>
              <a:rPr lang="en-US" sz="1600" b="0" i="0" dirty="0">
                <a:effectLst/>
                <a:latin typeface="Times New Roman" panose="02020603050405020304" pitchFamily="18" charset="0"/>
                <a:cs typeface="Times New Roman" panose="02020603050405020304" pitchFamily="18" charset="0"/>
              </a:rPr>
              <a:t>We propose to match the distribution of pixel histograms in multiple projections to calculate the similarity</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It </a:t>
            </a:r>
            <a:r>
              <a:rPr lang="en-US" sz="1600" b="0" i="0" dirty="0">
                <a:effectLst/>
                <a:latin typeface="Times New Roman" panose="02020603050405020304" pitchFamily="18" charset="0"/>
                <a:cs typeface="Times New Roman" panose="02020603050405020304" pitchFamily="18" charset="0"/>
              </a:rPr>
              <a:t>measures the distance of the distribution </a:t>
            </a:r>
            <a:r>
              <a:rPr lang="en-US" sz="1600" dirty="0">
                <a:latin typeface="Times New Roman" panose="02020603050405020304" pitchFamily="18" charset="0"/>
                <a:cs typeface="Times New Roman" panose="02020603050405020304" pitchFamily="18" charset="0"/>
              </a:rPr>
              <a:t>for </a:t>
            </a:r>
            <a:r>
              <a:rPr lang="en-US" sz="1600" b="0" i="0" dirty="0">
                <a:effectLst/>
                <a:latin typeface="Times New Roman" panose="02020603050405020304" pitchFamily="18" charset="0"/>
                <a:cs typeface="Times New Roman" panose="02020603050405020304" pitchFamily="18" charset="0"/>
              </a:rPr>
              <a:t>multiple 1D projections on x and y axes</a:t>
            </a:r>
            <a:endParaRPr lang="en-US" sz="16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2694FF7A-EE68-2FE6-870E-2C291E5EB558}"/>
              </a:ext>
            </a:extLst>
          </p:cNvPr>
          <p:cNvSpPr txBox="1"/>
          <p:nvPr/>
        </p:nvSpPr>
        <p:spPr>
          <a:xfrm>
            <a:off x="832339" y="3519495"/>
            <a:ext cx="5102975" cy="1600438"/>
          </a:xfrm>
          <a:prstGeom prst="rect">
            <a:avLst/>
          </a:prstGeom>
          <a:noFill/>
        </p:spPr>
        <p:txBody>
          <a:bodyPr wrap="square" rtlCol="0">
            <a:spAutoFit/>
          </a:bodyPr>
          <a:lstStyle/>
          <a:p>
            <a:pPr marL="285750" indent="-285750">
              <a:buFont typeface="Arial" panose="020B0604020202020204" pitchFamily="34" charset="0"/>
              <a:buChar char="•"/>
            </a:pPr>
            <a:r>
              <a:rPr lang="en-US" sz="1600" b="0" i="0" dirty="0">
                <a:effectLst/>
                <a:latin typeface="Times New Roman" panose="02020603050405020304" pitchFamily="18" charset="0"/>
                <a:cs typeface="Times New Roman" panose="02020603050405020304" pitchFamily="18" charset="0"/>
              </a:rPr>
              <a:t>𝜙</a:t>
            </a:r>
            <a:r>
              <a:rPr lang="en-US" sz="1600" b="0" i="0" baseline="-25000" dirty="0">
                <a:effectLst/>
                <a:latin typeface="Times New Roman" panose="02020603050405020304" pitchFamily="18" charset="0"/>
                <a:cs typeface="Times New Roman" panose="02020603050405020304" pitchFamily="18" charset="0"/>
              </a:rPr>
              <a:t>𝑝</a:t>
            </a:r>
            <a:r>
              <a:rPr lang="en-US" sz="1600" b="0" i="0" dirty="0">
                <a:effectLst/>
                <a:latin typeface="Times New Roman" panose="02020603050405020304" pitchFamily="18" charset="0"/>
                <a:cs typeface="Times New Roman" panose="02020603050405020304" pitchFamily="18" charset="0"/>
              </a:rPr>
              <a:t> (𝒙) and 𝜙</a:t>
            </a:r>
            <a:r>
              <a:rPr lang="en-US" sz="1600" b="0" i="0" baseline="-25000" dirty="0">
                <a:effectLst/>
                <a:latin typeface="Times New Roman" panose="02020603050405020304" pitchFamily="18" charset="0"/>
                <a:cs typeface="Times New Roman" panose="02020603050405020304" pitchFamily="18" charset="0"/>
              </a:rPr>
              <a:t>𝑝</a:t>
            </a:r>
            <a:r>
              <a:rPr lang="en-US" sz="1600" b="0" i="0" dirty="0">
                <a:effectLst/>
                <a:latin typeface="Times New Roman" panose="02020603050405020304" pitchFamily="18" charset="0"/>
                <a:cs typeface="Times New Roman" panose="02020603050405020304" pitchFamily="18" charset="0"/>
              </a:rPr>
              <a:t> ( ˆ𝒙) are the distribution of foreground pixels in </a:t>
            </a:r>
            <a:r>
              <a:rPr lang="en-US" sz="1600" b="0" i="0" dirty="0">
                <a:solidFill>
                  <a:schemeClr val="accent2"/>
                </a:solidFill>
                <a:effectLst/>
                <a:latin typeface="Times New Roman" panose="02020603050405020304" pitchFamily="18" charset="0"/>
                <a:cs typeface="Times New Roman" panose="02020603050405020304" pitchFamily="18" charset="0"/>
              </a:rPr>
              <a:t>𝑝 </a:t>
            </a:r>
            <a:r>
              <a:rPr lang="en-US" sz="1600" b="0" i="0" baseline="30000" dirty="0">
                <a:solidFill>
                  <a:schemeClr val="accent2"/>
                </a:solidFill>
                <a:effectLst/>
                <a:latin typeface="Times New Roman" panose="02020603050405020304" pitchFamily="18" charset="0"/>
                <a:cs typeface="Times New Roman" panose="02020603050405020304" pitchFamily="18" charset="0"/>
              </a:rPr>
              <a:t>𝑡ℎ</a:t>
            </a:r>
            <a:r>
              <a:rPr lang="en-US" sz="1600" b="0" i="0" dirty="0">
                <a:effectLst/>
                <a:latin typeface="Times New Roman" panose="02020603050405020304" pitchFamily="18" charset="0"/>
                <a:cs typeface="Times New Roman" panose="02020603050405020304" pitchFamily="18" charset="0"/>
              </a:rPr>
              <a:t> orientation</a:t>
            </a:r>
          </a:p>
          <a:p>
            <a:pPr marL="285750" indent="-285750">
              <a:buFont typeface="Arial" panose="020B0604020202020204" pitchFamily="34" charset="0"/>
              <a:buChar char="•"/>
            </a:pPr>
            <a:endParaRPr lang="en-US" sz="1600" b="0" i="0" dirty="0">
              <a:effectLst/>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b="0" i="0" dirty="0">
                <a:effectLst/>
                <a:latin typeface="Times New Roman" panose="02020603050405020304" pitchFamily="18" charset="0"/>
                <a:cs typeface="Times New Roman" panose="02020603050405020304" pitchFamily="18" charset="0"/>
              </a:rPr>
              <a:t>KL-divergence </a:t>
            </a:r>
            <a:r>
              <a:rPr lang="en-US" sz="1600" dirty="0">
                <a:latin typeface="Times New Roman" panose="02020603050405020304" pitchFamily="18" charset="0"/>
                <a:cs typeface="Times New Roman" panose="02020603050405020304" pitchFamily="18" charset="0"/>
              </a:rPr>
              <a:t>is used to </a:t>
            </a:r>
            <a:r>
              <a:rPr lang="en-US" sz="1600" b="0" i="0" dirty="0">
                <a:effectLst/>
                <a:latin typeface="Times New Roman" panose="02020603050405020304" pitchFamily="18" charset="0"/>
                <a:cs typeface="Times New Roman" panose="02020603050405020304" pitchFamily="18" charset="0"/>
              </a:rPr>
              <a:t>measure the alignment of 1D histogram distribution at different projections  </a:t>
            </a:r>
          </a:p>
          <a:p>
            <a:endParaRPr lang="en-US" dirty="0"/>
          </a:p>
        </p:txBody>
      </p:sp>
      <p:pic>
        <p:nvPicPr>
          <p:cNvPr id="10" name="Picture 9">
            <a:extLst>
              <a:ext uri="{FF2B5EF4-FFF2-40B4-BE49-F238E27FC236}">
                <a16:creationId xmlns:a16="http://schemas.microsoft.com/office/drawing/2014/main" id="{C3D3D8A3-1B1B-2F2D-C29E-9D64AAD82428}"/>
              </a:ext>
            </a:extLst>
          </p:cNvPr>
          <p:cNvPicPr>
            <a:picLocks noChangeAspect="1"/>
          </p:cNvPicPr>
          <p:nvPr/>
        </p:nvPicPr>
        <p:blipFill>
          <a:blip r:embed="rId3"/>
          <a:stretch>
            <a:fillRect/>
          </a:stretch>
        </p:blipFill>
        <p:spPr>
          <a:xfrm>
            <a:off x="1509032" y="2354739"/>
            <a:ext cx="2734057" cy="619211"/>
          </a:xfrm>
          <a:prstGeom prst="rect">
            <a:avLst/>
          </a:prstGeom>
        </p:spPr>
      </p:pic>
      <p:pic>
        <p:nvPicPr>
          <p:cNvPr id="12" name="Picture 11">
            <a:extLst>
              <a:ext uri="{FF2B5EF4-FFF2-40B4-BE49-F238E27FC236}">
                <a16:creationId xmlns:a16="http://schemas.microsoft.com/office/drawing/2014/main" id="{8C55588D-27C4-21FF-CBF5-0E20C082C234}"/>
              </a:ext>
            </a:extLst>
          </p:cNvPr>
          <p:cNvPicPr>
            <a:picLocks noChangeAspect="1"/>
          </p:cNvPicPr>
          <p:nvPr/>
        </p:nvPicPr>
        <p:blipFill>
          <a:blip r:embed="rId4"/>
          <a:stretch>
            <a:fillRect/>
          </a:stretch>
        </p:blipFill>
        <p:spPr>
          <a:xfrm>
            <a:off x="1950825" y="5001866"/>
            <a:ext cx="3448531" cy="685896"/>
          </a:xfrm>
          <a:prstGeom prst="rect">
            <a:avLst/>
          </a:prstGeom>
        </p:spPr>
      </p:pic>
      <p:sp>
        <p:nvSpPr>
          <p:cNvPr id="14" name="TextBox 13">
            <a:extLst>
              <a:ext uri="{FF2B5EF4-FFF2-40B4-BE49-F238E27FC236}">
                <a16:creationId xmlns:a16="http://schemas.microsoft.com/office/drawing/2014/main" id="{4D9103B3-90E4-98B5-D34D-E1B461E4D6E6}"/>
              </a:ext>
            </a:extLst>
          </p:cNvPr>
          <p:cNvSpPr txBox="1"/>
          <p:nvPr/>
        </p:nvSpPr>
        <p:spPr>
          <a:xfrm>
            <a:off x="832339" y="6101973"/>
            <a:ext cx="6096000" cy="369332"/>
          </a:xfrm>
          <a:prstGeom prst="rect">
            <a:avLst/>
          </a:prstGeom>
          <a:noFill/>
        </p:spPr>
        <p:txBody>
          <a:bodyPr wrap="square">
            <a:spAutoFit/>
          </a:bodyPr>
          <a:lstStyle/>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I</a:t>
            </a:r>
            <a:r>
              <a:rPr lang="en-US" sz="1800" b="0" i="0" dirty="0">
                <a:effectLst/>
                <a:latin typeface="Times New Roman" panose="02020603050405020304" pitchFamily="18" charset="0"/>
                <a:cs typeface="Times New Roman" panose="02020603050405020304" pitchFamily="18" charset="0"/>
              </a:rPr>
              <a:t>t pays more attention to the global shape of characters</a:t>
            </a:r>
          </a:p>
        </p:txBody>
      </p:sp>
    </p:spTree>
    <p:extLst>
      <p:ext uri="{BB962C8B-B14F-4D97-AF65-F5344CB8AC3E}">
        <p14:creationId xmlns:p14="http://schemas.microsoft.com/office/powerpoint/2010/main" val="1866573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1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68B8E-FF74-E0D9-3EAB-B8ADB9AFDDFB}"/>
              </a:ext>
            </a:extLst>
          </p:cNvPr>
          <p:cNvSpPr>
            <a:spLocks noGrp="1"/>
          </p:cNvSpPr>
          <p:nvPr>
            <p:ph type="title"/>
          </p:nvPr>
        </p:nvSpPr>
        <p:spPr>
          <a:xfrm>
            <a:off x="3544877" y="116536"/>
            <a:ext cx="10515600" cy="1325563"/>
          </a:xfrm>
        </p:spPr>
        <p:txBody>
          <a:bodyPr/>
          <a:lstStyle/>
          <a:p>
            <a:r>
              <a:rPr lang="en-US" sz="2800" dirty="0">
                <a:solidFill>
                  <a:srgbClr val="C00000"/>
                </a:solidFill>
                <a:latin typeface="Times New Roman" panose="02020603050405020304" pitchFamily="18" charset="0"/>
                <a:cs typeface="Times New Roman" panose="02020603050405020304" pitchFamily="18" charset="0"/>
              </a:rPr>
              <a:t>Handwriting image generation</a:t>
            </a:r>
            <a:br>
              <a:rPr lang="en-US" dirty="0"/>
            </a:br>
            <a:endParaRPr lang="en-US" dirty="0"/>
          </a:p>
        </p:txBody>
      </p:sp>
      <p:pic>
        <p:nvPicPr>
          <p:cNvPr id="5" name="Content Placeholder 4">
            <a:extLst>
              <a:ext uri="{FF2B5EF4-FFF2-40B4-BE49-F238E27FC236}">
                <a16:creationId xmlns:a16="http://schemas.microsoft.com/office/drawing/2014/main" id="{F25D8D38-46D6-7C48-EDB7-D450BC4CAA47}"/>
              </a:ext>
            </a:extLst>
          </p:cNvPr>
          <p:cNvPicPr>
            <a:picLocks noGrp="1" noChangeAspect="1"/>
          </p:cNvPicPr>
          <p:nvPr>
            <p:ph idx="1"/>
          </p:nvPr>
        </p:nvPicPr>
        <p:blipFill>
          <a:blip r:embed="rId2"/>
          <a:stretch>
            <a:fillRect/>
          </a:stretch>
        </p:blipFill>
        <p:spPr>
          <a:xfrm>
            <a:off x="2062726" y="1789482"/>
            <a:ext cx="8354591" cy="1867161"/>
          </a:xfrm>
        </p:spPr>
      </p:pic>
      <p:sp>
        <p:nvSpPr>
          <p:cNvPr id="7" name="TextBox 6">
            <a:extLst>
              <a:ext uri="{FF2B5EF4-FFF2-40B4-BE49-F238E27FC236}">
                <a16:creationId xmlns:a16="http://schemas.microsoft.com/office/drawing/2014/main" id="{D0D292A0-00A9-62FC-56E2-16671EC42B85}"/>
              </a:ext>
            </a:extLst>
          </p:cNvPr>
          <p:cNvSpPr txBox="1"/>
          <p:nvPr/>
        </p:nvSpPr>
        <p:spPr>
          <a:xfrm>
            <a:off x="2062726" y="3612502"/>
            <a:ext cx="8518769" cy="430887"/>
          </a:xfrm>
          <a:prstGeom prst="rect">
            <a:avLst/>
          </a:prstGeom>
          <a:noFill/>
        </p:spPr>
        <p:txBody>
          <a:bodyPr wrap="square">
            <a:spAutoFit/>
          </a:bodyPr>
          <a:lstStyle/>
          <a:p>
            <a:pPr algn="ctr"/>
            <a:r>
              <a:rPr lang="en-US" sz="1100" b="0" i="0" dirty="0">
                <a:effectLst/>
                <a:latin typeface="Times New Roman" panose="02020603050405020304" pitchFamily="18" charset="0"/>
                <a:cs typeface="Times New Roman" panose="02020603050405020304" pitchFamily="18" charset="0"/>
              </a:rPr>
              <a:t>Long sentences: The quantitative comparison of our method with state-of-the-art methods for handwriting imitation. The style input is an online handwritten images from IAM-online dataset.</a:t>
            </a:r>
            <a:endParaRPr lang="en-US" sz="1100" dirty="0">
              <a:latin typeface="Times New Roman" panose="020206030504050203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9529B6FE-3970-E486-F75D-59394107347A}"/>
              </a:ext>
            </a:extLst>
          </p:cNvPr>
          <p:cNvSpPr txBox="1">
            <a:spLocks/>
          </p:cNvSpPr>
          <p:nvPr/>
        </p:nvSpPr>
        <p:spPr>
          <a:xfrm>
            <a:off x="342900" y="120171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solidFill>
                  <a:srgbClr val="C00000"/>
                </a:solidFill>
                <a:latin typeface="Times New Roman" panose="02020603050405020304" pitchFamily="18" charset="0"/>
                <a:cs typeface="Times New Roman" panose="02020603050405020304" pitchFamily="18" charset="0"/>
              </a:rPr>
              <a:t>Long online sentences</a:t>
            </a:r>
            <a:br>
              <a:rPr lang="en-US" dirty="0"/>
            </a:br>
            <a:endParaRPr lang="en-US" dirty="0"/>
          </a:p>
        </p:txBody>
      </p:sp>
      <p:sp>
        <p:nvSpPr>
          <p:cNvPr id="12" name="Rectangle: Rounded Corners 11">
            <a:extLst>
              <a:ext uri="{FF2B5EF4-FFF2-40B4-BE49-F238E27FC236}">
                <a16:creationId xmlns:a16="http://schemas.microsoft.com/office/drawing/2014/main" id="{449EA21B-98F9-3677-B96F-E195A3FEEC0E}"/>
              </a:ext>
            </a:extLst>
          </p:cNvPr>
          <p:cNvSpPr/>
          <p:nvPr/>
        </p:nvSpPr>
        <p:spPr>
          <a:xfrm>
            <a:off x="2796502" y="2127617"/>
            <a:ext cx="1917700" cy="1778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tx1">
                    <a:lumMod val="85000"/>
                    <a:lumOff val="15000"/>
                  </a:schemeClr>
                </a:solidFill>
                <a:latin typeface="Times New Roman" panose="02020603050405020304" pitchFamily="18" charset="0"/>
                <a:cs typeface="Times New Roman" panose="02020603050405020304" pitchFamily="18" charset="0"/>
              </a:rPr>
              <a:t>HiGAN</a:t>
            </a:r>
            <a:r>
              <a:rPr lang="en-US" sz="1400" dirty="0">
                <a:solidFill>
                  <a:schemeClr val="tx1">
                    <a:lumMod val="85000"/>
                    <a:lumOff val="15000"/>
                  </a:schemeClr>
                </a:solidFill>
                <a:latin typeface="Times New Roman" panose="02020603050405020304" pitchFamily="18" charset="0"/>
                <a:cs typeface="Times New Roman" panose="02020603050405020304" pitchFamily="18" charset="0"/>
              </a:rPr>
              <a:t>+ [1]</a:t>
            </a:r>
          </a:p>
        </p:txBody>
      </p:sp>
      <p:sp>
        <p:nvSpPr>
          <p:cNvPr id="13" name="Rectangle: Rounded Corners 12">
            <a:extLst>
              <a:ext uri="{FF2B5EF4-FFF2-40B4-BE49-F238E27FC236}">
                <a16:creationId xmlns:a16="http://schemas.microsoft.com/office/drawing/2014/main" id="{E5404E84-57FB-9ECF-968A-838B448EAC9E}"/>
              </a:ext>
            </a:extLst>
          </p:cNvPr>
          <p:cNvSpPr/>
          <p:nvPr/>
        </p:nvSpPr>
        <p:spPr>
          <a:xfrm>
            <a:off x="2691727" y="2335631"/>
            <a:ext cx="2127250" cy="1778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lumMod val="85000"/>
                    <a:lumOff val="15000"/>
                  </a:schemeClr>
                </a:solidFill>
                <a:latin typeface="Times New Roman" panose="02020603050405020304" pitchFamily="18" charset="0"/>
                <a:cs typeface="Times New Roman" panose="02020603050405020304" pitchFamily="18" charset="0"/>
              </a:rPr>
              <a:t>Trace [2]</a:t>
            </a:r>
            <a:r>
              <a:rPr lang="en-US" dirty="0">
                <a:latin typeface="Times New Roman" panose="02020603050405020304" pitchFamily="18" charset="0"/>
                <a:cs typeface="Times New Roman" panose="02020603050405020304" pitchFamily="18" charset="0"/>
              </a:rPr>
              <a:t>]</a:t>
            </a:r>
          </a:p>
        </p:txBody>
      </p:sp>
      <p:sp>
        <p:nvSpPr>
          <p:cNvPr id="14" name="Rectangle: Rounded Corners 13">
            <a:extLst>
              <a:ext uri="{FF2B5EF4-FFF2-40B4-BE49-F238E27FC236}">
                <a16:creationId xmlns:a16="http://schemas.microsoft.com/office/drawing/2014/main" id="{1C93F4A7-B580-8085-3715-29EB882A9653}"/>
              </a:ext>
            </a:extLst>
          </p:cNvPr>
          <p:cNvSpPr/>
          <p:nvPr/>
        </p:nvSpPr>
        <p:spPr>
          <a:xfrm>
            <a:off x="2180552" y="2554652"/>
            <a:ext cx="3200400" cy="1778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lumMod val="85000"/>
                    <a:lumOff val="15000"/>
                  </a:schemeClr>
                </a:solidFill>
                <a:latin typeface="Times New Roman" panose="02020603050405020304" pitchFamily="18" charset="0"/>
                <a:cs typeface="Times New Roman" panose="02020603050405020304" pitchFamily="18" charset="0"/>
              </a:rPr>
              <a:t>Stroke Diffusion [3]</a:t>
            </a:r>
            <a:endParaRPr lang="en-US" dirty="0">
              <a:solidFill>
                <a:schemeClr val="tx1">
                  <a:lumMod val="85000"/>
                  <a:lumOff val="15000"/>
                </a:schemeClr>
              </a:solidFill>
            </a:endParaRPr>
          </a:p>
        </p:txBody>
      </p:sp>
      <p:sp>
        <p:nvSpPr>
          <p:cNvPr id="18" name="TextBox 17">
            <a:extLst>
              <a:ext uri="{FF2B5EF4-FFF2-40B4-BE49-F238E27FC236}">
                <a16:creationId xmlns:a16="http://schemas.microsoft.com/office/drawing/2014/main" id="{00C1B692-C887-F21F-A924-BDD9A426B621}"/>
              </a:ext>
            </a:extLst>
          </p:cNvPr>
          <p:cNvSpPr txBox="1"/>
          <p:nvPr/>
        </p:nvSpPr>
        <p:spPr>
          <a:xfrm>
            <a:off x="0" y="6023199"/>
            <a:ext cx="10345869" cy="784830"/>
          </a:xfrm>
          <a:prstGeom prst="rect">
            <a:avLst/>
          </a:prstGeom>
          <a:noFill/>
        </p:spPr>
        <p:txBody>
          <a:bodyPr wrap="square" rtlCol="0">
            <a:spAutoFit/>
          </a:bodyPr>
          <a:lstStyle/>
          <a:p>
            <a:r>
              <a:rPr lang="en-US" sz="900" dirty="0">
                <a:latin typeface="Times New Roman" panose="02020603050405020304" pitchFamily="18" charset="0"/>
                <a:cs typeface="Times New Roman" panose="02020603050405020304" pitchFamily="18" charset="0"/>
              </a:rPr>
              <a:t>[1] </a:t>
            </a:r>
            <a:r>
              <a:rPr lang="en-US" sz="900" b="0" i="0" dirty="0">
                <a:effectLst/>
                <a:latin typeface="Times New Roman" panose="02020603050405020304" pitchFamily="18" charset="0"/>
                <a:cs typeface="Times New Roman" panose="02020603050405020304" pitchFamily="18" charset="0"/>
              </a:rPr>
              <a:t>Ji Gan, </a:t>
            </a:r>
            <a:r>
              <a:rPr lang="en-US" sz="900" b="0" i="0" dirty="0" err="1">
                <a:effectLst/>
                <a:latin typeface="Times New Roman" panose="02020603050405020304" pitchFamily="18" charset="0"/>
                <a:cs typeface="Times New Roman" panose="02020603050405020304" pitchFamily="18" charset="0"/>
              </a:rPr>
              <a:t>Weiqiang</a:t>
            </a:r>
            <a:r>
              <a:rPr lang="en-US" sz="900" b="0" i="0" dirty="0">
                <a:effectLst/>
                <a:latin typeface="Times New Roman" panose="02020603050405020304" pitchFamily="18" charset="0"/>
                <a:cs typeface="Times New Roman" panose="02020603050405020304" pitchFamily="18" charset="0"/>
              </a:rPr>
              <a:t> Wang, </a:t>
            </a:r>
            <a:r>
              <a:rPr lang="en-US" sz="900" b="0" i="0" dirty="0" err="1">
                <a:effectLst/>
                <a:latin typeface="Times New Roman" panose="02020603050405020304" pitchFamily="18" charset="0"/>
                <a:cs typeface="Times New Roman" panose="02020603050405020304" pitchFamily="18" charset="0"/>
              </a:rPr>
              <a:t>Jiaxu</a:t>
            </a:r>
            <a:r>
              <a:rPr lang="en-US" sz="900" b="0" i="0" dirty="0">
                <a:effectLst/>
                <a:latin typeface="Times New Roman" panose="02020603050405020304" pitchFamily="18" charset="0"/>
                <a:cs typeface="Times New Roman" panose="02020603050405020304" pitchFamily="18" charset="0"/>
              </a:rPr>
              <a:t> </a:t>
            </a:r>
            <a:r>
              <a:rPr lang="en-US" sz="900" b="0" i="0" dirty="0" err="1">
                <a:effectLst/>
                <a:latin typeface="Times New Roman" panose="02020603050405020304" pitchFamily="18" charset="0"/>
                <a:cs typeface="Times New Roman" panose="02020603050405020304" pitchFamily="18" charset="0"/>
              </a:rPr>
              <a:t>Leng</a:t>
            </a:r>
            <a:r>
              <a:rPr lang="en-US" sz="900" b="0" i="0" dirty="0">
                <a:effectLst/>
                <a:latin typeface="Times New Roman" panose="02020603050405020304" pitchFamily="18" charset="0"/>
                <a:cs typeface="Times New Roman" panose="02020603050405020304" pitchFamily="18" charset="0"/>
              </a:rPr>
              <a:t>, and </a:t>
            </a:r>
            <a:r>
              <a:rPr lang="en-US" sz="900" b="0" i="0" dirty="0" err="1">
                <a:effectLst/>
                <a:latin typeface="Times New Roman" panose="02020603050405020304" pitchFamily="18" charset="0"/>
                <a:cs typeface="Times New Roman" panose="02020603050405020304" pitchFamily="18" charset="0"/>
              </a:rPr>
              <a:t>Xinbo</a:t>
            </a:r>
            <a:r>
              <a:rPr lang="en-US" sz="900" b="0" i="0" dirty="0">
                <a:effectLst/>
                <a:latin typeface="Times New Roman" panose="02020603050405020304" pitchFamily="18" charset="0"/>
                <a:cs typeface="Times New Roman" panose="02020603050405020304" pitchFamily="18" charset="0"/>
              </a:rPr>
              <a:t> Gao. 2022. </a:t>
            </a:r>
            <a:r>
              <a:rPr lang="en-US" sz="900" b="0" i="0" dirty="0" err="1">
                <a:effectLst/>
                <a:latin typeface="Times New Roman" panose="02020603050405020304" pitchFamily="18" charset="0"/>
                <a:cs typeface="Times New Roman" panose="02020603050405020304" pitchFamily="18" charset="0"/>
              </a:rPr>
              <a:t>HiGAN</a:t>
            </a:r>
            <a:r>
              <a:rPr lang="en-US" sz="900" b="0" i="0" dirty="0">
                <a:effectLst/>
                <a:latin typeface="Times New Roman" panose="02020603050405020304" pitchFamily="18" charset="0"/>
                <a:cs typeface="Times New Roman" panose="02020603050405020304" pitchFamily="18" charset="0"/>
              </a:rPr>
              <a:t>+: Handwriting Imitation GAN with Disentangled Representations. ACM Transactions on Graphics (TOG) 42, 1 (2022), 1–17</a:t>
            </a:r>
            <a:endParaRPr lang="en-US" sz="900" dirty="0">
              <a:latin typeface="Times New Roman" panose="02020603050405020304" pitchFamily="18" charset="0"/>
              <a:cs typeface="Times New Roman" panose="02020603050405020304" pitchFamily="18" charset="0"/>
            </a:endParaRPr>
          </a:p>
          <a:p>
            <a:r>
              <a:rPr lang="en-US" sz="900" dirty="0">
                <a:latin typeface="Times New Roman" panose="02020603050405020304" pitchFamily="18" charset="0"/>
                <a:cs typeface="Times New Roman" panose="02020603050405020304" pitchFamily="18" charset="0"/>
              </a:rPr>
              <a:t>[2] </a:t>
            </a:r>
            <a:r>
              <a:rPr lang="en-US" sz="900" b="0" i="0" dirty="0">
                <a:effectLst/>
                <a:latin typeface="Times New Roman" panose="02020603050405020304" pitchFamily="18" charset="0"/>
                <a:cs typeface="Times New Roman" panose="02020603050405020304" pitchFamily="18" charset="0"/>
              </a:rPr>
              <a:t>Taylor Archibald, Mason </a:t>
            </a:r>
            <a:r>
              <a:rPr lang="en-US" sz="900" b="0" i="0" dirty="0" err="1">
                <a:effectLst/>
                <a:latin typeface="Times New Roman" panose="02020603050405020304" pitchFamily="18" charset="0"/>
                <a:cs typeface="Times New Roman" panose="02020603050405020304" pitchFamily="18" charset="0"/>
              </a:rPr>
              <a:t>Poggemann</a:t>
            </a:r>
            <a:r>
              <a:rPr lang="en-US" sz="900" b="0" i="0" dirty="0">
                <a:effectLst/>
                <a:latin typeface="Times New Roman" panose="02020603050405020304" pitchFamily="18" charset="0"/>
                <a:cs typeface="Times New Roman" panose="02020603050405020304" pitchFamily="18" charset="0"/>
              </a:rPr>
              <a:t>, Aaron Chan, and Tony Martinez. 2021. TRACE: A Differentiable Approach to Line-level Stroke Recovery for Offline Handwritten Text. </a:t>
            </a:r>
            <a:r>
              <a:rPr lang="en-US" sz="900" b="0" i="0" dirty="0" err="1">
                <a:effectLst/>
                <a:latin typeface="Times New Roman" panose="02020603050405020304" pitchFamily="18" charset="0"/>
                <a:cs typeface="Times New Roman" panose="02020603050405020304" pitchFamily="18" charset="0"/>
              </a:rPr>
              <a:t>arXiv</a:t>
            </a:r>
            <a:r>
              <a:rPr lang="en-US" sz="900" b="0" i="0" dirty="0">
                <a:effectLst/>
                <a:latin typeface="Times New Roman" panose="02020603050405020304" pitchFamily="18" charset="0"/>
                <a:cs typeface="Times New Roman" panose="02020603050405020304" pitchFamily="18" charset="0"/>
              </a:rPr>
              <a:t> preprint arXiv:2105.11559 (2021)</a:t>
            </a:r>
            <a:endParaRPr lang="en-US" sz="900" dirty="0">
              <a:latin typeface="Times New Roman" panose="02020603050405020304" pitchFamily="18" charset="0"/>
              <a:cs typeface="Times New Roman" panose="02020603050405020304" pitchFamily="18" charset="0"/>
            </a:endParaRPr>
          </a:p>
          <a:p>
            <a:r>
              <a:rPr lang="en-US" sz="900" dirty="0">
                <a:latin typeface="Times New Roman" panose="02020603050405020304" pitchFamily="18" charset="0"/>
                <a:cs typeface="Times New Roman" panose="02020603050405020304" pitchFamily="18" charset="0"/>
              </a:rPr>
              <a:t>[3] </a:t>
            </a:r>
            <a:r>
              <a:rPr lang="en-US" sz="900" b="0" i="0" dirty="0">
                <a:effectLst/>
                <a:latin typeface="Times New Roman" panose="02020603050405020304" pitchFamily="18" charset="0"/>
                <a:cs typeface="Times New Roman" panose="02020603050405020304" pitchFamily="18" charset="0"/>
              </a:rPr>
              <a:t>Troy </a:t>
            </a:r>
            <a:r>
              <a:rPr lang="en-US" sz="900" b="0" i="0" dirty="0" err="1">
                <a:effectLst/>
                <a:latin typeface="Times New Roman" panose="02020603050405020304" pitchFamily="18" charset="0"/>
                <a:cs typeface="Times New Roman" panose="02020603050405020304" pitchFamily="18" charset="0"/>
              </a:rPr>
              <a:t>Luhman</a:t>
            </a:r>
            <a:r>
              <a:rPr lang="en-US" sz="900" b="0" i="0" dirty="0">
                <a:effectLst/>
                <a:latin typeface="Times New Roman" panose="02020603050405020304" pitchFamily="18" charset="0"/>
                <a:cs typeface="Times New Roman" panose="02020603050405020304" pitchFamily="18" charset="0"/>
              </a:rPr>
              <a:t> and Eric </a:t>
            </a:r>
            <a:r>
              <a:rPr lang="en-US" sz="900" b="0" i="0" dirty="0" err="1">
                <a:effectLst/>
                <a:latin typeface="Times New Roman" panose="02020603050405020304" pitchFamily="18" charset="0"/>
                <a:cs typeface="Times New Roman" panose="02020603050405020304" pitchFamily="18" charset="0"/>
              </a:rPr>
              <a:t>Luhman</a:t>
            </a:r>
            <a:r>
              <a:rPr lang="en-US" sz="900" b="0" i="0" dirty="0">
                <a:effectLst/>
                <a:latin typeface="Times New Roman" panose="02020603050405020304" pitchFamily="18" charset="0"/>
                <a:cs typeface="Times New Roman" panose="02020603050405020304" pitchFamily="18" charset="0"/>
              </a:rPr>
              <a:t>. 2020. Diffusion models for handwriting generation. </a:t>
            </a:r>
            <a:r>
              <a:rPr lang="en-US" sz="900" b="0" i="0" dirty="0" err="1">
                <a:effectLst/>
                <a:latin typeface="Times New Roman" panose="02020603050405020304" pitchFamily="18" charset="0"/>
                <a:cs typeface="Times New Roman" panose="02020603050405020304" pitchFamily="18" charset="0"/>
              </a:rPr>
              <a:t>arXiv</a:t>
            </a:r>
            <a:r>
              <a:rPr lang="en-US" sz="900" b="0" i="0" dirty="0">
                <a:effectLst/>
                <a:latin typeface="Times New Roman" panose="02020603050405020304" pitchFamily="18" charset="0"/>
                <a:cs typeface="Times New Roman" panose="02020603050405020304" pitchFamily="18" charset="0"/>
              </a:rPr>
              <a:t> preprint arXiv:2011.06704 (2020)</a:t>
            </a:r>
            <a:endParaRPr lang="en-US" sz="900" dirty="0">
              <a:latin typeface="Times New Roman" panose="02020603050405020304" pitchFamily="18" charset="0"/>
              <a:cs typeface="Times New Roman" panose="02020603050405020304" pitchFamily="18" charset="0"/>
            </a:endParaRPr>
          </a:p>
          <a:p>
            <a:r>
              <a:rPr lang="en-US" sz="900" dirty="0">
                <a:latin typeface="Times New Roman" panose="02020603050405020304" pitchFamily="18" charset="0"/>
                <a:cs typeface="Times New Roman" panose="02020603050405020304" pitchFamily="18" charset="0"/>
              </a:rPr>
              <a:t>[4] </a:t>
            </a:r>
            <a:r>
              <a:rPr lang="en-US" sz="900" b="0" i="0" dirty="0">
                <a:effectLst/>
                <a:latin typeface="Times New Roman" panose="02020603050405020304" pitchFamily="18" charset="0"/>
                <a:cs typeface="Times New Roman" panose="02020603050405020304" pitchFamily="18" charset="0"/>
              </a:rPr>
              <a:t>Konstantina </a:t>
            </a:r>
            <a:r>
              <a:rPr lang="en-US" sz="900" b="0" i="0" dirty="0" err="1">
                <a:effectLst/>
                <a:latin typeface="Times New Roman" panose="02020603050405020304" pitchFamily="18" charset="0"/>
                <a:cs typeface="Times New Roman" panose="02020603050405020304" pitchFamily="18" charset="0"/>
              </a:rPr>
              <a:t>Nikolaidou</a:t>
            </a:r>
            <a:r>
              <a:rPr lang="en-US" sz="900" b="0" i="0" dirty="0">
                <a:effectLst/>
                <a:latin typeface="Times New Roman" panose="02020603050405020304" pitchFamily="18" charset="0"/>
                <a:cs typeface="Times New Roman" panose="02020603050405020304" pitchFamily="18" charset="0"/>
              </a:rPr>
              <a:t>, George Retsinas, Vincent </a:t>
            </a:r>
            <a:r>
              <a:rPr lang="en-US" sz="900" b="0" i="0" dirty="0" err="1">
                <a:effectLst/>
                <a:latin typeface="Times New Roman" panose="02020603050405020304" pitchFamily="18" charset="0"/>
                <a:cs typeface="Times New Roman" panose="02020603050405020304" pitchFamily="18" charset="0"/>
              </a:rPr>
              <a:t>Christlein</a:t>
            </a:r>
            <a:r>
              <a:rPr lang="en-US" sz="900" b="0" i="0" dirty="0">
                <a:effectLst/>
                <a:latin typeface="Times New Roman" panose="02020603050405020304" pitchFamily="18" charset="0"/>
                <a:cs typeface="Times New Roman" panose="02020603050405020304" pitchFamily="18" charset="0"/>
              </a:rPr>
              <a:t>, Mathias </a:t>
            </a:r>
            <a:r>
              <a:rPr lang="en-US" sz="900" b="0" i="0" dirty="0" err="1">
                <a:effectLst/>
                <a:latin typeface="Times New Roman" panose="02020603050405020304" pitchFamily="18" charset="0"/>
                <a:cs typeface="Times New Roman" panose="02020603050405020304" pitchFamily="18" charset="0"/>
              </a:rPr>
              <a:t>Seuret</a:t>
            </a:r>
            <a:r>
              <a:rPr lang="en-US" sz="900" b="0" i="0" dirty="0">
                <a:effectLst/>
                <a:latin typeface="Times New Roman" panose="02020603050405020304" pitchFamily="18" charset="0"/>
                <a:cs typeface="Times New Roman" panose="02020603050405020304" pitchFamily="18" charset="0"/>
              </a:rPr>
              <a:t>, Giorgos </a:t>
            </a:r>
            <a:r>
              <a:rPr lang="en-US" sz="900" b="0" i="0" dirty="0" err="1">
                <a:effectLst/>
                <a:latin typeface="Times New Roman" panose="02020603050405020304" pitchFamily="18" charset="0"/>
                <a:cs typeface="Times New Roman" panose="02020603050405020304" pitchFamily="18" charset="0"/>
              </a:rPr>
              <a:t>Sfikas</a:t>
            </a:r>
            <a:r>
              <a:rPr lang="en-US" sz="900" b="0" i="0" dirty="0">
                <a:effectLst/>
                <a:latin typeface="Times New Roman" panose="02020603050405020304" pitchFamily="18" charset="0"/>
                <a:cs typeface="Times New Roman" panose="02020603050405020304" pitchFamily="18" charset="0"/>
              </a:rPr>
              <a:t>, Elisa Barney Smith, </a:t>
            </a:r>
            <a:r>
              <a:rPr lang="en-US" sz="900" b="0" i="0" dirty="0" err="1">
                <a:effectLst/>
                <a:latin typeface="Times New Roman" panose="02020603050405020304" pitchFamily="18" charset="0"/>
                <a:cs typeface="Times New Roman" panose="02020603050405020304" pitchFamily="18" charset="0"/>
              </a:rPr>
              <a:t>Hamam</a:t>
            </a:r>
            <a:r>
              <a:rPr lang="en-US" sz="900" b="0" i="0" dirty="0">
                <a:effectLst/>
                <a:latin typeface="Times New Roman" panose="02020603050405020304" pitchFamily="18" charset="0"/>
                <a:cs typeface="Times New Roman" panose="02020603050405020304" pitchFamily="18" charset="0"/>
              </a:rPr>
              <a:t> </a:t>
            </a:r>
            <a:r>
              <a:rPr lang="en-US" sz="900" b="0" i="0" dirty="0" err="1">
                <a:effectLst/>
                <a:latin typeface="Times New Roman" panose="02020603050405020304" pitchFamily="18" charset="0"/>
                <a:cs typeface="Times New Roman" panose="02020603050405020304" pitchFamily="18" charset="0"/>
              </a:rPr>
              <a:t>Mokayed</a:t>
            </a:r>
            <a:r>
              <a:rPr lang="en-US" sz="900" b="0" i="0" dirty="0">
                <a:effectLst/>
                <a:latin typeface="Times New Roman" panose="02020603050405020304" pitchFamily="18" charset="0"/>
                <a:cs typeface="Times New Roman" panose="02020603050405020304" pitchFamily="18" charset="0"/>
              </a:rPr>
              <a:t>, and Marcus </a:t>
            </a:r>
            <a:r>
              <a:rPr lang="en-US" sz="900" b="0" i="0" dirty="0" err="1">
                <a:effectLst/>
                <a:latin typeface="Times New Roman" panose="02020603050405020304" pitchFamily="18" charset="0"/>
                <a:cs typeface="Times New Roman" panose="02020603050405020304" pitchFamily="18" charset="0"/>
              </a:rPr>
              <a:t>Liwicki</a:t>
            </a:r>
            <a:r>
              <a:rPr lang="en-US" sz="900" b="0" i="0" dirty="0">
                <a:effectLst/>
                <a:latin typeface="Times New Roman" panose="02020603050405020304" pitchFamily="18" charset="0"/>
                <a:cs typeface="Times New Roman" panose="02020603050405020304" pitchFamily="18" charset="0"/>
              </a:rPr>
              <a:t>. 2023. </a:t>
            </a:r>
            <a:r>
              <a:rPr lang="en-US" sz="900" b="0" i="0" dirty="0" err="1">
                <a:effectLst/>
                <a:latin typeface="Times New Roman" panose="02020603050405020304" pitchFamily="18" charset="0"/>
                <a:cs typeface="Times New Roman" panose="02020603050405020304" pitchFamily="18" charset="0"/>
              </a:rPr>
              <a:t>WordStylist</a:t>
            </a:r>
            <a:r>
              <a:rPr lang="en-US" sz="900" b="0" i="0" dirty="0">
                <a:effectLst/>
                <a:latin typeface="Times New Roman" panose="02020603050405020304" pitchFamily="18" charset="0"/>
                <a:cs typeface="Times New Roman" panose="02020603050405020304" pitchFamily="18" charset="0"/>
              </a:rPr>
              <a:t>:</a:t>
            </a:r>
            <a:r>
              <a:rPr lang="en-US" sz="900" dirty="0">
                <a:latin typeface="Times New Roman" panose="02020603050405020304" pitchFamily="18" charset="0"/>
                <a:cs typeface="Times New Roman" panose="02020603050405020304" pitchFamily="18" charset="0"/>
              </a:rPr>
              <a:t> </a:t>
            </a:r>
            <a:r>
              <a:rPr lang="en-US" sz="900" b="0" i="0" dirty="0" err="1">
                <a:effectLst/>
                <a:latin typeface="Times New Roman" panose="02020603050405020304" pitchFamily="18" charset="0"/>
                <a:cs typeface="Times New Roman" panose="02020603050405020304" pitchFamily="18" charset="0"/>
              </a:rPr>
              <a:t>tyled</a:t>
            </a:r>
            <a:r>
              <a:rPr lang="en-US" sz="900" b="0" i="0" dirty="0">
                <a:effectLst/>
                <a:latin typeface="Times New Roman" panose="02020603050405020304" pitchFamily="18" charset="0"/>
                <a:cs typeface="Times New Roman" panose="02020603050405020304" pitchFamily="18" charset="0"/>
              </a:rPr>
              <a:t> Verbatim Handwritten Text Generation with Latent Diffusion Models. </a:t>
            </a:r>
            <a:r>
              <a:rPr lang="en-US" sz="900" b="0" i="0" dirty="0" err="1">
                <a:effectLst/>
                <a:latin typeface="Times New Roman" panose="02020603050405020304" pitchFamily="18" charset="0"/>
                <a:cs typeface="Times New Roman" panose="02020603050405020304" pitchFamily="18" charset="0"/>
              </a:rPr>
              <a:t>arXiv</a:t>
            </a:r>
            <a:r>
              <a:rPr lang="en-US" sz="900" b="0" i="0" dirty="0">
                <a:effectLst/>
                <a:latin typeface="Times New Roman" panose="02020603050405020304" pitchFamily="18" charset="0"/>
                <a:cs typeface="Times New Roman" panose="02020603050405020304" pitchFamily="18" charset="0"/>
              </a:rPr>
              <a:t> preprint arXiv:2303.16576 (2023)</a:t>
            </a:r>
            <a:endParaRPr lang="en-US" sz="900" dirty="0">
              <a:latin typeface="Times New Roman" panose="02020603050405020304" pitchFamily="18"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id="{8B505DEE-9DE8-EE8A-EC6C-39334754832D}"/>
              </a:ext>
            </a:extLst>
          </p:cNvPr>
          <p:cNvSpPr/>
          <p:nvPr/>
        </p:nvSpPr>
        <p:spPr>
          <a:xfrm>
            <a:off x="8320668" y="2335631"/>
            <a:ext cx="565484" cy="219021"/>
          </a:xfrm>
          <a:prstGeom prst="roundRect">
            <a:avLst/>
          </a:prstGeom>
          <a:noFill/>
          <a:ln w="190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D3F32DA6-2F22-C7D2-5F5E-2188016E3B93}"/>
              </a:ext>
            </a:extLst>
          </p:cNvPr>
          <p:cNvSpPr/>
          <p:nvPr/>
        </p:nvSpPr>
        <p:spPr>
          <a:xfrm>
            <a:off x="9368992" y="2294410"/>
            <a:ext cx="565484" cy="219021"/>
          </a:xfrm>
          <a:prstGeom prst="roundRect">
            <a:avLst/>
          </a:prstGeom>
          <a:noFill/>
          <a:ln w="190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902B0A9B-CBEC-8315-9A08-9FFF2E4E1502}"/>
              </a:ext>
            </a:extLst>
          </p:cNvPr>
          <p:cNvSpPr/>
          <p:nvPr/>
        </p:nvSpPr>
        <p:spPr>
          <a:xfrm>
            <a:off x="6101679" y="2335631"/>
            <a:ext cx="2127250" cy="177800"/>
          </a:xfrm>
          <a:prstGeom prst="roundRect">
            <a:avLst/>
          </a:prstGeom>
          <a:noFill/>
          <a:ln w="19050">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5300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xEl>
                                              <p:pRg st="3" end="3"/>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0" grpId="0"/>
      <p:bldP spid="12" grpId="0" animBg="1"/>
      <p:bldP spid="13" grpId="0" animBg="1"/>
      <p:bldP spid="14" grpId="0" animBg="1"/>
      <p:bldP spid="19" grpId="0" animBg="1"/>
      <p:bldP spid="20" grpId="0" animBg="1"/>
      <p:bldP spid="2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9DB0A-749E-B1B1-55FD-E823697C43B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D88B3CF-B7D3-3E2E-4E8C-0E9F55DE9000}"/>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BED5DCDF-B4DC-BDA5-B107-2CD655EE8BAD}"/>
              </a:ext>
            </a:extLst>
          </p:cNvPr>
          <p:cNvPicPr>
            <a:picLocks noChangeAspect="1"/>
          </p:cNvPicPr>
          <p:nvPr/>
        </p:nvPicPr>
        <p:blipFill>
          <a:blip r:embed="rId2"/>
          <a:stretch>
            <a:fillRect/>
          </a:stretch>
        </p:blipFill>
        <p:spPr>
          <a:xfrm>
            <a:off x="2444320" y="1690688"/>
            <a:ext cx="7522642" cy="3949656"/>
          </a:xfrm>
          <a:prstGeom prst="rect">
            <a:avLst/>
          </a:prstGeom>
        </p:spPr>
      </p:pic>
      <p:sp>
        <p:nvSpPr>
          <p:cNvPr id="6" name="Rectangle 5">
            <a:extLst>
              <a:ext uri="{FF2B5EF4-FFF2-40B4-BE49-F238E27FC236}">
                <a16:creationId xmlns:a16="http://schemas.microsoft.com/office/drawing/2014/main" id="{FF7777AD-EFB8-26C5-A639-387799D4F3C4}"/>
              </a:ext>
            </a:extLst>
          </p:cNvPr>
          <p:cNvSpPr/>
          <p:nvPr/>
        </p:nvSpPr>
        <p:spPr>
          <a:xfrm>
            <a:off x="6277505" y="5210322"/>
            <a:ext cx="1612232" cy="300534"/>
          </a:xfrm>
          <a:prstGeom prst="rect">
            <a:avLst/>
          </a:prstGeom>
          <a:noFill/>
          <a:ln w="19050">
            <a:solidFill>
              <a:srgbClr val="C825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916EB06-A385-98A9-4CAE-D80435AB0E28}"/>
              </a:ext>
            </a:extLst>
          </p:cNvPr>
          <p:cNvSpPr/>
          <p:nvPr/>
        </p:nvSpPr>
        <p:spPr>
          <a:xfrm>
            <a:off x="6205641" y="3609176"/>
            <a:ext cx="1780348" cy="300534"/>
          </a:xfrm>
          <a:prstGeom prst="rect">
            <a:avLst/>
          </a:prstGeom>
          <a:noFill/>
          <a:ln w="19050">
            <a:solidFill>
              <a:srgbClr val="C825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9F2E146-DDE2-CB98-7592-E7B5409DC280}"/>
              </a:ext>
            </a:extLst>
          </p:cNvPr>
          <p:cNvSpPr/>
          <p:nvPr/>
        </p:nvSpPr>
        <p:spPr>
          <a:xfrm>
            <a:off x="8158164" y="5167115"/>
            <a:ext cx="1808798" cy="498433"/>
          </a:xfrm>
          <a:prstGeom prst="rect">
            <a:avLst/>
          </a:prstGeom>
          <a:noFill/>
          <a:ln w="190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77DCA95-7AA8-D417-344C-8A807CB58E81}"/>
              </a:ext>
            </a:extLst>
          </p:cNvPr>
          <p:cNvSpPr/>
          <p:nvPr/>
        </p:nvSpPr>
        <p:spPr>
          <a:xfrm>
            <a:off x="8086300" y="3565969"/>
            <a:ext cx="1997410" cy="498433"/>
          </a:xfrm>
          <a:prstGeom prst="rect">
            <a:avLst/>
          </a:prstGeom>
          <a:noFill/>
          <a:ln w="190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9176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68B8E-FF74-E0D9-3EAB-B8ADB9AFDDFB}"/>
              </a:ext>
            </a:extLst>
          </p:cNvPr>
          <p:cNvSpPr>
            <a:spLocks noGrp="1"/>
          </p:cNvSpPr>
          <p:nvPr>
            <p:ph type="title"/>
          </p:nvPr>
        </p:nvSpPr>
        <p:spPr>
          <a:xfrm>
            <a:off x="3544877" y="116536"/>
            <a:ext cx="10515600" cy="1325563"/>
          </a:xfrm>
        </p:spPr>
        <p:txBody>
          <a:bodyPr/>
          <a:lstStyle/>
          <a:p>
            <a:r>
              <a:rPr lang="en-US" sz="2800" dirty="0">
                <a:solidFill>
                  <a:srgbClr val="C00000"/>
                </a:solidFill>
                <a:latin typeface="Times New Roman" panose="02020603050405020304" pitchFamily="18" charset="0"/>
                <a:cs typeface="Times New Roman" panose="02020603050405020304" pitchFamily="18" charset="0"/>
              </a:rPr>
              <a:t>Handwriting image generation</a:t>
            </a:r>
            <a:br>
              <a:rPr lang="en-US" dirty="0"/>
            </a:br>
            <a:endParaRPr lang="en-US" dirty="0"/>
          </a:p>
        </p:txBody>
      </p:sp>
      <p:pic>
        <p:nvPicPr>
          <p:cNvPr id="5" name="Content Placeholder 4">
            <a:extLst>
              <a:ext uri="{FF2B5EF4-FFF2-40B4-BE49-F238E27FC236}">
                <a16:creationId xmlns:a16="http://schemas.microsoft.com/office/drawing/2014/main" id="{F25D8D38-46D6-7C48-EDB7-D450BC4CAA47}"/>
              </a:ext>
            </a:extLst>
          </p:cNvPr>
          <p:cNvPicPr>
            <a:picLocks noGrp="1" noChangeAspect="1"/>
          </p:cNvPicPr>
          <p:nvPr>
            <p:ph idx="1"/>
          </p:nvPr>
        </p:nvPicPr>
        <p:blipFill>
          <a:blip r:embed="rId2"/>
          <a:stretch>
            <a:fillRect/>
          </a:stretch>
        </p:blipFill>
        <p:spPr>
          <a:xfrm>
            <a:off x="1719826" y="1122732"/>
            <a:ext cx="8354591" cy="1867161"/>
          </a:xfrm>
        </p:spPr>
      </p:pic>
      <p:sp>
        <p:nvSpPr>
          <p:cNvPr id="7" name="TextBox 6">
            <a:extLst>
              <a:ext uri="{FF2B5EF4-FFF2-40B4-BE49-F238E27FC236}">
                <a16:creationId xmlns:a16="http://schemas.microsoft.com/office/drawing/2014/main" id="{D0D292A0-00A9-62FC-56E2-16671EC42B85}"/>
              </a:ext>
            </a:extLst>
          </p:cNvPr>
          <p:cNvSpPr txBox="1"/>
          <p:nvPr/>
        </p:nvSpPr>
        <p:spPr>
          <a:xfrm>
            <a:off x="1719826" y="2945752"/>
            <a:ext cx="8518769" cy="430887"/>
          </a:xfrm>
          <a:prstGeom prst="rect">
            <a:avLst/>
          </a:prstGeom>
          <a:noFill/>
        </p:spPr>
        <p:txBody>
          <a:bodyPr wrap="square">
            <a:spAutoFit/>
          </a:bodyPr>
          <a:lstStyle/>
          <a:p>
            <a:pPr algn="ctr"/>
            <a:r>
              <a:rPr lang="en-US" sz="1100" b="0" i="0" dirty="0">
                <a:effectLst/>
                <a:latin typeface="Times New Roman" panose="02020603050405020304" pitchFamily="18" charset="0"/>
                <a:cs typeface="Times New Roman" panose="02020603050405020304" pitchFamily="18" charset="0"/>
              </a:rPr>
              <a:t>Long sentences: The quantitative comparison of our method with state-of-the-art methods for handwriting imitation. The style input is an online handwritten images from IAM-online dataset.</a:t>
            </a:r>
            <a:endParaRPr lang="en-US" sz="1100"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D6DC6B00-E7A9-6DBD-4C63-537736FA18E4}"/>
              </a:ext>
            </a:extLst>
          </p:cNvPr>
          <p:cNvPicPr>
            <a:picLocks noChangeAspect="1"/>
          </p:cNvPicPr>
          <p:nvPr/>
        </p:nvPicPr>
        <p:blipFill>
          <a:blip r:embed="rId3"/>
          <a:stretch>
            <a:fillRect/>
          </a:stretch>
        </p:blipFill>
        <p:spPr>
          <a:xfrm>
            <a:off x="1572251" y="3576401"/>
            <a:ext cx="8668960" cy="1867161"/>
          </a:xfrm>
          <a:prstGeom prst="rect">
            <a:avLst/>
          </a:prstGeom>
        </p:spPr>
      </p:pic>
      <p:sp>
        <p:nvSpPr>
          <p:cNvPr id="9" name="TextBox 8">
            <a:extLst>
              <a:ext uri="{FF2B5EF4-FFF2-40B4-BE49-F238E27FC236}">
                <a16:creationId xmlns:a16="http://schemas.microsoft.com/office/drawing/2014/main" id="{96D844B1-CFAA-D6DB-5CFC-1780A30A9BA7}"/>
              </a:ext>
            </a:extLst>
          </p:cNvPr>
          <p:cNvSpPr txBox="1"/>
          <p:nvPr/>
        </p:nvSpPr>
        <p:spPr>
          <a:xfrm>
            <a:off x="1572251" y="5443562"/>
            <a:ext cx="8773618" cy="430887"/>
          </a:xfrm>
          <a:prstGeom prst="rect">
            <a:avLst/>
          </a:prstGeom>
          <a:noFill/>
        </p:spPr>
        <p:txBody>
          <a:bodyPr wrap="square">
            <a:spAutoFit/>
          </a:bodyPr>
          <a:lstStyle/>
          <a:p>
            <a:pPr algn="ctr"/>
            <a:r>
              <a:rPr lang="en-US" sz="1100" b="0" i="0" dirty="0">
                <a:effectLst/>
                <a:latin typeface="Times New Roman" panose="02020603050405020304" pitchFamily="18" charset="0"/>
                <a:cs typeface="Times New Roman" panose="02020603050405020304" pitchFamily="18" charset="0"/>
              </a:rPr>
              <a:t>Words only: The quantitative comparison of our method with state-of-the-art methods for handwriting imitation. The style input is an online handwritten images from IAM-offline dataset</a:t>
            </a:r>
            <a:endParaRPr lang="en-US" sz="1100" dirty="0">
              <a:latin typeface="Times New Roman" panose="020206030504050203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9529B6FE-3970-E486-F75D-59394107347A}"/>
              </a:ext>
            </a:extLst>
          </p:cNvPr>
          <p:cNvSpPr txBox="1">
            <a:spLocks/>
          </p:cNvSpPr>
          <p:nvPr/>
        </p:nvSpPr>
        <p:spPr>
          <a:xfrm>
            <a:off x="0" y="5349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solidFill>
                  <a:srgbClr val="C00000"/>
                </a:solidFill>
                <a:latin typeface="Times New Roman" panose="02020603050405020304" pitchFamily="18" charset="0"/>
                <a:cs typeface="Times New Roman" panose="02020603050405020304" pitchFamily="18" charset="0"/>
              </a:rPr>
              <a:t>Long online sentences</a:t>
            </a:r>
            <a:br>
              <a:rPr lang="en-US" dirty="0"/>
            </a:br>
            <a:endParaRPr lang="en-US" dirty="0"/>
          </a:p>
        </p:txBody>
      </p:sp>
      <p:sp>
        <p:nvSpPr>
          <p:cNvPr id="11" name="Rectangle: Rounded Corners 10">
            <a:extLst>
              <a:ext uri="{FF2B5EF4-FFF2-40B4-BE49-F238E27FC236}">
                <a16:creationId xmlns:a16="http://schemas.microsoft.com/office/drawing/2014/main" id="{B3A33306-9183-5E21-8F23-DDB1AFA9181A}"/>
              </a:ext>
            </a:extLst>
          </p:cNvPr>
          <p:cNvSpPr/>
          <p:nvPr/>
        </p:nvSpPr>
        <p:spPr>
          <a:xfrm>
            <a:off x="1662910" y="3885873"/>
            <a:ext cx="8263932" cy="198783"/>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449EA21B-98F9-3677-B96F-E195A3FEEC0E}"/>
              </a:ext>
            </a:extLst>
          </p:cNvPr>
          <p:cNvSpPr/>
          <p:nvPr/>
        </p:nvSpPr>
        <p:spPr>
          <a:xfrm>
            <a:off x="2453602" y="1460867"/>
            <a:ext cx="1917700" cy="1778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tx1">
                    <a:lumMod val="85000"/>
                    <a:lumOff val="15000"/>
                  </a:schemeClr>
                </a:solidFill>
                <a:latin typeface="Times New Roman" panose="02020603050405020304" pitchFamily="18" charset="0"/>
                <a:cs typeface="Times New Roman" panose="02020603050405020304" pitchFamily="18" charset="0"/>
              </a:rPr>
              <a:t>HiGAN</a:t>
            </a:r>
            <a:r>
              <a:rPr lang="en-US" sz="1400" dirty="0">
                <a:solidFill>
                  <a:schemeClr val="tx1">
                    <a:lumMod val="85000"/>
                    <a:lumOff val="15000"/>
                  </a:schemeClr>
                </a:solidFill>
                <a:latin typeface="Times New Roman" panose="02020603050405020304" pitchFamily="18" charset="0"/>
                <a:cs typeface="Times New Roman" panose="02020603050405020304" pitchFamily="18" charset="0"/>
              </a:rPr>
              <a:t>+ [1]</a:t>
            </a:r>
          </a:p>
        </p:txBody>
      </p:sp>
      <p:sp>
        <p:nvSpPr>
          <p:cNvPr id="13" name="Rectangle: Rounded Corners 12">
            <a:extLst>
              <a:ext uri="{FF2B5EF4-FFF2-40B4-BE49-F238E27FC236}">
                <a16:creationId xmlns:a16="http://schemas.microsoft.com/office/drawing/2014/main" id="{E5404E84-57FB-9ECF-968A-838B448EAC9E}"/>
              </a:ext>
            </a:extLst>
          </p:cNvPr>
          <p:cNvSpPr/>
          <p:nvPr/>
        </p:nvSpPr>
        <p:spPr>
          <a:xfrm>
            <a:off x="2348827" y="1668881"/>
            <a:ext cx="2127250" cy="1778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lumMod val="85000"/>
                    <a:lumOff val="15000"/>
                  </a:schemeClr>
                </a:solidFill>
                <a:latin typeface="Times New Roman" panose="02020603050405020304" pitchFamily="18" charset="0"/>
                <a:cs typeface="Times New Roman" panose="02020603050405020304" pitchFamily="18" charset="0"/>
              </a:rPr>
              <a:t>Trace [2]</a:t>
            </a:r>
            <a:r>
              <a:rPr lang="en-US" dirty="0">
                <a:latin typeface="Times New Roman" panose="02020603050405020304" pitchFamily="18" charset="0"/>
                <a:cs typeface="Times New Roman" panose="02020603050405020304" pitchFamily="18" charset="0"/>
              </a:rPr>
              <a:t>]</a:t>
            </a:r>
          </a:p>
        </p:txBody>
      </p:sp>
      <p:sp>
        <p:nvSpPr>
          <p:cNvPr id="14" name="Rectangle: Rounded Corners 13">
            <a:extLst>
              <a:ext uri="{FF2B5EF4-FFF2-40B4-BE49-F238E27FC236}">
                <a16:creationId xmlns:a16="http://schemas.microsoft.com/office/drawing/2014/main" id="{1C93F4A7-B580-8085-3715-29EB882A9653}"/>
              </a:ext>
            </a:extLst>
          </p:cNvPr>
          <p:cNvSpPr/>
          <p:nvPr/>
        </p:nvSpPr>
        <p:spPr>
          <a:xfrm>
            <a:off x="1837652" y="1887902"/>
            <a:ext cx="3200400" cy="1778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lumMod val="85000"/>
                    <a:lumOff val="15000"/>
                  </a:schemeClr>
                </a:solidFill>
                <a:latin typeface="Times New Roman" panose="02020603050405020304" pitchFamily="18" charset="0"/>
                <a:cs typeface="Times New Roman" panose="02020603050405020304" pitchFamily="18" charset="0"/>
              </a:rPr>
              <a:t>Stroke Diffusion [3]</a:t>
            </a:r>
            <a:endParaRPr lang="en-US" dirty="0">
              <a:solidFill>
                <a:schemeClr val="tx1">
                  <a:lumMod val="85000"/>
                  <a:lumOff val="15000"/>
                </a:schemeClr>
              </a:solidFill>
            </a:endParaRPr>
          </a:p>
        </p:txBody>
      </p:sp>
      <p:sp>
        <p:nvSpPr>
          <p:cNvPr id="15" name="Rectangle: Rounded Corners 14">
            <a:extLst>
              <a:ext uri="{FF2B5EF4-FFF2-40B4-BE49-F238E27FC236}">
                <a16:creationId xmlns:a16="http://schemas.microsoft.com/office/drawing/2014/main" id="{9712AF9E-72FA-A933-3A83-FF1D54EA7B7C}"/>
              </a:ext>
            </a:extLst>
          </p:cNvPr>
          <p:cNvSpPr/>
          <p:nvPr/>
        </p:nvSpPr>
        <p:spPr>
          <a:xfrm>
            <a:off x="2263775" y="3894140"/>
            <a:ext cx="2092325" cy="1778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tx1">
                    <a:lumMod val="85000"/>
                    <a:lumOff val="15000"/>
                  </a:schemeClr>
                </a:solidFill>
                <a:latin typeface="Times New Roman" panose="02020603050405020304" pitchFamily="18" charset="0"/>
                <a:cs typeface="Times New Roman" panose="02020603050405020304" pitchFamily="18" charset="0"/>
              </a:rPr>
              <a:t>HiGAN</a:t>
            </a:r>
            <a:r>
              <a:rPr lang="en-US" sz="1400" dirty="0">
                <a:solidFill>
                  <a:schemeClr val="tx1">
                    <a:lumMod val="85000"/>
                    <a:lumOff val="15000"/>
                  </a:schemeClr>
                </a:solidFill>
                <a:latin typeface="Times New Roman" panose="02020603050405020304" pitchFamily="18" charset="0"/>
                <a:cs typeface="Times New Roman" panose="02020603050405020304" pitchFamily="18" charset="0"/>
              </a:rPr>
              <a:t>+ [1]</a:t>
            </a:r>
          </a:p>
        </p:txBody>
      </p:sp>
      <p:sp>
        <p:nvSpPr>
          <p:cNvPr id="16" name="Rectangle: Rounded Corners 15">
            <a:extLst>
              <a:ext uri="{FF2B5EF4-FFF2-40B4-BE49-F238E27FC236}">
                <a16:creationId xmlns:a16="http://schemas.microsoft.com/office/drawing/2014/main" id="{5F2B1C2A-6961-5A1C-2019-6F2A40EE7955}"/>
              </a:ext>
            </a:extLst>
          </p:cNvPr>
          <p:cNvSpPr/>
          <p:nvPr/>
        </p:nvSpPr>
        <p:spPr>
          <a:xfrm>
            <a:off x="1950789" y="4116847"/>
            <a:ext cx="2787037" cy="1778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tx1">
                    <a:lumMod val="85000"/>
                    <a:lumOff val="15000"/>
                  </a:schemeClr>
                </a:solidFill>
                <a:latin typeface="Times New Roman" panose="02020603050405020304" pitchFamily="18" charset="0"/>
                <a:cs typeface="Times New Roman" panose="02020603050405020304" pitchFamily="18" charset="0"/>
              </a:rPr>
              <a:t>Wordstylist</a:t>
            </a:r>
            <a:r>
              <a:rPr lang="en-US" sz="1400" dirty="0">
                <a:solidFill>
                  <a:schemeClr val="tx1">
                    <a:lumMod val="85000"/>
                    <a:lumOff val="15000"/>
                  </a:schemeClr>
                </a:solidFill>
                <a:latin typeface="Times New Roman" panose="02020603050405020304" pitchFamily="18" charset="0"/>
                <a:cs typeface="Times New Roman" panose="02020603050405020304" pitchFamily="18" charset="0"/>
              </a:rPr>
              <a:t> [4</a:t>
            </a:r>
            <a:r>
              <a:rPr lang="en-US" dirty="0"/>
              <a:t>]</a:t>
            </a:r>
          </a:p>
        </p:txBody>
      </p:sp>
      <p:sp>
        <p:nvSpPr>
          <p:cNvPr id="17" name="Rectangle: Rounded Corners 16">
            <a:extLst>
              <a:ext uri="{FF2B5EF4-FFF2-40B4-BE49-F238E27FC236}">
                <a16:creationId xmlns:a16="http://schemas.microsoft.com/office/drawing/2014/main" id="{23951022-2DE3-62B8-8665-E89CBB162A43}"/>
              </a:ext>
            </a:extLst>
          </p:cNvPr>
          <p:cNvSpPr/>
          <p:nvPr/>
        </p:nvSpPr>
        <p:spPr>
          <a:xfrm>
            <a:off x="1662910" y="4332182"/>
            <a:ext cx="3340890" cy="1778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lumMod val="85000"/>
                    <a:lumOff val="15000"/>
                  </a:schemeClr>
                </a:solidFill>
                <a:latin typeface="Times New Roman" panose="02020603050405020304" pitchFamily="18" charset="0"/>
                <a:cs typeface="Times New Roman" panose="02020603050405020304" pitchFamily="18" charset="0"/>
              </a:rPr>
              <a:t>Stroke Diffusion [3]</a:t>
            </a:r>
            <a:endParaRPr lang="en-US" sz="1400" dirty="0">
              <a:solidFill>
                <a:schemeClr val="tx1">
                  <a:lumMod val="85000"/>
                  <a:lumOff val="15000"/>
                </a:schemeClr>
              </a:solidFill>
            </a:endParaRPr>
          </a:p>
        </p:txBody>
      </p:sp>
      <p:sp>
        <p:nvSpPr>
          <p:cNvPr id="18" name="TextBox 17">
            <a:extLst>
              <a:ext uri="{FF2B5EF4-FFF2-40B4-BE49-F238E27FC236}">
                <a16:creationId xmlns:a16="http://schemas.microsoft.com/office/drawing/2014/main" id="{00C1B692-C887-F21F-A924-BDD9A426B621}"/>
              </a:ext>
            </a:extLst>
          </p:cNvPr>
          <p:cNvSpPr txBox="1"/>
          <p:nvPr/>
        </p:nvSpPr>
        <p:spPr>
          <a:xfrm>
            <a:off x="0" y="6023199"/>
            <a:ext cx="10345869" cy="784830"/>
          </a:xfrm>
          <a:prstGeom prst="rect">
            <a:avLst/>
          </a:prstGeom>
          <a:noFill/>
        </p:spPr>
        <p:txBody>
          <a:bodyPr wrap="square" rtlCol="0">
            <a:spAutoFit/>
          </a:bodyPr>
          <a:lstStyle/>
          <a:p>
            <a:r>
              <a:rPr lang="en-US" sz="900" dirty="0">
                <a:latin typeface="Times New Roman" panose="02020603050405020304" pitchFamily="18" charset="0"/>
                <a:cs typeface="Times New Roman" panose="02020603050405020304" pitchFamily="18" charset="0"/>
              </a:rPr>
              <a:t>[1] </a:t>
            </a:r>
            <a:r>
              <a:rPr lang="en-US" sz="900" b="0" i="0" dirty="0">
                <a:effectLst/>
                <a:latin typeface="Times New Roman" panose="02020603050405020304" pitchFamily="18" charset="0"/>
                <a:cs typeface="Times New Roman" panose="02020603050405020304" pitchFamily="18" charset="0"/>
              </a:rPr>
              <a:t>Ji Gan, </a:t>
            </a:r>
            <a:r>
              <a:rPr lang="en-US" sz="900" b="0" i="0" dirty="0" err="1">
                <a:effectLst/>
                <a:latin typeface="Times New Roman" panose="02020603050405020304" pitchFamily="18" charset="0"/>
                <a:cs typeface="Times New Roman" panose="02020603050405020304" pitchFamily="18" charset="0"/>
              </a:rPr>
              <a:t>Weiqiang</a:t>
            </a:r>
            <a:r>
              <a:rPr lang="en-US" sz="900" b="0" i="0" dirty="0">
                <a:effectLst/>
                <a:latin typeface="Times New Roman" panose="02020603050405020304" pitchFamily="18" charset="0"/>
                <a:cs typeface="Times New Roman" panose="02020603050405020304" pitchFamily="18" charset="0"/>
              </a:rPr>
              <a:t> Wang, </a:t>
            </a:r>
            <a:r>
              <a:rPr lang="en-US" sz="900" b="0" i="0" dirty="0" err="1">
                <a:effectLst/>
                <a:latin typeface="Times New Roman" panose="02020603050405020304" pitchFamily="18" charset="0"/>
                <a:cs typeface="Times New Roman" panose="02020603050405020304" pitchFamily="18" charset="0"/>
              </a:rPr>
              <a:t>Jiaxu</a:t>
            </a:r>
            <a:r>
              <a:rPr lang="en-US" sz="900" b="0" i="0" dirty="0">
                <a:effectLst/>
                <a:latin typeface="Times New Roman" panose="02020603050405020304" pitchFamily="18" charset="0"/>
                <a:cs typeface="Times New Roman" panose="02020603050405020304" pitchFamily="18" charset="0"/>
              </a:rPr>
              <a:t> </a:t>
            </a:r>
            <a:r>
              <a:rPr lang="en-US" sz="900" b="0" i="0" dirty="0" err="1">
                <a:effectLst/>
                <a:latin typeface="Times New Roman" panose="02020603050405020304" pitchFamily="18" charset="0"/>
                <a:cs typeface="Times New Roman" panose="02020603050405020304" pitchFamily="18" charset="0"/>
              </a:rPr>
              <a:t>Leng</a:t>
            </a:r>
            <a:r>
              <a:rPr lang="en-US" sz="900" b="0" i="0" dirty="0">
                <a:effectLst/>
                <a:latin typeface="Times New Roman" panose="02020603050405020304" pitchFamily="18" charset="0"/>
                <a:cs typeface="Times New Roman" panose="02020603050405020304" pitchFamily="18" charset="0"/>
              </a:rPr>
              <a:t>, and </a:t>
            </a:r>
            <a:r>
              <a:rPr lang="en-US" sz="900" b="0" i="0" dirty="0" err="1">
                <a:effectLst/>
                <a:latin typeface="Times New Roman" panose="02020603050405020304" pitchFamily="18" charset="0"/>
                <a:cs typeface="Times New Roman" panose="02020603050405020304" pitchFamily="18" charset="0"/>
              </a:rPr>
              <a:t>Xinbo</a:t>
            </a:r>
            <a:r>
              <a:rPr lang="en-US" sz="900" b="0" i="0" dirty="0">
                <a:effectLst/>
                <a:latin typeface="Times New Roman" panose="02020603050405020304" pitchFamily="18" charset="0"/>
                <a:cs typeface="Times New Roman" panose="02020603050405020304" pitchFamily="18" charset="0"/>
              </a:rPr>
              <a:t> Gao. 2022. </a:t>
            </a:r>
            <a:r>
              <a:rPr lang="en-US" sz="900" b="0" i="0" dirty="0" err="1">
                <a:effectLst/>
                <a:latin typeface="Times New Roman" panose="02020603050405020304" pitchFamily="18" charset="0"/>
                <a:cs typeface="Times New Roman" panose="02020603050405020304" pitchFamily="18" charset="0"/>
              </a:rPr>
              <a:t>HiGAN</a:t>
            </a:r>
            <a:r>
              <a:rPr lang="en-US" sz="900" b="0" i="0" dirty="0">
                <a:effectLst/>
                <a:latin typeface="Times New Roman" panose="02020603050405020304" pitchFamily="18" charset="0"/>
                <a:cs typeface="Times New Roman" panose="02020603050405020304" pitchFamily="18" charset="0"/>
              </a:rPr>
              <a:t>+: Handwriting Imitation GAN with Disentangled Representations. ACM Transactions on Graphics (TOG) 42, 1 (2022), 1–17</a:t>
            </a:r>
            <a:endParaRPr lang="en-US" sz="900" dirty="0">
              <a:latin typeface="Times New Roman" panose="02020603050405020304" pitchFamily="18" charset="0"/>
              <a:cs typeface="Times New Roman" panose="02020603050405020304" pitchFamily="18" charset="0"/>
            </a:endParaRPr>
          </a:p>
          <a:p>
            <a:r>
              <a:rPr lang="en-US" sz="900" dirty="0">
                <a:latin typeface="Times New Roman" panose="02020603050405020304" pitchFamily="18" charset="0"/>
                <a:cs typeface="Times New Roman" panose="02020603050405020304" pitchFamily="18" charset="0"/>
              </a:rPr>
              <a:t>[2] </a:t>
            </a:r>
            <a:r>
              <a:rPr lang="en-US" sz="900" b="0" i="0" dirty="0">
                <a:effectLst/>
                <a:latin typeface="Times New Roman" panose="02020603050405020304" pitchFamily="18" charset="0"/>
                <a:cs typeface="Times New Roman" panose="02020603050405020304" pitchFamily="18" charset="0"/>
              </a:rPr>
              <a:t>Taylor Archibald, Mason </a:t>
            </a:r>
            <a:r>
              <a:rPr lang="en-US" sz="900" b="0" i="0" dirty="0" err="1">
                <a:effectLst/>
                <a:latin typeface="Times New Roman" panose="02020603050405020304" pitchFamily="18" charset="0"/>
                <a:cs typeface="Times New Roman" panose="02020603050405020304" pitchFamily="18" charset="0"/>
              </a:rPr>
              <a:t>Poggemann</a:t>
            </a:r>
            <a:r>
              <a:rPr lang="en-US" sz="900" b="0" i="0" dirty="0">
                <a:effectLst/>
                <a:latin typeface="Times New Roman" panose="02020603050405020304" pitchFamily="18" charset="0"/>
                <a:cs typeface="Times New Roman" panose="02020603050405020304" pitchFamily="18" charset="0"/>
              </a:rPr>
              <a:t>, Aaron Chan, and Tony Martinez. 2021. TRACE: A Differentiable Approach to Line-level Stroke Recovery for Offline Handwritten Text. </a:t>
            </a:r>
            <a:r>
              <a:rPr lang="en-US" sz="900" b="0" i="0" dirty="0" err="1">
                <a:effectLst/>
                <a:latin typeface="Times New Roman" panose="02020603050405020304" pitchFamily="18" charset="0"/>
                <a:cs typeface="Times New Roman" panose="02020603050405020304" pitchFamily="18" charset="0"/>
              </a:rPr>
              <a:t>arXiv</a:t>
            </a:r>
            <a:r>
              <a:rPr lang="en-US" sz="900" b="0" i="0" dirty="0">
                <a:effectLst/>
                <a:latin typeface="Times New Roman" panose="02020603050405020304" pitchFamily="18" charset="0"/>
                <a:cs typeface="Times New Roman" panose="02020603050405020304" pitchFamily="18" charset="0"/>
              </a:rPr>
              <a:t> preprint arXiv:2105.11559 (2021)</a:t>
            </a:r>
            <a:endParaRPr lang="en-US" sz="900" dirty="0">
              <a:latin typeface="Times New Roman" panose="02020603050405020304" pitchFamily="18" charset="0"/>
              <a:cs typeface="Times New Roman" panose="02020603050405020304" pitchFamily="18" charset="0"/>
            </a:endParaRPr>
          </a:p>
          <a:p>
            <a:r>
              <a:rPr lang="en-US" sz="900" dirty="0">
                <a:latin typeface="Times New Roman" panose="02020603050405020304" pitchFamily="18" charset="0"/>
                <a:cs typeface="Times New Roman" panose="02020603050405020304" pitchFamily="18" charset="0"/>
              </a:rPr>
              <a:t>[3] </a:t>
            </a:r>
            <a:r>
              <a:rPr lang="en-US" sz="900" b="0" i="0" dirty="0">
                <a:effectLst/>
                <a:latin typeface="Times New Roman" panose="02020603050405020304" pitchFamily="18" charset="0"/>
                <a:cs typeface="Times New Roman" panose="02020603050405020304" pitchFamily="18" charset="0"/>
              </a:rPr>
              <a:t>Troy </a:t>
            </a:r>
            <a:r>
              <a:rPr lang="en-US" sz="900" b="0" i="0" dirty="0" err="1">
                <a:effectLst/>
                <a:latin typeface="Times New Roman" panose="02020603050405020304" pitchFamily="18" charset="0"/>
                <a:cs typeface="Times New Roman" panose="02020603050405020304" pitchFamily="18" charset="0"/>
              </a:rPr>
              <a:t>Luhman</a:t>
            </a:r>
            <a:r>
              <a:rPr lang="en-US" sz="900" b="0" i="0" dirty="0">
                <a:effectLst/>
                <a:latin typeface="Times New Roman" panose="02020603050405020304" pitchFamily="18" charset="0"/>
                <a:cs typeface="Times New Roman" panose="02020603050405020304" pitchFamily="18" charset="0"/>
              </a:rPr>
              <a:t> and Eric </a:t>
            </a:r>
            <a:r>
              <a:rPr lang="en-US" sz="900" b="0" i="0" dirty="0" err="1">
                <a:effectLst/>
                <a:latin typeface="Times New Roman" panose="02020603050405020304" pitchFamily="18" charset="0"/>
                <a:cs typeface="Times New Roman" panose="02020603050405020304" pitchFamily="18" charset="0"/>
              </a:rPr>
              <a:t>Luhman</a:t>
            </a:r>
            <a:r>
              <a:rPr lang="en-US" sz="900" b="0" i="0" dirty="0">
                <a:effectLst/>
                <a:latin typeface="Times New Roman" panose="02020603050405020304" pitchFamily="18" charset="0"/>
                <a:cs typeface="Times New Roman" panose="02020603050405020304" pitchFamily="18" charset="0"/>
              </a:rPr>
              <a:t>. 2020. Diffusion models for handwriting generation. </a:t>
            </a:r>
            <a:r>
              <a:rPr lang="en-US" sz="900" b="0" i="0" dirty="0" err="1">
                <a:effectLst/>
                <a:latin typeface="Times New Roman" panose="02020603050405020304" pitchFamily="18" charset="0"/>
                <a:cs typeface="Times New Roman" panose="02020603050405020304" pitchFamily="18" charset="0"/>
              </a:rPr>
              <a:t>arXiv</a:t>
            </a:r>
            <a:r>
              <a:rPr lang="en-US" sz="900" b="0" i="0" dirty="0">
                <a:effectLst/>
                <a:latin typeface="Times New Roman" panose="02020603050405020304" pitchFamily="18" charset="0"/>
                <a:cs typeface="Times New Roman" panose="02020603050405020304" pitchFamily="18" charset="0"/>
              </a:rPr>
              <a:t> preprint arXiv:2011.06704 (2020)</a:t>
            </a:r>
            <a:endParaRPr lang="en-US" sz="900" dirty="0">
              <a:latin typeface="Times New Roman" panose="02020603050405020304" pitchFamily="18" charset="0"/>
              <a:cs typeface="Times New Roman" panose="02020603050405020304" pitchFamily="18" charset="0"/>
            </a:endParaRPr>
          </a:p>
          <a:p>
            <a:r>
              <a:rPr lang="en-US" sz="900" dirty="0">
                <a:latin typeface="Times New Roman" panose="02020603050405020304" pitchFamily="18" charset="0"/>
                <a:cs typeface="Times New Roman" panose="02020603050405020304" pitchFamily="18" charset="0"/>
              </a:rPr>
              <a:t>[4] </a:t>
            </a:r>
            <a:r>
              <a:rPr lang="en-US" sz="900" b="0" i="0" dirty="0">
                <a:effectLst/>
                <a:latin typeface="Times New Roman" panose="02020603050405020304" pitchFamily="18" charset="0"/>
                <a:cs typeface="Times New Roman" panose="02020603050405020304" pitchFamily="18" charset="0"/>
              </a:rPr>
              <a:t>Konstantina </a:t>
            </a:r>
            <a:r>
              <a:rPr lang="en-US" sz="900" b="0" i="0" dirty="0" err="1">
                <a:effectLst/>
                <a:latin typeface="Times New Roman" panose="02020603050405020304" pitchFamily="18" charset="0"/>
                <a:cs typeface="Times New Roman" panose="02020603050405020304" pitchFamily="18" charset="0"/>
              </a:rPr>
              <a:t>Nikolaidou</a:t>
            </a:r>
            <a:r>
              <a:rPr lang="en-US" sz="900" b="0" i="0" dirty="0">
                <a:effectLst/>
                <a:latin typeface="Times New Roman" panose="02020603050405020304" pitchFamily="18" charset="0"/>
                <a:cs typeface="Times New Roman" panose="02020603050405020304" pitchFamily="18" charset="0"/>
              </a:rPr>
              <a:t>, George Retsinas, Vincent </a:t>
            </a:r>
            <a:r>
              <a:rPr lang="en-US" sz="900" b="0" i="0" dirty="0" err="1">
                <a:effectLst/>
                <a:latin typeface="Times New Roman" panose="02020603050405020304" pitchFamily="18" charset="0"/>
                <a:cs typeface="Times New Roman" panose="02020603050405020304" pitchFamily="18" charset="0"/>
              </a:rPr>
              <a:t>Christlein</a:t>
            </a:r>
            <a:r>
              <a:rPr lang="en-US" sz="900" b="0" i="0" dirty="0">
                <a:effectLst/>
                <a:latin typeface="Times New Roman" panose="02020603050405020304" pitchFamily="18" charset="0"/>
                <a:cs typeface="Times New Roman" panose="02020603050405020304" pitchFamily="18" charset="0"/>
              </a:rPr>
              <a:t>, Mathias </a:t>
            </a:r>
            <a:r>
              <a:rPr lang="en-US" sz="900" b="0" i="0" dirty="0" err="1">
                <a:effectLst/>
                <a:latin typeface="Times New Roman" panose="02020603050405020304" pitchFamily="18" charset="0"/>
                <a:cs typeface="Times New Roman" panose="02020603050405020304" pitchFamily="18" charset="0"/>
              </a:rPr>
              <a:t>Seuret</a:t>
            </a:r>
            <a:r>
              <a:rPr lang="en-US" sz="900" b="0" i="0" dirty="0">
                <a:effectLst/>
                <a:latin typeface="Times New Roman" panose="02020603050405020304" pitchFamily="18" charset="0"/>
                <a:cs typeface="Times New Roman" panose="02020603050405020304" pitchFamily="18" charset="0"/>
              </a:rPr>
              <a:t>, Giorgos </a:t>
            </a:r>
            <a:r>
              <a:rPr lang="en-US" sz="900" b="0" i="0" dirty="0" err="1">
                <a:effectLst/>
                <a:latin typeface="Times New Roman" panose="02020603050405020304" pitchFamily="18" charset="0"/>
                <a:cs typeface="Times New Roman" panose="02020603050405020304" pitchFamily="18" charset="0"/>
              </a:rPr>
              <a:t>Sfikas</a:t>
            </a:r>
            <a:r>
              <a:rPr lang="en-US" sz="900" b="0" i="0" dirty="0">
                <a:effectLst/>
                <a:latin typeface="Times New Roman" panose="02020603050405020304" pitchFamily="18" charset="0"/>
                <a:cs typeface="Times New Roman" panose="02020603050405020304" pitchFamily="18" charset="0"/>
              </a:rPr>
              <a:t>, Elisa Barney Smith, </a:t>
            </a:r>
            <a:r>
              <a:rPr lang="en-US" sz="900" b="0" i="0" dirty="0" err="1">
                <a:effectLst/>
                <a:latin typeface="Times New Roman" panose="02020603050405020304" pitchFamily="18" charset="0"/>
                <a:cs typeface="Times New Roman" panose="02020603050405020304" pitchFamily="18" charset="0"/>
              </a:rPr>
              <a:t>Hamam</a:t>
            </a:r>
            <a:r>
              <a:rPr lang="en-US" sz="900" b="0" i="0" dirty="0">
                <a:effectLst/>
                <a:latin typeface="Times New Roman" panose="02020603050405020304" pitchFamily="18" charset="0"/>
                <a:cs typeface="Times New Roman" panose="02020603050405020304" pitchFamily="18" charset="0"/>
              </a:rPr>
              <a:t> </a:t>
            </a:r>
            <a:r>
              <a:rPr lang="en-US" sz="900" b="0" i="0" dirty="0" err="1">
                <a:effectLst/>
                <a:latin typeface="Times New Roman" panose="02020603050405020304" pitchFamily="18" charset="0"/>
                <a:cs typeface="Times New Roman" panose="02020603050405020304" pitchFamily="18" charset="0"/>
              </a:rPr>
              <a:t>Mokayed</a:t>
            </a:r>
            <a:r>
              <a:rPr lang="en-US" sz="900" b="0" i="0" dirty="0">
                <a:effectLst/>
                <a:latin typeface="Times New Roman" panose="02020603050405020304" pitchFamily="18" charset="0"/>
                <a:cs typeface="Times New Roman" panose="02020603050405020304" pitchFamily="18" charset="0"/>
              </a:rPr>
              <a:t>, and Marcus </a:t>
            </a:r>
            <a:r>
              <a:rPr lang="en-US" sz="900" b="0" i="0" dirty="0" err="1">
                <a:effectLst/>
                <a:latin typeface="Times New Roman" panose="02020603050405020304" pitchFamily="18" charset="0"/>
                <a:cs typeface="Times New Roman" panose="02020603050405020304" pitchFamily="18" charset="0"/>
              </a:rPr>
              <a:t>Liwicki</a:t>
            </a:r>
            <a:r>
              <a:rPr lang="en-US" sz="900" b="0" i="0" dirty="0">
                <a:effectLst/>
                <a:latin typeface="Times New Roman" panose="02020603050405020304" pitchFamily="18" charset="0"/>
                <a:cs typeface="Times New Roman" panose="02020603050405020304" pitchFamily="18" charset="0"/>
              </a:rPr>
              <a:t>. 2023. </a:t>
            </a:r>
            <a:r>
              <a:rPr lang="en-US" sz="900" b="0" i="0" dirty="0" err="1">
                <a:effectLst/>
                <a:latin typeface="Times New Roman" panose="02020603050405020304" pitchFamily="18" charset="0"/>
                <a:cs typeface="Times New Roman" panose="02020603050405020304" pitchFamily="18" charset="0"/>
              </a:rPr>
              <a:t>WordStylist</a:t>
            </a:r>
            <a:r>
              <a:rPr lang="en-US" sz="900" b="0" i="0" dirty="0">
                <a:effectLst/>
                <a:latin typeface="Times New Roman" panose="02020603050405020304" pitchFamily="18" charset="0"/>
                <a:cs typeface="Times New Roman" panose="02020603050405020304" pitchFamily="18" charset="0"/>
              </a:rPr>
              <a:t>:</a:t>
            </a:r>
            <a:r>
              <a:rPr lang="en-US" sz="900" dirty="0">
                <a:latin typeface="Times New Roman" panose="02020603050405020304" pitchFamily="18" charset="0"/>
                <a:cs typeface="Times New Roman" panose="02020603050405020304" pitchFamily="18" charset="0"/>
              </a:rPr>
              <a:t> </a:t>
            </a:r>
            <a:r>
              <a:rPr lang="en-US" sz="900" b="0" i="0" dirty="0" err="1">
                <a:effectLst/>
                <a:latin typeface="Times New Roman" panose="02020603050405020304" pitchFamily="18" charset="0"/>
                <a:cs typeface="Times New Roman" panose="02020603050405020304" pitchFamily="18" charset="0"/>
              </a:rPr>
              <a:t>tyled</a:t>
            </a:r>
            <a:r>
              <a:rPr lang="en-US" sz="900" b="0" i="0" dirty="0">
                <a:effectLst/>
                <a:latin typeface="Times New Roman" panose="02020603050405020304" pitchFamily="18" charset="0"/>
                <a:cs typeface="Times New Roman" panose="02020603050405020304" pitchFamily="18" charset="0"/>
              </a:rPr>
              <a:t> Verbatim Handwritten Text Generation with Latent Diffusion Models. </a:t>
            </a:r>
            <a:r>
              <a:rPr lang="en-US" sz="900" b="0" i="0" dirty="0" err="1">
                <a:effectLst/>
                <a:latin typeface="Times New Roman" panose="02020603050405020304" pitchFamily="18" charset="0"/>
                <a:cs typeface="Times New Roman" panose="02020603050405020304" pitchFamily="18" charset="0"/>
              </a:rPr>
              <a:t>arXiv</a:t>
            </a:r>
            <a:r>
              <a:rPr lang="en-US" sz="900" b="0" i="0" dirty="0">
                <a:effectLst/>
                <a:latin typeface="Times New Roman" panose="02020603050405020304" pitchFamily="18" charset="0"/>
                <a:cs typeface="Times New Roman" panose="02020603050405020304" pitchFamily="18" charset="0"/>
              </a:rPr>
              <a:t> preprint arXiv:2303.16576 (2023)</a:t>
            </a:r>
            <a:endParaRPr lang="en-US" sz="900" dirty="0">
              <a:latin typeface="Times New Roman" panose="02020603050405020304" pitchFamily="18"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id="{8B505DEE-9DE8-EE8A-EC6C-39334754832D}"/>
              </a:ext>
            </a:extLst>
          </p:cNvPr>
          <p:cNvSpPr/>
          <p:nvPr/>
        </p:nvSpPr>
        <p:spPr>
          <a:xfrm>
            <a:off x="7977768" y="1668881"/>
            <a:ext cx="565484" cy="219021"/>
          </a:xfrm>
          <a:prstGeom prst="roundRect">
            <a:avLst/>
          </a:prstGeom>
          <a:noFill/>
          <a:ln w="190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D3F32DA6-2F22-C7D2-5F5E-2188016E3B93}"/>
              </a:ext>
            </a:extLst>
          </p:cNvPr>
          <p:cNvSpPr/>
          <p:nvPr/>
        </p:nvSpPr>
        <p:spPr>
          <a:xfrm>
            <a:off x="9026092" y="1627660"/>
            <a:ext cx="565484" cy="219021"/>
          </a:xfrm>
          <a:prstGeom prst="roundRect">
            <a:avLst/>
          </a:prstGeom>
          <a:noFill/>
          <a:ln w="190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902B0A9B-CBEC-8315-9A08-9FFF2E4E1502}"/>
              </a:ext>
            </a:extLst>
          </p:cNvPr>
          <p:cNvSpPr/>
          <p:nvPr/>
        </p:nvSpPr>
        <p:spPr>
          <a:xfrm>
            <a:off x="5758779" y="1668881"/>
            <a:ext cx="2127250" cy="177800"/>
          </a:xfrm>
          <a:prstGeom prst="roundRect">
            <a:avLst/>
          </a:prstGeom>
          <a:noFill/>
          <a:ln w="19050">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6A74556A-8789-4A44-8740-68889A3127A1}"/>
              </a:ext>
            </a:extLst>
          </p:cNvPr>
          <p:cNvSpPr txBox="1"/>
          <p:nvPr/>
        </p:nvSpPr>
        <p:spPr>
          <a:xfrm>
            <a:off x="0" y="3142404"/>
            <a:ext cx="7429500" cy="461665"/>
          </a:xfrm>
          <a:prstGeom prst="rect">
            <a:avLst/>
          </a:prstGeom>
          <a:noFill/>
        </p:spPr>
        <p:txBody>
          <a:bodyPr wrap="square">
            <a:spAutoFit/>
          </a:bodyPr>
          <a:lstStyle/>
          <a:p>
            <a:r>
              <a:rPr lang="en-US" sz="2400" dirty="0">
                <a:solidFill>
                  <a:srgbClr val="C00000"/>
                </a:solidFill>
                <a:latin typeface="Times New Roman" panose="02020603050405020304" pitchFamily="18" charset="0"/>
                <a:cs typeface="Times New Roman" panose="02020603050405020304" pitchFamily="18" charset="0"/>
              </a:rPr>
              <a:t>Short offline words</a:t>
            </a:r>
            <a:endParaRPr lang="en-US" sz="2400" dirty="0"/>
          </a:p>
        </p:txBody>
      </p:sp>
    </p:spTree>
    <p:extLst>
      <p:ext uri="{BB962C8B-B14F-4D97-AF65-F5344CB8AC3E}">
        <p14:creationId xmlns:p14="http://schemas.microsoft.com/office/powerpoint/2010/main" val="3185244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xEl>
                                              <p:pRg st="3" end="3"/>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9" grpId="0"/>
      <p:bldP spid="10" grpId="0"/>
      <p:bldP spid="11" grpId="0" animBg="1"/>
      <p:bldP spid="12" grpId="0" animBg="1"/>
      <p:bldP spid="13" grpId="0" animBg="1"/>
      <p:bldP spid="14" grpId="0" animBg="1"/>
      <p:bldP spid="15" grpId="0" animBg="1"/>
      <p:bldP spid="16" grpId="0" animBg="1"/>
      <p:bldP spid="17" grpId="0" animBg="1"/>
      <p:bldP spid="19" grpId="0" animBg="1"/>
      <p:bldP spid="20" grpId="0" animBg="1"/>
      <p:bldP spid="22" grpId="0" animBg="1"/>
      <p:bldP spid="2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595DA-D166-ADE6-97C4-5CBF19893B3F}"/>
              </a:ext>
            </a:extLst>
          </p:cNvPr>
          <p:cNvSpPr>
            <a:spLocks noGrp="1"/>
          </p:cNvSpPr>
          <p:nvPr>
            <p:ph type="title"/>
          </p:nvPr>
        </p:nvSpPr>
        <p:spPr>
          <a:xfrm>
            <a:off x="252046" y="63672"/>
            <a:ext cx="10515600" cy="1325563"/>
          </a:xfrm>
        </p:spPr>
        <p:txBody>
          <a:bodyPr/>
          <a:lstStyle/>
          <a:p>
            <a:r>
              <a:rPr lang="en-US" sz="4400" dirty="0">
                <a:latin typeface="Times New Roman" panose="02020603050405020304" pitchFamily="18" charset="0"/>
                <a:cs typeface="Times New Roman" panose="02020603050405020304" pitchFamily="18" charset="0"/>
              </a:rPr>
              <a:t>Online long sentences image generation</a:t>
            </a:r>
            <a:endParaRPr lang="en-US" dirty="0"/>
          </a:p>
        </p:txBody>
      </p:sp>
      <p:pic>
        <p:nvPicPr>
          <p:cNvPr id="7" name="Picture 6">
            <a:extLst>
              <a:ext uri="{FF2B5EF4-FFF2-40B4-BE49-F238E27FC236}">
                <a16:creationId xmlns:a16="http://schemas.microsoft.com/office/drawing/2014/main" id="{63563AAE-C769-E791-8394-EF8CCA1BF949}"/>
              </a:ext>
            </a:extLst>
          </p:cNvPr>
          <p:cNvPicPr>
            <a:picLocks noChangeAspect="1"/>
          </p:cNvPicPr>
          <p:nvPr/>
        </p:nvPicPr>
        <p:blipFill>
          <a:blip r:embed="rId2"/>
          <a:stretch>
            <a:fillRect/>
          </a:stretch>
        </p:blipFill>
        <p:spPr>
          <a:xfrm>
            <a:off x="907257" y="1553718"/>
            <a:ext cx="7522642" cy="3949656"/>
          </a:xfrm>
          <a:prstGeom prst="rect">
            <a:avLst/>
          </a:prstGeom>
        </p:spPr>
      </p:pic>
      <p:sp>
        <p:nvSpPr>
          <p:cNvPr id="3" name="TextBox 2">
            <a:extLst>
              <a:ext uri="{FF2B5EF4-FFF2-40B4-BE49-F238E27FC236}">
                <a16:creationId xmlns:a16="http://schemas.microsoft.com/office/drawing/2014/main" id="{5D625DB2-4F0B-AED0-84B5-BA751C566ACE}"/>
              </a:ext>
            </a:extLst>
          </p:cNvPr>
          <p:cNvSpPr txBox="1"/>
          <p:nvPr/>
        </p:nvSpPr>
        <p:spPr>
          <a:xfrm>
            <a:off x="9615721" y="1354626"/>
            <a:ext cx="1795201" cy="338554"/>
          </a:xfrm>
          <a:prstGeom prst="rect">
            <a:avLst/>
          </a:prstGeom>
          <a:noFill/>
          <a:ln>
            <a:noFill/>
          </a:ln>
        </p:spPr>
        <p:txBody>
          <a:bodyPr wrap="square" rtlCol="0">
            <a:spAutoFit/>
          </a:bodyPr>
          <a:lstStyle/>
          <a:p>
            <a:r>
              <a:rPr lang="en-US" sz="1600" dirty="0" err="1">
                <a:solidFill>
                  <a:srgbClr val="C00000"/>
                </a:solidFill>
                <a:latin typeface="Times New Roman" panose="02020603050405020304" pitchFamily="18" charset="0"/>
                <a:cs typeface="Times New Roman" panose="02020603050405020304" pitchFamily="18" charset="0"/>
              </a:rPr>
              <a:t>HiGAN</a:t>
            </a:r>
            <a:r>
              <a:rPr lang="en-US" sz="1600" dirty="0">
                <a:solidFill>
                  <a:srgbClr val="C00000"/>
                </a:solidFill>
                <a:latin typeface="Times New Roman" panose="02020603050405020304" pitchFamily="18" charset="0"/>
                <a:cs typeface="Times New Roman" panose="02020603050405020304" pitchFamily="18" charset="0"/>
              </a:rPr>
              <a:t>+</a:t>
            </a:r>
          </a:p>
        </p:txBody>
      </p:sp>
      <p:cxnSp>
        <p:nvCxnSpPr>
          <p:cNvPr id="5" name="Straight Connector 4">
            <a:extLst>
              <a:ext uri="{FF2B5EF4-FFF2-40B4-BE49-F238E27FC236}">
                <a16:creationId xmlns:a16="http://schemas.microsoft.com/office/drawing/2014/main" id="{484BE769-8A90-CCD9-E84F-EAF357401353}"/>
              </a:ext>
            </a:extLst>
          </p:cNvPr>
          <p:cNvCxnSpPr/>
          <p:nvPr/>
        </p:nvCxnSpPr>
        <p:spPr>
          <a:xfrm>
            <a:off x="9519138" y="1693180"/>
            <a:ext cx="1058986"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79C2C6C1-7872-B4C8-B9AA-6A2B4878F8B5}"/>
              </a:ext>
            </a:extLst>
          </p:cNvPr>
          <p:cNvPicPr>
            <a:picLocks noChangeAspect="1"/>
          </p:cNvPicPr>
          <p:nvPr/>
        </p:nvPicPr>
        <p:blipFill rotWithShape="1">
          <a:blip r:embed="rId3">
            <a:extLst>
              <a:ext uri="{28A0092B-C50C-407E-A947-70E740481C1C}">
                <a14:useLocalDpi xmlns:a14="http://schemas.microsoft.com/office/drawing/2010/main" val="0"/>
              </a:ext>
            </a:extLst>
          </a:blip>
          <a:srcRect t="1" r="6197" b="-1603"/>
          <a:stretch/>
        </p:blipFill>
        <p:spPr>
          <a:xfrm>
            <a:off x="8568600" y="2041239"/>
            <a:ext cx="2701419" cy="243835"/>
          </a:xfrm>
          <a:prstGeom prst="rect">
            <a:avLst/>
          </a:prstGeom>
        </p:spPr>
      </p:pic>
      <p:pic>
        <p:nvPicPr>
          <p:cNvPr id="12" name="Picture 11">
            <a:extLst>
              <a:ext uri="{FF2B5EF4-FFF2-40B4-BE49-F238E27FC236}">
                <a16:creationId xmlns:a16="http://schemas.microsoft.com/office/drawing/2014/main" id="{B79DCF1F-718F-BCC2-AB11-4D1F7F84DD89}"/>
              </a:ext>
            </a:extLst>
          </p:cNvPr>
          <p:cNvPicPr>
            <a:picLocks noChangeAspect="1"/>
          </p:cNvPicPr>
          <p:nvPr/>
        </p:nvPicPr>
        <p:blipFill rotWithShape="1">
          <a:blip r:embed="rId4">
            <a:extLst>
              <a:ext uri="{28A0092B-C50C-407E-A947-70E740481C1C}">
                <a14:useLocalDpi xmlns:a14="http://schemas.microsoft.com/office/drawing/2010/main" val="0"/>
              </a:ext>
            </a:extLst>
          </a:blip>
          <a:srcRect t="1" r="983" b="-1603"/>
          <a:stretch/>
        </p:blipFill>
        <p:spPr>
          <a:xfrm>
            <a:off x="8583324" y="4441795"/>
            <a:ext cx="3063631" cy="209575"/>
          </a:xfrm>
          <a:prstGeom prst="rect">
            <a:avLst/>
          </a:prstGeom>
        </p:spPr>
      </p:pic>
      <p:pic>
        <p:nvPicPr>
          <p:cNvPr id="16" name="Picture 15">
            <a:extLst>
              <a:ext uri="{FF2B5EF4-FFF2-40B4-BE49-F238E27FC236}">
                <a16:creationId xmlns:a16="http://schemas.microsoft.com/office/drawing/2014/main" id="{7EB74886-7C51-6467-56FC-123CA86205AB}"/>
              </a:ext>
            </a:extLst>
          </p:cNvPr>
          <p:cNvPicPr>
            <a:picLocks noChangeAspect="1"/>
          </p:cNvPicPr>
          <p:nvPr/>
        </p:nvPicPr>
        <p:blipFill rotWithShape="1">
          <a:blip r:embed="rId5">
            <a:extLst>
              <a:ext uri="{28A0092B-C50C-407E-A947-70E740481C1C}">
                <a14:useLocalDpi xmlns:a14="http://schemas.microsoft.com/office/drawing/2010/main" val="0"/>
              </a:ext>
            </a:extLst>
          </a:blip>
          <a:srcRect r="2602"/>
          <a:stretch/>
        </p:blipFill>
        <p:spPr>
          <a:xfrm>
            <a:off x="8568600" y="2464458"/>
            <a:ext cx="2765532" cy="236618"/>
          </a:xfrm>
          <a:prstGeom prst="rect">
            <a:avLst/>
          </a:prstGeom>
        </p:spPr>
      </p:pic>
      <p:pic>
        <p:nvPicPr>
          <p:cNvPr id="18" name="Picture 17">
            <a:extLst>
              <a:ext uri="{FF2B5EF4-FFF2-40B4-BE49-F238E27FC236}">
                <a16:creationId xmlns:a16="http://schemas.microsoft.com/office/drawing/2014/main" id="{D405DF2D-6486-D084-AD44-740BFD53E1DD}"/>
              </a:ext>
            </a:extLst>
          </p:cNvPr>
          <p:cNvPicPr>
            <a:picLocks noChangeAspect="1"/>
          </p:cNvPicPr>
          <p:nvPr/>
        </p:nvPicPr>
        <p:blipFill rotWithShape="1">
          <a:blip r:embed="rId6">
            <a:extLst>
              <a:ext uri="{28A0092B-C50C-407E-A947-70E740481C1C}">
                <a14:useLocalDpi xmlns:a14="http://schemas.microsoft.com/office/drawing/2010/main" val="0"/>
              </a:ext>
            </a:extLst>
          </a:blip>
          <a:srcRect r="8120" b="961"/>
          <a:stretch/>
        </p:blipFill>
        <p:spPr>
          <a:xfrm>
            <a:off x="8568600" y="5113686"/>
            <a:ext cx="2509321" cy="300534"/>
          </a:xfrm>
          <a:prstGeom prst="rect">
            <a:avLst/>
          </a:prstGeom>
        </p:spPr>
      </p:pic>
      <p:pic>
        <p:nvPicPr>
          <p:cNvPr id="20" name="Picture 19">
            <a:extLst>
              <a:ext uri="{FF2B5EF4-FFF2-40B4-BE49-F238E27FC236}">
                <a16:creationId xmlns:a16="http://schemas.microsoft.com/office/drawing/2014/main" id="{CAAC73DC-D68B-48E5-296B-603E987740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68600" y="3371061"/>
            <a:ext cx="2765532" cy="251412"/>
          </a:xfrm>
          <a:prstGeom prst="rect">
            <a:avLst/>
          </a:prstGeom>
        </p:spPr>
      </p:pic>
      <p:pic>
        <p:nvPicPr>
          <p:cNvPr id="22" name="Picture 21">
            <a:extLst>
              <a:ext uri="{FF2B5EF4-FFF2-40B4-BE49-F238E27FC236}">
                <a16:creationId xmlns:a16="http://schemas.microsoft.com/office/drawing/2014/main" id="{5D493003-9F7A-FB3D-C8B3-A5514AB41E60}"/>
              </a:ext>
            </a:extLst>
          </p:cNvPr>
          <p:cNvPicPr>
            <a:picLocks noChangeAspect="1"/>
          </p:cNvPicPr>
          <p:nvPr/>
        </p:nvPicPr>
        <p:blipFill rotWithShape="1">
          <a:blip r:embed="rId8">
            <a:extLst>
              <a:ext uri="{28A0092B-C50C-407E-A947-70E740481C1C}">
                <a14:useLocalDpi xmlns:a14="http://schemas.microsoft.com/office/drawing/2010/main" val="0"/>
              </a:ext>
            </a:extLst>
          </a:blip>
          <a:srcRect r="7978"/>
          <a:stretch/>
        </p:blipFill>
        <p:spPr>
          <a:xfrm>
            <a:off x="8568600" y="3891595"/>
            <a:ext cx="2668150" cy="289947"/>
          </a:xfrm>
          <a:prstGeom prst="rect">
            <a:avLst/>
          </a:prstGeom>
        </p:spPr>
      </p:pic>
      <p:pic>
        <p:nvPicPr>
          <p:cNvPr id="24" name="Picture 23">
            <a:extLst>
              <a:ext uri="{FF2B5EF4-FFF2-40B4-BE49-F238E27FC236}">
                <a16:creationId xmlns:a16="http://schemas.microsoft.com/office/drawing/2014/main" id="{9A4C1D34-FE6D-6C86-D06C-8460A63D6691}"/>
              </a:ext>
            </a:extLst>
          </p:cNvPr>
          <p:cNvPicPr>
            <a:picLocks noChangeAspect="1"/>
          </p:cNvPicPr>
          <p:nvPr/>
        </p:nvPicPr>
        <p:blipFill rotWithShape="1">
          <a:blip r:embed="rId9">
            <a:extLst>
              <a:ext uri="{28A0092B-C50C-407E-A947-70E740481C1C}">
                <a14:useLocalDpi xmlns:a14="http://schemas.microsoft.com/office/drawing/2010/main" val="0"/>
              </a:ext>
            </a:extLst>
          </a:blip>
          <a:srcRect r="1205" b="-4230"/>
          <a:stretch/>
        </p:blipFill>
        <p:spPr>
          <a:xfrm>
            <a:off x="8568600" y="2870671"/>
            <a:ext cx="2765532" cy="231153"/>
          </a:xfrm>
          <a:prstGeom prst="rect">
            <a:avLst/>
          </a:prstGeom>
        </p:spPr>
      </p:pic>
      <p:sp>
        <p:nvSpPr>
          <p:cNvPr id="25" name="TextBox 24">
            <a:extLst>
              <a:ext uri="{FF2B5EF4-FFF2-40B4-BE49-F238E27FC236}">
                <a16:creationId xmlns:a16="http://schemas.microsoft.com/office/drawing/2014/main" id="{C1082A43-52B7-8BC0-3E01-0D6E3C6313DB}"/>
              </a:ext>
            </a:extLst>
          </p:cNvPr>
          <p:cNvSpPr txBox="1"/>
          <p:nvPr/>
        </p:nvSpPr>
        <p:spPr>
          <a:xfrm>
            <a:off x="7714599" y="1578923"/>
            <a:ext cx="971741" cy="307777"/>
          </a:xfrm>
          <a:prstGeom prst="rect">
            <a:avLst/>
          </a:prstGeom>
          <a:noFill/>
        </p:spPr>
        <p:txBody>
          <a:bodyPr wrap="none" rtlCol="0">
            <a:spAutoFit/>
          </a:bodyPr>
          <a:lstStyle/>
          <a:p>
            <a:r>
              <a:rPr lang="en-US" sz="1400" dirty="0">
                <a:solidFill>
                  <a:srgbClr val="C8250A"/>
                </a:solidFill>
                <a:latin typeface="Times New Roman" panose="02020603050405020304" pitchFamily="18" charset="0"/>
                <a:cs typeface="Times New Roman" panose="02020603050405020304" pitchFamily="18" charset="0"/>
              </a:rPr>
              <a:t>(Proposed)</a:t>
            </a:r>
          </a:p>
        </p:txBody>
      </p:sp>
      <p:sp>
        <p:nvSpPr>
          <p:cNvPr id="26" name="Rectangle 25">
            <a:extLst>
              <a:ext uri="{FF2B5EF4-FFF2-40B4-BE49-F238E27FC236}">
                <a16:creationId xmlns:a16="http://schemas.microsoft.com/office/drawing/2014/main" id="{DD6B019B-3806-5910-6B76-FE08CF97ECFF}"/>
              </a:ext>
            </a:extLst>
          </p:cNvPr>
          <p:cNvSpPr/>
          <p:nvPr/>
        </p:nvSpPr>
        <p:spPr>
          <a:xfrm>
            <a:off x="4740442" y="5073352"/>
            <a:ext cx="1612232" cy="300534"/>
          </a:xfrm>
          <a:prstGeom prst="rect">
            <a:avLst/>
          </a:prstGeom>
          <a:noFill/>
          <a:ln w="19050">
            <a:solidFill>
              <a:srgbClr val="C825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0D79E53-1127-F9C4-4568-58706BC58CFD}"/>
              </a:ext>
            </a:extLst>
          </p:cNvPr>
          <p:cNvSpPr/>
          <p:nvPr/>
        </p:nvSpPr>
        <p:spPr>
          <a:xfrm>
            <a:off x="4668578" y="3472206"/>
            <a:ext cx="1780348" cy="300534"/>
          </a:xfrm>
          <a:prstGeom prst="rect">
            <a:avLst/>
          </a:prstGeom>
          <a:noFill/>
          <a:ln w="19050">
            <a:solidFill>
              <a:srgbClr val="C825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FFD61AC-57D6-BE37-7B8B-7320AB8BDC0E}"/>
              </a:ext>
            </a:extLst>
          </p:cNvPr>
          <p:cNvSpPr/>
          <p:nvPr/>
        </p:nvSpPr>
        <p:spPr>
          <a:xfrm>
            <a:off x="6621101" y="5030145"/>
            <a:ext cx="1808798" cy="498433"/>
          </a:xfrm>
          <a:prstGeom prst="rect">
            <a:avLst/>
          </a:prstGeom>
          <a:noFill/>
          <a:ln w="190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DA330CC-1AB2-4F2B-DAC0-161CAED8CD39}"/>
              </a:ext>
            </a:extLst>
          </p:cNvPr>
          <p:cNvSpPr/>
          <p:nvPr/>
        </p:nvSpPr>
        <p:spPr>
          <a:xfrm>
            <a:off x="6549237" y="3428999"/>
            <a:ext cx="1997410" cy="498433"/>
          </a:xfrm>
          <a:prstGeom prst="rect">
            <a:avLst/>
          </a:prstGeom>
          <a:noFill/>
          <a:ln w="190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EFC1E5F-C048-69B1-F4E3-522708236F24}"/>
              </a:ext>
            </a:extLst>
          </p:cNvPr>
          <p:cNvSpPr/>
          <p:nvPr/>
        </p:nvSpPr>
        <p:spPr>
          <a:xfrm>
            <a:off x="8583323" y="3331667"/>
            <a:ext cx="2772761" cy="300534"/>
          </a:xfrm>
          <a:prstGeom prst="rect">
            <a:avLst/>
          </a:prstGeom>
          <a:noFill/>
          <a:ln w="19050">
            <a:solidFill>
              <a:srgbClr val="C825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06A9F466-8BA2-B58B-2C21-4B3F8488CADB}"/>
              </a:ext>
            </a:extLst>
          </p:cNvPr>
          <p:cNvSpPr/>
          <p:nvPr/>
        </p:nvSpPr>
        <p:spPr>
          <a:xfrm>
            <a:off x="8568599" y="5113686"/>
            <a:ext cx="2509321" cy="300534"/>
          </a:xfrm>
          <a:prstGeom prst="rect">
            <a:avLst/>
          </a:prstGeom>
          <a:noFill/>
          <a:ln w="19050">
            <a:solidFill>
              <a:srgbClr val="C825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6725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25" grpId="0"/>
      <p:bldP spid="26" grpId="0" animBg="1"/>
      <p:bldP spid="28" grpId="0" animBg="1"/>
      <p:bldP spid="29" grpId="0" animBg="1"/>
      <p:bldP spid="30" grpId="0" animBg="1"/>
      <p:bldP spid="31" grpId="0" animBg="1"/>
      <p:bldP spid="3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2F0F0-EAED-927D-4F9E-C58DF646EBCE}"/>
              </a:ext>
            </a:extLst>
          </p:cNvPr>
          <p:cNvSpPr>
            <a:spLocks noGrp="1"/>
          </p:cNvSpPr>
          <p:nvPr>
            <p:ph type="title"/>
          </p:nvPr>
        </p:nvSpPr>
        <p:spPr>
          <a:xfrm>
            <a:off x="611554" y="0"/>
            <a:ext cx="10515600" cy="944033"/>
          </a:xfrm>
        </p:spPr>
        <p:txBody>
          <a:bodyPr>
            <a:normAutofit/>
          </a:bodyPr>
          <a:lstStyle/>
          <a:p>
            <a:r>
              <a:rPr lang="en-US" sz="4000" dirty="0">
                <a:latin typeface="Times New Roman" panose="02020603050405020304" pitchFamily="18" charset="0"/>
                <a:cs typeface="Times New Roman" panose="02020603050405020304" pitchFamily="18" charset="0"/>
              </a:rPr>
              <a:t>Short offline words image generation</a:t>
            </a:r>
          </a:p>
        </p:txBody>
      </p:sp>
      <p:pic>
        <p:nvPicPr>
          <p:cNvPr id="5" name="Picture 4" descr="A screenshot of a computer screen&#10;&#10;Description automatically generated">
            <a:extLst>
              <a:ext uri="{FF2B5EF4-FFF2-40B4-BE49-F238E27FC236}">
                <a16:creationId xmlns:a16="http://schemas.microsoft.com/office/drawing/2014/main" id="{AFCCC3AB-92E1-87A3-E0DF-D10D180DD2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1188" y="1648679"/>
            <a:ext cx="6322812" cy="2280981"/>
          </a:xfrm>
          <a:prstGeom prst="rect">
            <a:avLst/>
          </a:prstGeom>
        </p:spPr>
      </p:pic>
      <p:sp>
        <p:nvSpPr>
          <p:cNvPr id="7" name="TextBox 6">
            <a:extLst>
              <a:ext uri="{FF2B5EF4-FFF2-40B4-BE49-F238E27FC236}">
                <a16:creationId xmlns:a16="http://schemas.microsoft.com/office/drawing/2014/main" id="{1BD0E238-59FB-21A3-D096-851699768872}"/>
              </a:ext>
            </a:extLst>
          </p:cNvPr>
          <p:cNvSpPr txBox="1"/>
          <p:nvPr/>
        </p:nvSpPr>
        <p:spPr>
          <a:xfrm>
            <a:off x="2023320" y="5789128"/>
            <a:ext cx="7666892" cy="276999"/>
          </a:xfrm>
          <a:prstGeom prst="rect">
            <a:avLst/>
          </a:prstGeom>
          <a:noFill/>
        </p:spPr>
        <p:txBody>
          <a:bodyPr wrap="square">
            <a:spAutoFit/>
          </a:bodyPr>
          <a:lstStyle/>
          <a:p>
            <a:pPr algn="ctr"/>
            <a:r>
              <a:rPr lang="en-US" sz="1200" b="0" i="0" dirty="0">
                <a:effectLst/>
                <a:latin typeface="Times New Roman" panose="02020603050405020304" pitchFamily="18" charset="0"/>
                <a:cs typeface="Times New Roman" panose="02020603050405020304" pitchFamily="18" charset="0"/>
              </a:rPr>
              <a:t>The comparison of model size and architecture with the state-of-the-art methods</a:t>
            </a:r>
            <a:endParaRPr lang="en-US" sz="1200" dirty="0">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3746FAB1-F948-0707-0A55-401B6923EB0B}"/>
              </a:ext>
            </a:extLst>
          </p:cNvPr>
          <p:cNvPicPr>
            <a:picLocks noChangeAspect="1"/>
          </p:cNvPicPr>
          <p:nvPr/>
        </p:nvPicPr>
        <p:blipFill>
          <a:blip r:embed="rId3"/>
          <a:stretch>
            <a:fillRect/>
          </a:stretch>
        </p:blipFill>
        <p:spPr>
          <a:xfrm>
            <a:off x="1829304" y="4639749"/>
            <a:ext cx="8383170" cy="1162212"/>
          </a:xfrm>
          <a:prstGeom prst="rect">
            <a:avLst/>
          </a:prstGeom>
        </p:spPr>
      </p:pic>
      <p:sp>
        <p:nvSpPr>
          <p:cNvPr id="19" name="TextBox 18">
            <a:extLst>
              <a:ext uri="{FF2B5EF4-FFF2-40B4-BE49-F238E27FC236}">
                <a16:creationId xmlns:a16="http://schemas.microsoft.com/office/drawing/2014/main" id="{E0EBA032-3635-0741-3DFE-D58481F13E7E}"/>
              </a:ext>
            </a:extLst>
          </p:cNvPr>
          <p:cNvSpPr txBox="1"/>
          <p:nvPr/>
        </p:nvSpPr>
        <p:spPr>
          <a:xfrm>
            <a:off x="254502" y="6350169"/>
            <a:ext cx="9751646" cy="5078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Ji Gan, </a:t>
            </a:r>
            <a:r>
              <a:rPr kumimoji="0" lang="en-US" sz="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Weiqiang</a:t>
            </a:r>
            <a:r>
              <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Wang, </a:t>
            </a:r>
            <a:r>
              <a:rPr kumimoji="0" lang="en-US" sz="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Jiaxu</a:t>
            </a:r>
            <a:r>
              <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Leng</a:t>
            </a:r>
            <a:r>
              <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a:t>
            </a:r>
            <a:r>
              <a:rPr kumimoji="0" lang="en-US" sz="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Xinbo</a:t>
            </a:r>
            <a:r>
              <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Gao. 2022. </a:t>
            </a:r>
            <a:r>
              <a:rPr kumimoji="0" lang="en-US" sz="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HiGAN</a:t>
            </a:r>
            <a:r>
              <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Handwriting Imitation GAN with Disentangled Representations. ACM Transactions on Graphics (TOG) 42, 1 (2022), 1–17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lang="en-US" sz="900" dirty="0">
                <a:solidFill>
                  <a:prstClr val="black"/>
                </a:solidFill>
                <a:latin typeface="Times New Roman" panose="02020603050405020304" pitchFamily="18" charset="0"/>
                <a:cs typeface="Times New Roman" panose="02020603050405020304" pitchFamily="18" charset="0"/>
              </a:rPr>
              <a:t>2</a:t>
            </a:r>
            <a:r>
              <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Konstantina </a:t>
            </a:r>
            <a:r>
              <a:rPr kumimoji="0" lang="en-US" sz="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Nikolaidou</a:t>
            </a:r>
            <a:r>
              <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George Retsinas, Vincent </a:t>
            </a:r>
            <a:r>
              <a:rPr kumimoji="0" lang="en-US" sz="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Christlein</a:t>
            </a:r>
            <a:r>
              <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Mathias </a:t>
            </a:r>
            <a:r>
              <a:rPr kumimoji="0" lang="en-US" sz="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Seuret</a:t>
            </a:r>
            <a:r>
              <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Giorgos </a:t>
            </a:r>
            <a:r>
              <a:rPr kumimoji="0" lang="en-US" sz="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Sfikas</a:t>
            </a:r>
            <a:r>
              <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Elisa Barney Smith, </a:t>
            </a:r>
            <a:r>
              <a:rPr kumimoji="0" lang="en-US" sz="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Hamam</a:t>
            </a:r>
            <a:r>
              <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Mokayed</a:t>
            </a:r>
            <a:r>
              <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Marcus </a:t>
            </a:r>
            <a:r>
              <a:rPr kumimoji="0" lang="en-US" sz="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Liwicki</a:t>
            </a:r>
            <a:r>
              <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2023. </a:t>
            </a:r>
            <a:r>
              <a:rPr kumimoji="0" lang="en-US" sz="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WordStylist</a:t>
            </a:r>
            <a:r>
              <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tyled</a:t>
            </a:r>
            <a:r>
              <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Verbatim Handwritten Text Generation with Latent Diffusion Models. </a:t>
            </a:r>
            <a:r>
              <a:rPr kumimoji="0" lang="en-US" sz="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arXiv</a:t>
            </a:r>
            <a:r>
              <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preprint arXiv:2303.16576 (2023)</a:t>
            </a:r>
          </a:p>
        </p:txBody>
      </p:sp>
      <p:sp>
        <p:nvSpPr>
          <p:cNvPr id="20" name="Rectangle: Rounded Corners 19">
            <a:extLst>
              <a:ext uri="{FF2B5EF4-FFF2-40B4-BE49-F238E27FC236}">
                <a16:creationId xmlns:a16="http://schemas.microsoft.com/office/drawing/2014/main" id="{794A0708-F604-DEDC-0E4A-82B34E792F53}"/>
              </a:ext>
            </a:extLst>
          </p:cNvPr>
          <p:cNvSpPr/>
          <p:nvPr/>
        </p:nvSpPr>
        <p:spPr>
          <a:xfrm>
            <a:off x="1979525" y="5344395"/>
            <a:ext cx="1538737" cy="16069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tx1">
                    <a:lumMod val="85000"/>
                    <a:lumOff val="15000"/>
                  </a:schemeClr>
                </a:solidFill>
                <a:latin typeface="Times New Roman" panose="02020603050405020304" pitchFamily="18" charset="0"/>
                <a:cs typeface="Times New Roman" panose="02020603050405020304" pitchFamily="18" charset="0"/>
              </a:rPr>
              <a:t>Wordstylist</a:t>
            </a:r>
            <a:r>
              <a:rPr lang="en-US" sz="1400" dirty="0">
                <a:solidFill>
                  <a:schemeClr val="tx1">
                    <a:lumMod val="85000"/>
                    <a:lumOff val="15000"/>
                  </a:schemeClr>
                </a:solidFill>
                <a:latin typeface="Times New Roman" panose="02020603050405020304" pitchFamily="18" charset="0"/>
                <a:cs typeface="Times New Roman" panose="02020603050405020304" pitchFamily="18" charset="0"/>
              </a:rPr>
              <a:t> [2]</a:t>
            </a:r>
            <a:r>
              <a:rPr lang="en-US" dirty="0"/>
              <a:t>]</a:t>
            </a:r>
          </a:p>
        </p:txBody>
      </p:sp>
      <p:sp>
        <p:nvSpPr>
          <p:cNvPr id="21" name="Rectangle: Rounded Corners 20">
            <a:extLst>
              <a:ext uri="{FF2B5EF4-FFF2-40B4-BE49-F238E27FC236}">
                <a16:creationId xmlns:a16="http://schemas.microsoft.com/office/drawing/2014/main" id="{EAE8E14C-94C2-D803-1FF5-91C6B47B90EA}"/>
              </a:ext>
            </a:extLst>
          </p:cNvPr>
          <p:cNvSpPr/>
          <p:nvPr/>
        </p:nvSpPr>
        <p:spPr>
          <a:xfrm>
            <a:off x="1979525" y="5579775"/>
            <a:ext cx="1345267" cy="16069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tx1">
                    <a:lumMod val="85000"/>
                    <a:lumOff val="15000"/>
                  </a:schemeClr>
                </a:solidFill>
                <a:latin typeface="Times New Roman" panose="02020603050405020304" pitchFamily="18" charset="0"/>
                <a:cs typeface="Times New Roman" panose="02020603050405020304" pitchFamily="18" charset="0"/>
              </a:rPr>
              <a:t>HiGAN</a:t>
            </a:r>
            <a:r>
              <a:rPr lang="en-US" sz="1400" dirty="0">
                <a:solidFill>
                  <a:schemeClr val="tx1">
                    <a:lumMod val="85000"/>
                    <a:lumOff val="15000"/>
                  </a:schemeClr>
                </a:solidFill>
                <a:latin typeface="Times New Roman" panose="02020603050405020304" pitchFamily="18" charset="0"/>
                <a:cs typeface="Times New Roman" panose="02020603050405020304" pitchFamily="18" charset="0"/>
              </a:rPr>
              <a:t>+ [1]</a:t>
            </a:r>
          </a:p>
        </p:txBody>
      </p:sp>
    </p:spTree>
    <p:extLst>
      <p:ext uri="{BB962C8B-B14F-4D97-AF65-F5344CB8AC3E}">
        <p14:creationId xmlns:p14="http://schemas.microsoft.com/office/powerpoint/2010/main" val="3238774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9" grpId="0"/>
      <p:bldP spid="20" grpId="0" animBg="1"/>
      <p:bldP spid="2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0AD71-0AE1-855F-F551-D788DB3DE2A7}"/>
              </a:ext>
            </a:extLst>
          </p:cNvPr>
          <p:cNvSpPr>
            <a:spLocks noGrp="1"/>
          </p:cNvSpPr>
          <p:nvPr>
            <p:ph type="title"/>
          </p:nvPr>
        </p:nvSpPr>
        <p:spPr>
          <a:xfrm>
            <a:off x="4375483" y="0"/>
            <a:ext cx="4142874" cy="1325563"/>
          </a:xfrm>
        </p:spPr>
        <p:txBody>
          <a:bodyPr/>
          <a:lstStyle/>
          <a:p>
            <a:r>
              <a:rPr lang="en-US" dirty="0">
                <a:latin typeface="Times New Roman" panose="02020603050405020304" pitchFamily="18" charset="0"/>
                <a:cs typeface="Times New Roman" panose="02020603050405020304" pitchFamily="18" charset="0"/>
              </a:rPr>
              <a:t>Objectives</a:t>
            </a:r>
          </a:p>
        </p:txBody>
      </p:sp>
      <p:sp>
        <p:nvSpPr>
          <p:cNvPr id="4" name="Rectangle: Rounded Corners 3">
            <a:extLst>
              <a:ext uri="{FF2B5EF4-FFF2-40B4-BE49-F238E27FC236}">
                <a16:creationId xmlns:a16="http://schemas.microsoft.com/office/drawing/2014/main" id="{F258EB85-3B54-9A9B-E8CF-42D63EDE13D5}"/>
              </a:ext>
            </a:extLst>
          </p:cNvPr>
          <p:cNvSpPr/>
          <p:nvPr/>
        </p:nvSpPr>
        <p:spPr>
          <a:xfrm>
            <a:off x="1359568" y="2570452"/>
            <a:ext cx="2731167" cy="830178"/>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CC97E179-70D2-180A-AF17-DD63985A858D}"/>
              </a:ext>
            </a:extLst>
          </p:cNvPr>
          <p:cNvSpPr/>
          <p:nvPr/>
        </p:nvSpPr>
        <p:spPr>
          <a:xfrm>
            <a:off x="1359568" y="3640981"/>
            <a:ext cx="2731167" cy="830178"/>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5C25B45-2B0A-2BF1-B7C4-0A02E87FC864}"/>
              </a:ext>
            </a:extLst>
          </p:cNvPr>
          <p:cNvSpPr txBox="1"/>
          <p:nvPr/>
        </p:nvSpPr>
        <p:spPr>
          <a:xfrm>
            <a:off x="1685883" y="3732904"/>
            <a:ext cx="2404852"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Unconstraint Stroke prediction network</a:t>
            </a:r>
          </a:p>
        </p:txBody>
      </p:sp>
      <p:sp>
        <p:nvSpPr>
          <p:cNvPr id="8" name="Rectangle: Rounded Corners 7">
            <a:extLst>
              <a:ext uri="{FF2B5EF4-FFF2-40B4-BE49-F238E27FC236}">
                <a16:creationId xmlns:a16="http://schemas.microsoft.com/office/drawing/2014/main" id="{0DAB2605-C651-D38D-A0AD-D7D33032373C}"/>
              </a:ext>
            </a:extLst>
          </p:cNvPr>
          <p:cNvSpPr/>
          <p:nvPr/>
        </p:nvSpPr>
        <p:spPr>
          <a:xfrm>
            <a:off x="6853990" y="1325563"/>
            <a:ext cx="2731167" cy="830178"/>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E1E6A50-DF43-1FCA-A63E-4C82D4A8A87E}"/>
              </a:ext>
            </a:extLst>
          </p:cNvPr>
          <p:cNvSpPr txBox="1"/>
          <p:nvPr/>
        </p:nvSpPr>
        <p:spPr>
          <a:xfrm>
            <a:off x="7015711" y="1528915"/>
            <a:ext cx="2731166"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Multi-scale style features</a:t>
            </a:r>
          </a:p>
        </p:txBody>
      </p:sp>
      <p:sp>
        <p:nvSpPr>
          <p:cNvPr id="10" name="Rectangle: Rounded Corners 9">
            <a:extLst>
              <a:ext uri="{FF2B5EF4-FFF2-40B4-BE49-F238E27FC236}">
                <a16:creationId xmlns:a16="http://schemas.microsoft.com/office/drawing/2014/main" id="{E8A3FEC5-13F0-8681-39AB-7AE88EBABF55}"/>
              </a:ext>
            </a:extLst>
          </p:cNvPr>
          <p:cNvSpPr/>
          <p:nvPr/>
        </p:nvSpPr>
        <p:spPr>
          <a:xfrm>
            <a:off x="6853990" y="2527801"/>
            <a:ext cx="2731167" cy="830178"/>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8139168-89C8-1204-D14E-339A18442050}"/>
              </a:ext>
            </a:extLst>
          </p:cNvPr>
          <p:cNvSpPr txBox="1"/>
          <p:nvPr/>
        </p:nvSpPr>
        <p:spPr>
          <a:xfrm>
            <a:off x="7079311" y="2623903"/>
            <a:ext cx="2404852"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Character and character pair features</a:t>
            </a:r>
          </a:p>
        </p:txBody>
      </p:sp>
      <p:sp>
        <p:nvSpPr>
          <p:cNvPr id="12" name="Rectangle: Rounded Corners 11">
            <a:extLst>
              <a:ext uri="{FF2B5EF4-FFF2-40B4-BE49-F238E27FC236}">
                <a16:creationId xmlns:a16="http://schemas.microsoft.com/office/drawing/2014/main" id="{1D3030B0-0F5F-10E0-CEF2-D2828E958FCE}"/>
              </a:ext>
            </a:extLst>
          </p:cNvPr>
          <p:cNvSpPr/>
          <p:nvPr/>
        </p:nvSpPr>
        <p:spPr>
          <a:xfrm>
            <a:off x="6853990" y="3576129"/>
            <a:ext cx="2731167" cy="830178"/>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4A28F01-1D92-C562-71BA-4C8CC4CF2886}"/>
              </a:ext>
            </a:extLst>
          </p:cNvPr>
          <p:cNvSpPr txBox="1"/>
          <p:nvPr/>
        </p:nvSpPr>
        <p:spPr>
          <a:xfrm>
            <a:off x="7015711" y="3679152"/>
            <a:ext cx="2731166"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Style and character shape evaluation system</a:t>
            </a:r>
          </a:p>
        </p:txBody>
      </p:sp>
      <p:sp>
        <p:nvSpPr>
          <p:cNvPr id="14" name="Rectangle: Rounded Corners 13">
            <a:extLst>
              <a:ext uri="{FF2B5EF4-FFF2-40B4-BE49-F238E27FC236}">
                <a16:creationId xmlns:a16="http://schemas.microsoft.com/office/drawing/2014/main" id="{9C324523-50D9-E460-7E53-7CAA7CEDC6DD}"/>
              </a:ext>
            </a:extLst>
          </p:cNvPr>
          <p:cNvSpPr/>
          <p:nvPr/>
        </p:nvSpPr>
        <p:spPr>
          <a:xfrm>
            <a:off x="6853990" y="4646658"/>
            <a:ext cx="2731167" cy="830178"/>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97BF41E-BB79-3F62-F6AC-FDC7F3AF7AE5}"/>
              </a:ext>
            </a:extLst>
          </p:cNvPr>
          <p:cNvSpPr txBox="1"/>
          <p:nvPr/>
        </p:nvSpPr>
        <p:spPr>
          <a:xfrm>
            <a:off x="6853990" y="4738580"/>
            <a:ext cx="2855494"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Comprehensive analysis with state-of-the-art methods</a:t>
            </a:r>
          </a:p>
        </p:txBody>
      </p:sp>
      <p:sp>
        <p:nvSpPr>
          <p:cNvPr id="16" name="Rectangle: Rounded Corners 15">
            <a:extLst>
              <a:ext uri="{FF2B5EF4-FFF2-40B4-BE49-F238E27FC236}">
                <a16:creationId xmlns:a16="http://schemas.microsoft.com/office/drawing/2014/main" id="{656986D4-071F-42E5-5CDF-34B848EE7E56}"/>
              </a:ext>
            </a:extLst>
          </p:cNvPr>
          <p:cNvSpPr/>
          <p:nvPr/>
        </p:nvSpPr>
        <p:spPr>
          <a:xfrm>
            <a:off x="1407695" y="1325563"/>
            <a:ext cx="2731167" cy="830178"/>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8E7E1CA7-9279-6DC2-C292-FEB590525EF7}"/>
              </a:ext>
            </a:extLst>
          </p:cNvPr>
          <p:cNvSpPr txBox="1"/>
          <p:nvPr/>
        </p:nvSpPr>
        <p:spPr>
          <a:xfrm>
            <a:off x="1569416" y="1528915"/>
            <a:ext cx="2404852"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Word detection for </a:t>
            </a:r>
          </a:p>
          <a:p>
            <a:r>
              <a:rPr lang="en-US" dirty="0">
                <a:latin typeface="Times New Roman" panose="02020603050405020304" pitchFamily="18" charset="0"/>
                <a:cs typeface="Times New Roman" panose="02020603050405020304" pitchFamily="18" charset="0"/>
              </a:rPr>
              <a:t>Handwritten documents</a:t>
            </a:r>
          </a:p>
        </p:txBody>
      </p:sp>
      <p:sp>
        <p:nvSpPr>
          <p:cNvPr id="19" name="TextBox 18">
            <a:extLst>
              <a:ext uri="{FF2B5EF4-FFF2-40B4-BE49-F238E27FC236}">
                <a16:creationId xmlns:a16="http://schemas.microsoft.com/office/drawing/2014/main" id="{EE4A9FEE-1D1B-7AB7-67A5-F221735BF696}"/>
              </a:ext>
            </a:extLst>
          </p:cNvPr>
          <p:cNvSpPr txBox="1"/>
          <p:nvPr/>
        </p:nvSpPr>
        <p:spPr>
          <a:xfrm>
            <a:off x="1685883" y="2711648"/>
            <a:ext cx="2404852"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Word-level stroke annotation</a:t>
            </a:r>
          </a:p>
        </p:txBody>
      </p:sp>
      <p:sp>
        <p:nvSpPr>
          <p:cNvPr id="20" name="Rectangle: Rounded Corners 19">
            <a:extLst>
              <a:ext uri="{FF2B5EF4-FFF2-40B4-BE49-F238E27FC236}">
                <a16:creationId xmlns:a16="http://schemas.microsoft.com/office/drawing/2014/main" id="{93661FD2-BFA7-F64D-EDEA-AA3016C2D754}"/>
              </a:ext>
            </a:extLst>
          </p:cNvPr>
          <p:cNvSpPr/>
          <p:nvPr/>
        </p:nvSpPr>
        <p:spPr>
          <a:xfrm>
            <a:off x="1359568" y="4913996"/>
            <a:ext cx="2731167" cy="830178"/>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BEAE0553-2B88-DC8E-333E-B9F4058729EB}"/>
              </a:ext>
            </a:extLst>
          </p:cNvPr>
          <p:cNvSpPr txBox="1"/>
          <p:nvPr/>
        </p:nvSpPr>
        <p:spPr>
          <a:xfrm>
            <a:off x="1521289" y="5117348"/>
            <a:ext cx="2404852"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Diffusion model for stroke generation</a:t>
            </a:r>
          </a:p>
        </p:txBody>
      </p:sp>
      <p:pic>
        <p:nvPicPr>
          <p:cNvPr id="1028" name="Picture 4" descr="Check mark symbol, vector black on white background Stock Vector Image &amp;  Art - Alamy">
            <a:extLst>
              <a:ext uri="{FF2B5EF4-FFF2-40B4-BE49-F238E27FC236}">
                <a16:creationId xmlns:a16="http://schemas.microsoft.com/office/drawing/2014/main" id="{34FB4FF2-4767-A4C3-6DB5-EB2853D32A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332" t="28270" r="24170" b="32571"/>
          <a:stretch/>
        </p:blipFill>
        <p:spPr bwMode="auto">
          <a:xfrm>
            <a:off x="4445092" y="1245885"/>
            <a:ext cx="1051333" cy="83017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heck mark symbol, vector black on white background Stock Vector Image &amp;  Art - Alamy">
            <a:extLst>
              <a:ext uri="{FF2B5EF4-FFF2-40B4-BE49-F238E27FC236}">
                <a16:creationId xmlns:a16="http://schemas.microsoft.com/office/drawing/2014/main" id="{5CE1383F-B579-08D9-8804-1717A7B84A7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332" t="28270" r="24170" b="32571"/>
          <a:stretch/>
        </p:blipFill>
        <p:spPr bwMode="auto">
          <a:xfrm>
            <a:off x="4366629" y="2472248"/>
            <a:ext cx="1051333" cy="83017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Check mark symbol, vector black on white background Stock Vector Image &amp;  Art - Alamy">
            <a:extLst>
              <a:ext uri="{FF2B5EF4-FFF2-40B4-BE49-F238E27FC236}">
                <a16:creationId xmlns:a16="http://schemas.microsoft.com/office/drawing/2014/main" id="{61FBD793-DFA3-8504-A8E4-16D9CC546BC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332" t="28270" r="24170" b="32571"/>
          <a:stretch/>
        </p:blipFill>
        <p:spPr bwMode="auto">
          <a:xfrm>
            <a:off x="4324307" y="3574237"/>
            <a:ext cx="1051333" cy="83017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heck mark symbol, vector black on white background Stock Vector Image &amp;  Art - Alamy">
            <a:extLst>
              <a:ext uri="{FF2B5EF4-FFF2-40B4-BE49-F238E27FC236}">
                <a16:creationId xmlns:a16="http://schemas.microsoft.com/office/drawing/2014/main" id="{6EB46F34-8643-A609-FEBC-BCD758223E8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332" t="28270" r="24170" b="32571"/>
          <a:stretch/>
        </p:blipFill>
        <p:spPr bwMode="auto">
          <a:xfrm>
            <a:off x="4421029" y="4892226"/>
            <a:ext cx="1051333" cy="83017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Check mark symbol, vector black on white background Stock Vector Image &amp;  Art - Alamy">
            <a:extLst>
              <a:ext uri="{FF2B5EF4-FFF2-40B4-BE49-F238E27FC236}">
                <a16:creationId xmlns:a16="http://schemas.microsoft.com/office/drawing/2014/main" id="{A2F8C045-A1EC-BC6F-2284-92DA4CEEE5A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332" t="28270" r="24170" b="32571"/>
          <a:stretch/>
        </p:blipFill>
        <p:spPr bwMode="auto">
          <a:xfrm>
            <a:off x="10096916" y="4607980"/>
            <a:ext cx="1051333" cy="83017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Check mark symbol, vector black on white background Stock Vector Image &amp;  Art - Alamy">
            <a:extLst>
              <a:ext uri="{FF2B5EF4-FFF2-40B4-BE49-F238E27FC236}">
                <a16:creationId xmlns:a16="http://schemas.microsoft.com/office/drawing/2014/main" id="{30E0A86F-C970-C750-ABA0-3F358B39EC7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332" t="28270" r="24170" b="32571"/>
          <a:stretch/>
        </p:blipFill>
        <p:spPr bwMode="auto">
          <a:xfrm>
            <a:off x="9980449" y="3495305"/>
            <a:ext cx="1051333" cy="83017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Check mark symbol, vector black on white background Stock Vector Image &amp;  Art - Alamy">
            <a:extLst>
              <a:ext uri="{FF2B5EF4-FFF2-40B4-BE49-F238E27FC236}">
                <a16:creationId xmlns:a16="http://schemas.microsoft.com/office/drawing/2014/main" id="{03984E49-87A1-E14D-8F75-613091CB88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332" t="28270" r="24170" b="32571"/>
          <a:stretch/>
        </p:blipFill>
        <p:spPr bwMode="auto">
          <a:xfrm>
            <a:off x="9980450" y="2440056"/>
            <a:ext cx="1051333" cy="83017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Check mark symbol, vector black on white background Stock Vector Image &amp;  Art - Alamy">
            <a:extLst>
              <a:ext uri="{FF2B5EF4-FFF2-40B4-BE49-F238E27FC236}">
                <a16:creationId xmlns:a16="http://schemas.microsoft.com/office/drawing/2014/main" id="{B091AD47-D7E6-29D3-F77F-FDCB155E302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332" t="28270" r="24170" b="32571"/>
          <a:stretch/>
        </p:blipFill>
        <p:spPr bwMode="auto">
          <a:xfrm>
            <a:off x="10096917" y="1248740"/>
            <a:ext cx="1051333" cy="830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585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02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6" grpId="0" animBg="1"/>
      <p:bldP spid="7" grpId="0"/>
      <p:bldP spid="8" grpId="0" animBg="1"/>
      <p:bldP spid="9" grpId="0"/>
      <p:bldP spid="10" grpId="0" animBg="1"/>
      <p:bldP spid="11" grpId="0"/>
      <p:bldP spid="12" grpId="0" animBg="1"/>
      <p:bldP spid="13" grpId="0"/>
      <p:bldP spid="14" grpId="0" animBg="1"/>
      <p:bldP spid="15" grpId="0"/>
      <p:bldP spid="16" grpId="0" animBg="1"/>
      <p:bldP spid="17" grpId="0"/>
      <p:bldP spid="19" grpId="0"/>
      <p:bldP spid="20" grpId="0" animBg="1"/>
      <p:bldP spid="2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9C03F-F952-164C-1FC7-D89C1DDB9052}"/>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Research papers and grants</a:t>
            </a:r>
          </a:p>
        </p:txBody>
      </p:sp>
      <p:sp>
        <p:nvSpPr>
          <p:cNvPr id="3" name="Content Placeholder 2">
            <a:extLst>
              <a:ext uri="{FF2B5EF4-FFF2-40B4-BE49-F238E27FC236}">
                <a16:creationId xmlns:a16="http://schemas.microsoft.com/office/drawing/2014/main" id="{44EAF6EF-8F75-D678-3562-1D0B8C121A89}"/>
              </a:ext>
            </a:extLst>
          </p:cNvPr>
          <p:cNvSpPr>
            <a:spLocks noGrp="1"/>
          </p:cNvSpPr>
          <p:nvPr>
            <p:ph idx="1"/>
          </p:nvPr>
        </p:nvSpPr>
        <p:spPr>
          <a:xfrm>
            <a:off x="838200" y="1591164"/>
            <a:ext cx="10515600" cy="4981574"/>
          </a:xfrm>
        </p:spPr>
        <p:txBody>
          <a:bodyPr vert="horz" lIns="91440" tIns="45720" rIns="91440" bIns="45720" rtlCol="0" anchor="t">
            <a:normAutofit/>
          </a:bodyPr>
          <a:lstStyle/>
          <a:p>
            <a:pPr marL="0" indent="0">
              <a:buNone/>
            </a:pPr>
            <a:r>
              <a:rPr lang="en-US" sz="1600" b="1" dirty="0">
                <a:latin typeface="Times New Roman" panose="02020603050405020304" pitchFamily="18" charset="0"/>
                <a:cs typeface="Times New Roman" panose="02020603050405020304" pitchFamily="18" charset="0"/>
              </a:rPr>
              <a:t>Papers</a:t>
            </a:r>
          </a:p>
          <a:p>
            <a:r>
              <a:rPr lang="en-US" sz="1600" dirty="0">
                <a:latin typeface="Times New Roman" panose="02020603050405020304" pitchFamily="18" charset="0"/>
                <a:cs typeface="Times New Roman" panose="02020603050405020304" pitchFamily="18" charset="0"/>
              </a:rPr>
              <a:t>S. Hanif and L.J. </a:t>
            </a:r>
            <a:r>
              <a:rPr lang="en-US" sz="1600" dirty="0" err="1">
                <a:latin typeface="Times New Roman" panose="02020603050405020304" pitchFamily="18" charset="0"/>
                <a:cs typeface="Times New Roman" panose="02020603050405020304" pitchFamily="18" charset="0"/>
              </a:rPr>
              <a:t>Latecki</a:t>
            </a:r>
            <a:r>
              <a:rPr lang="en-US" sz="1600" dirty="0">
                <a:latin typeface="Times New Roman" panose="02020603050405020304" pitchFamily="18" charset="0"/>
                <a:cs typeface="Times New Roman" panose="02020603050405020304" pitchFamily="18" charset="0"/>
              </a:rPr>
              <a:t>, </a:t>
            </a:r>
            <a:r>
              <a:rPr lang="en-US" sz="1600" b="0" dirty="0">
                <a:effectLst/>
                <a:latin typeface="Times New Roman" panose="02020603050405020304" pitchFamily="18" charset="0"/>
                <a:cs typeface="Times New Roman" panose="02020603050405020304" pitchFamily="18" charset="0"/>
              </a:rPr>
              <a:t>MS-CAP: Probabilistic Diffusion Model Conditioned on Multi-Scale </a:t>
            </a:r>
            <a:r>
              <a:rPr lang="en-US" sz="1600" b="0" dirty="0" err="1">
                <a:effectLst/>
                <a:latin typeface="Times New Roman" panose="02020603050405020304" pitchFamily="18" charset="0"/>
                <a:cs typeface="Times New Roman" panose="02020603050405020304" pitchFamily="18" charset="0"/>
              </a:rPr>
              <a:t>ChAracter</a:t>
            </a:r>
            <a:r>
              <a:rPr lang="en-US" sz="1600" b="0" dirty="0">
                <a:effectLst/>
                <a:latin typeface="Times New Roman" panose="02020603050405020304" pitchFamily="18" charset="0"/>
                <a:cs typeface="Times New Roman" panose="02020603050405020304" pitchFamily="18" charset="0"/>
              </a:rPr>
              <a:t> Pairs for Style in Handwriting Stroke’s Generation (in preparation) </a:t>
            </a:r>
          </a:p>
          <a:p>
            <a:r>
              <a:rPr lang="en-US" sz="1600" dirty="0">
                <a:latin typeface="Times New Roman" panose="02020603050405020304" pitchFamily="18" charset="0"/>
                <a:cs typeface="Times New Roman" panose="02020603050405020304" pitchFamily="18" charset="0"/>
              </a:rPr>
              <a:t>S. Hanif, L. J. </a:t>
            </a:r>
            <a:r>
              <a:rPr lang="en-US" sz="1600" dirty="0" err="1">
                <a:latin typeface="Times New Roman" panose="02020603050405020304" pitchFamily="18" charset="0"/>
                <a:cs typeface="Times New Roman" panose="02020603050405020304" pitchFamily="18" charset="0"/>
              </a:rPr>
              <a:t>Latecki</a:t>
            </a:r>
            <a:r>
              <a:rPr lang="en-US" sz="1600" dirty="0">
                <a:latin typeface="Times New Roman" panose="02020603050405020304" pitchFamily="18" charset="0"/>
                <a:cs typeface="Times New Roman" panose="02020603050405020304" pitchFamily="18" charset="0"/>
              </a:rPr>
              <a:t>, Strokes Trajectory Recovery for Unconstrained Handwriting Documents with Automatic Evaluation, </a:t>
            </a:r>
            <a:r>
              <a:rPr lang="en-US" sz="1600" i="1" dirty="0">
                <a:effectLst/>
                <a:latin typeface="Times New Roman" panose="02020603050405020304" pitchFamily="18" charset="0"/>
                <a:cs typeface="Times New Roman" panose="02020603050405020304" pitchFamily="18" charset="0"/>
              </a:rPr>
              <a:t>International Conference on Pattern Recognition Applications and Methods (ICPRAM), </a:t>
            </a:r>
            <a:r>
              <a:rPr lang="en-US" sz="1600" i="1" dirty="0">
                <a:latin typeface="Times New Roman" panose="02020603050405020304" pitchFamily="18" charset="0"/>
                <a:cs typeface="Times New Roman" panose="02020603050405020304" pitchFamily="18" charset="0"/>
              </a:rPr>
              <a:t>2023</a:t>
            </a:r>
          </a:p>
          <a:p>
            <a:r>
              <a:rPr lang="en-US" sz="1600" dirty="0">
                <a:latin typeface="Times New Roman" panose="02020603050405020304" pitchFamily="18" charset="0"/>
                <a:cs typeface="Times New Roman" panose="02020603050405020304" pitchFamily="18" charset="0"/>
              </a:rPr>
              <a:t>S. Hanif, L. J. </a:t>
            </a:r>
            <a:r>
              <a:rPr lang="en-US" sz="1600" dirty="0" err="1">
                <a:latin typeface="Times New Roman" panose="02020603050405020304" pitchFamily="18" charset="0"/>
                <a:cs typeface="Times New Roman" panose="02020603050405020304" pitchFamily="18" charset="0"/>
              </a:rPr>
              <a:t>Latecki</a:t>
            </a:r>
            <a:r>
              <a:rPr lang="en-US" sz="1600" dirty="0">
                <a:latin typeface="Times New Roman" panose="02020603050405020304" pitchFamily="18" charset="0"/>
                <a:cs typeface="Times New Roman" panose="02020603050405020304" pitchFamily="18" charset="0"/>
              </a:rPr>
              <a:t>, Weakly Supervised Annotations for Multi-modal Greeting Cards, </a:t>
            </a:r>
            <a:r>
              <a:rPr lang="en-US" sz="1600" i="1" dirty="0">
                <a:latin typeface="Times New Roman" panose="02020603050405020304" pitchFamily="18" charset="0"/>
                <a:cs typeface="Times New Roman" panose="02020603050405020304" pitchFamily="18" charset="0"/>
              </a:rPr>
              <a:t>Pretraining Large Vision and Language Models workshop at WACV, 2023 2023 (poster presentation)</a:t>
            </a:r>
          </a:p>
          <a:p>
            <a:r>
              <a:rPr lang="en-US" sz="1600" dirty="0">
                <a:latin typeface="Times New Roman" panose="02020603050405020304" pitchFamily="18" charset="0"/>
                <a:cs typeface="Times New Roman" panose="02020603050405020304" pitchFamily="18" charset="0"/>
              </a:rPr>
              <a:t>S. Hanif, L. J. </a:t>
            </a:r>
            <a:r>
              <a:rPr lang="en-US" sz="1600" dirty="0" err="1">
                <a:latin typeface="Times New Roman" panose="02020603050405020304" pitchFamily="18" charset="0"/>
                <a:cs typeface="Times New Roman" panose="02020603050405020304" pitchFamily="18" charset="0"/>
              </a:rPr>
              <a:t>Latecki</a:t>
            </a:r>
            <a:r>
              <a:rPr lang="en-US" sz="1600" dirty="0">
                <a:latin typeface="Times New Roman" panose="02020603050405020304" pitchFamily="18" charset="0"/>
                <a:cs typeface="Times New Roman" panose="02020603050405020304" pitchFamily="18" charset="0"/>
              </a:rPr>
              <a:t>, Character Score Fusion for Word Detection in Low-contrast Camera-captured Handwriting Text, </a:t>
            </a:r>
            <a:r>
              <a:rPr lang="en-US" sz="1600" i="1" dirty="0">
                <a:latin typeface="Times New Roman" panose="02020603050405020304" pitchFamily="18" charset="0"/>
                <a:cs typeface="Times New Roman" panose="02020603050405020304" pitchFamily="18" charset="0"/>
              </a:rPr>
              <a:t>Document Intelligence workshop at KDD, 2022</a:t>
            </a:r>
          </a:p>
          <a:p>
            <a:r>
              <a:rPr lang="en-US" sz="1600" dirty="0">
                <a:latin typeface="Times New Roman" panose="02020603050405020304" pitchFamily="18" charset="0"/>
                <a:cs typeface="Times New Roman" panose="02020603050405020304" pitchFamily="18" charset="0"/>
              </a:rPr>
              <a:t>S. Hanif, C. Li, A. </a:t>
            </a:r>
            <a:r>
              <a:rPr lang="en-US" sz="1600" dirty="0" err="1">
                <a:latin typeface="Times New Roman" panose="02020603050405020304" pitchFamily="18" charset="0"/>
                <a:cs typeface="Times New Roman" panose="02020603050405020304" pitchFamily="18" charset="0"/>
              </a:rPr>
              <a:t>Alazzawe</a:t>
            </a:r>
            <a:r>
              <a:rPr lang="en-US" sz="1600" dirty="0">
                <a:latin typeface="Times New Roman" panose="02020603050405020304" pitchFamily="18" charset="0"/>
                <a:cs typeface="Times New Roman" panose="02020603050405020304" pitchFamily="18" charset="0"/>
              </a:rPr>
              <a:t>, L. J. </a:t>
            </a:r>
            <a:r>
              <a:rPr lang="en-US" sz="1600" dirty="0" err="1">
                <a:latin typeface="Times New Roman" panose="02020603050405020304" pitchFamily="18" charset="0"/>
                <a:cs typeface="Times New Roman" panose="02020603050405020304" pitchFamily="18" charset="0"/>
              </a:rPr>
              <a:t>Latecki</a:t>
            </a:r>
            <a:r>
              <a:rPr lang="en-US" sz="1600" dirty="0">
                <a:latin typeface="Times New Roman" panose="02020603050405020304" pitchFamily="18" charset="0"/>
                <a:cs typeface="Times New Roman" panose="02020603050405020304" pitchFamily="18" charset="0"/>
              </a:rPr>
              <a:t>, Image Retrieval with Similar Object Detection and Local Similarity to Detected Objects, </a:t>
            </a:r>
            <a:r>
              <a:rPr lang="en-US" sz="1600" i="1" dirty="0">
                <a:effectLst/>
                <a:latin typeface="Times New Roman" panose="02020603050405020304" pitchFamily="18" charset="0"/>
                <a:cs typeface="Times New Roman" panose="02020603050405020304" pitchFamily="18" charset="0"/>
              </a:rPr>
              <a:t>Pacific Rim International Conference on Artificial Intelligence (</a:t>
            </a:r>
            <a:r>
              <a:rPr lang="en-US" sz="1600" i="1" dirty="0">
                <a:latin typeface="Times New Roman" panose="02020603050405020304" pitchFamily="18" charset="0"/>
                <a:cs typeface="Times New Roman" panose="02020603050405020304" pitchFamily="18" charset="0"/>
              </a:rPr>
              <a:t>PRICAI), 2019 </a:t>
            </a:r>
          </a:p>
          <a:p>
            <a:endParaRPr lang="en-US" sz="1600" i="1" dirty="0">
              <a:latin typeface="Times New Roman" panose="02020603050405020304" pitchFamily="18" charset="0"/>
              <a:cs typeface="Times New Roman" panose="02020603050405020304" pitchFamily="18" charset="0"/>
            </a:endParaRPr>
          </a:p>
          <a:p>
            <a:pPr marL="0" indent="0">
              <a:buNone/>
            </a:pPr>
            <a:r>
              <a:rPr lang="en-US" sz="1600" b="1" dirty="0">
                <a:latin typeface="Times New Roman" panose="02020603050405020304" pitchFamily="18" charset="0"/>
                <a:cs typeface="Times New Roman" panose="02020603050405020304" pitchFamily="18" charset="0"/>
              </a:rPr>
              <a:t>Research grants</a:t>
            </a:r>
          </a:p>
          <a:p>
            <a:r>
              <a:rPr lang="en-US" sz="1600" dirty="0">
                <a:latin typeface="Times New Roman" panose="02020603050405020304" pitchFamily="18" charset="0"/>
                <a:cs typeface="Times New Roman" panose="02020603050405020304" pitchFamily="18" charset="0"/>
              </a:rPr>
              <a:t>National Science Foundation (NSF) grants IIS1302164 (2017-2019)</a:t>
            </a:r>
          </a:p>
          <a:p>
            <a:r>
              <a:rPr lang="en-US" sz="1600" dirty="0">
                <a:latin typeface="Times New Roman" panose="02020603050405020304" pitchFamily="18" charset="0"/>
                <a:cs typeface="Times New Roman" panose="02020603050405020304" pitchFamily="18" charset="0"/>
              </a:rPr>
              <a:t>Amazon Research Award (ARA) IIS-1814745 (2019-2021)</a:t>
            </a:r>
          </a:p>
          <a:p>
            <a:r>
              <a:rPr lang="en-US" sz="1600" dirty="0">
                <a:latin typeface="Times New Roman"/>
                <a:cs typeface="Times New Roman"/>
              </a:rPr>
              <a:t>Signed Cards research grant (2021-2022)</a:t>
            </a:r>
          </a:p>
        </p:txBody>
      </p:sp>
      <p:sp>
        <p:nvSpPr>
          <p:cNvPr id="4" name="Rectangle: Rounded Corners 3">
            <a:extLst>
              <a:ext uri="{FF2B5EF4-FFF2-40B4-BE49-F238E27FC236}">
                <a16:creationId xmlns:a16="http://schemas.microsoft.com/office/drawing/2014/main" id="{52A50E89-7370-BB2A-78D7-C671977C2915}"/>
              </a:ext>
            </a:extLst>
          </p:cNvPr>
          <p:cNvSpPr/>
          <p:nvPr/>
        </p:nvSpPr>
        <p:spPr>
          <a:xfrm>
            <a:off x="9805737" y="2736252"/>
            <a:ext cx="2286000" cy="360949"/>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Times New Roman" panose="02020603050405020304" pitchFamily="18" charset="0"/>
                <a:cs typeface="Times New Roman" panose="02020603050405020304" pitchFamily="18" charset="0"/>
              </a:rPr>
              <a:t>Handwriting stroke prediction</a:t>
            </a:r>
          </a:p>
        </p:txBody>
      </p:sp>
      <p:sp>
        <p:nvSpPr>
          <p:cNvPr id="5" name="Rectangle: Rounded Corners 4">
            <a:extLst>
              <a:ext uri="{FF2B5EF4-FFF2-40B4-BE49-F238E27FC236}">
                <a16:creationId xmlns:a16="http://schemas.microsoft.com/office/drawing/2014/main" id="{CCB4D335-56AC-7412-25DE-9796D8F5EC49}"/>
              </a:ext>
            </a:extLst>
          </p:cNvPr>
          <p:cNvSpPr/>
          <p:nvPr/>
        </p:nvSpPr>
        <p:spPr>
          <a:xfrm>
            <a:off x="5262813" y="2174426"/>
            <a:ext cx="2662990" cy="360947"/>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Times New Roman" panose="02020603050405020304" pitchFamily="18" charset="0"/>
                <a:cs typeface="Times New Roman" panose="02020603050405020304" pitchFamily="18" charset="0"/>
              </a:rPr>
              <a:t>Handwriting stroke generation</a:t>
            </a:r>
          </a:p>
        </p:txBody>
      </p:sp>
      <p:sp>
        <p:nvSpPr>
          <p:cNvPr id="6" name="Rectangle: Rounded Corners 5">
            <a:extLst>
              <a:ext uri="{FF2B5EF4-FFF2-40B4-BE49-F238E27FC236}">
                <a16:creationId xmlns:a16="http://schemas.microsoft.com/office/drawing/2014/main" id="{580670FE-22A3-5287-62FF-AD1C181253F6}"/>
              </a:ext>
            </a:extLst>
          </p:cNvPr>
          <p:cNvSpPr/>
          <p:nvPr/>
        </p:nvSpPr>
        <p:spPr>
          <a:xfrm>
            <a:off x="7102643" y="3318543"/>
            <a:ext cx="1457823" cy="360947"/>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Times New Roman" panose="02020603050405020304" pitchFamily="18" charset="0"/>
                <a:cs typeface="Times New Roman" panose="02020603050405020304" pitchFamily="18" charset="0"/>
              </a:rPr>
              <a:t>Text Embedding</a:t>
            </a:r>
          </a:p>
        </p:txBody>
      </p:sp>
      <p:sp>
        <p:nvSpPr>
          <p:cNvPr id="7" name="Rectangle: Rounded Corners 6">
            <a:extLst>
              <a:ext uri="{FF2B5EF4-FFF2-40B4-BE49-F238E27FC236}">
                <a16:creationId xmlns:a16="http://schemas.microsoft.com/office/drawing/2014/main" id="{7B3F70E9-7556-6AE2-182B-E4D8BFCF8235}"/>
              </a:ext>
            </a:extLst>
          </p:cNvPr>
          <p:cNvSpPr/>
          <p:nvPr/>
        </p:nvSpPr>
        <p:spPr>
          <a:xfrm>
            <a:off x="5262813" y="3875041"/>
            <a:ext cx="1666373" cy="360947"/>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Times New Roman" panose="02020603050405020304" pitchFamily="18" charset="0"/>
                <a:cs typeface="Times New Roman" panose="02020603050405020304" pitchFamily="18" charset="0"/>
              </a:rPr>
              <a:t>Word detection</a:t>
            </a:r>
            <a:endParaRPr lang="en-US" dirty="0">
              <a:solidFill>
                <a:schemeClr val="tx1"/>
              </a:solidFill>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87D4F1B8-55F6-C63B-03EB-8F50A2A311CF}"/>
              </a:ext>
            </a:extLst>
          </p:cNvPr>
          <p:cNvSpPr/>
          <p:nvPr/>
        </p:nvSpPr>
        <p:spPr>
          <a:xfrm>
            <a:off x="8560466" y="4465794"/>
            <a:ext cx="1824789" cy="360947"/>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Times New Roman" panose="02020603050405020304" pitchFamily="18" charset="0"/>
                <a:cs typeface="Times New Roman" panose="02020603050405020304" pitchFamily="18" charset="0"/>
              </a:rPr>
              <a:t>Object detection</a:t>
            </a:r>
          </a:p>
        </p:txBody>
      </p:sp>
    </p:spTree>
    <p:extLst>
      <p:ext uri="{BB962C8B-B14F-4D97-AF65-F5344CB8AC3E}">
        <p14:creationId xmlns:p14="http://schemas.microsoft.com/office/powerpoint/2010/main" val="8391817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541FC7-E8E9-D07E-8675-770D390651AB}"/>
              </a:ext>
            </a:extLst>
          </p:cNvPr>
          <p:cNvSpPr>
            <a:spLocks noGrp="1"/>
          </p:cNvSpPr>
          <p:nvPr>
            <p:ph idx="1"/>
          </p:nvPr>
        </p:nvSpPr>
        <p:spPr>
          <a:xfrm>
            <a:off x="2152001" y="1502328"/>
            <a:ext cx="8377518" cy="3853344"/>
          </a:xfrm>
        </p:spPr>
        <p:txBody>
          <a:bodyPr>
            <a:normAutofit/>
          </a:bodyPr>
          <a:lstStyle/>
          <a:p>
            <a:pPr marL="0" indent="0" algn="ctr">
              <a:buNone/>
            </a:pPr>
            <a:r>
              <a:rPr lang="en-US" sz="6500" dirty="0">
                <a:solidFill>
                  <a:srgbClr val="C00000"/>
                </a:solidFill>
                <a:latin typeface="Times New Roman" panose="02020603050405020304" pitchFamily="18" charset="0"/>
                <a:cs typeface="Times New Roman" panose="02020603050405020304" pitchFamily="18" charset="0"/>
              </a:rPr>
              <a:t>Thank you everyone </a:t>
            </a:r>
            <a:r>
              <a:rPr lang="en-US" sz="65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endParaRPr lang="en-US" sz="6500" dirty="0">
              <a:solidFill>
                <a:srgbClr val="C00000"/>
              </a:solidFill>
              <a:latin typeface="Times New Roman" panose="02020603050405020304" pitchFamily="18" charset="0"/>
              <a:cs typeface="Times New Roman" panose="02020603050405020304" pitchFamily="18" charset="0"/>
            </a:endParaRPr>
          </a:p>
          <a:p>
            <a:pPr marL="0" indent="0" algn="ctr">
              <a:buNone/>
            </a:pPr>
            <a:endParaRPr lang="en-US" sz="6500" dirty="0">
              <a:solidFill>
                <a:srgbClr val="C00000"/>
              </a:solidFill>
              <a:latin typeface="Times New Roman" panose="02020603050405020304" pitchFamily="18" charset="0"/>
              <a:cs typeface="Times New Roman" panose="02020603050405020304" pitchFamily="18" charset="0"/>
            </a:endParaRPr>
          </a:p>
          <a:p>
            <a:pPr marL="0" indent="0" algn="ctr">
              <a:buNone/>
            </a:pPr>
            <a:r>
              <a:rPr lang="en-US" sz="6500" dirty="0">
                <a:solidFill>
                  <a:srgbClr val="C00000"/>
                </a:solidFill>
                <a:latin typeface="Times New Roman" panose="02020603050405020304" pitchFamily="18" charset="0"/>
                <a:cs typeface="Times New Roman" panose="02020603050405020304" pitchFamily="18" charset="0"/>
              </a:rPr>
              <a:t>Questions!</a:t>
            </a:r>
          </a:p>
          <a:p>
            <a:pPr marL="0" indent="0" algn="ctr">
              <a:buNone/>
            </a:pPr>
            <a:endParaRPr lang="en-US" sz="54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68234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3AF64-C5F3-6C05-018B-C8025DBA72BF}"/>
              </a:ext>
            </a:extLst>
          </p:cNvPr>
          <p:cNvSpPr>
            <a:spLocks noGrp="1"/>
          </p:cNvSpPr>
          <p:nvPr>
            <p:ph type="title"/>
          </p:nvPr>
        </p:nvSpPr>
        <p:spPr>
          <a:xfrm>
            <a:off x="21359" y="-252262"/>
            <a:ext cx="10515600" cy="1325563"/>
          </a:xfrm>
        </p:spPr>
        <p:txBody>
          <a:bodyPr/>
          <a:lstStyle/>
          <a:p>
            <a:r>
              <a:rPr lang="en-US" b="1" dirty="0">
                <a:latin typeface="Times New Roman" panose="02020603050405020304" pitchFamily="18" charset="0"/>
                <a:cs typeface="Times New Roman" panose="02020603050405020304" pitchFamily="18" charset="0"/>
              </a:rPr>
              <a:t>Challenges</a:t>
            </a:r>
          </a:p>
        </p:txBody>
      </p:sp>
      <p:sp>
        <p:nvSpPr>
          <p:cNvPr id="6" name="TextBox 5">
            <a:extLst>
              <a:ext uri="{FF2B5EF4-FFF2-40B4-BE49-F238E27FC236}">
                <a16:creationId xmlns:a16="http://schemas.microsoft.com/office/drawing/2014/main" id="{188FAF5D-0910-8FA5-37AD-B75B09C031AE}"/>
              </a:ext>
            </a:extLst>
          </p:cNvPr>
          <p:cNvSpPr txBox="1"/>
          <p:nvPr/>
        </p:nvSpPr>
        <p:spPr>
          <a:xfrm>
            <a:off x="1650169" y="2656906"/>
            <a:ext cx="2682691" cy="954107"/>
          </a:xfrm>
          <a:prstGeom prst="rect">
            <a:avLst/>
          </a:prstGeom>
          <a:noFill/>
        </p:spPr>
        <p:txBody>
          <a:bodyPr wrap="square">
            <a:spAutoFit/>
          </a:bodyPr>
          <a:lstStyle/>
          <a:p>
            <a:pPr marL="228600" indent="-228600" algn="ctr">
              <a:buAutoNum type="arabicPeriod"/>
            </a:pPr>
            <a:r>
              <a:rPr lang="en-US" sz="1400" dirty="0">
                <a:latin typeface="Times New Roman" panose="02020603050405020304" pitchFamily="18" charset="0"/>
                <a:cs typeface="Times New Roman" panose="02020603050405020304" pitchFamily="18" charset="0"/>
              </a:rPr>
              <a:t>Word-level annotations are scarce for English handwriting</a:t>
            </a:r>
          </a:p>
          <a:p>
            <a:pPr marL="228600" indent="-228600" algn="ctr">
              <a:buFontTx/>
              <a:buAutoNum type="arabicPeriod"/>
            </a:pPr>
            <a:r>
              <a:rPr lang="en-US" sz="1400" dirty="0">
                <a:latin typeface="Times New Roman" panose="02020603050405020304" pitchFamily="18" charset="0"/>
                <a:cs typeface="Times New Roman" panose="02020603050405020304" pitchFamily="18" charset="0"/>
              </a:rPr>
              <a:t>Annotating ground-truth strokes is a laborious process</a:t>
            </a:r>
          </a:p>
        </p:txBody>
      </p:sp>
      <p:sp>
        <p:nvSpPr>
          <p:cNvPr id="16" name="TextBox 15">
            <a:extLst>
              <a:ext uri="{FF2B5EF4-FFF2-40B4-BE49-F238E27FC236}">
                <a16:creationId xmlns:a16="http://schemas.microsoft.com/office/drawing/2014/main" id="{FEE78025-376F-A0FA-5658-DF89EED9B2A0}"/>
              </a:ext>
            </a:extLst>
          </p:cNvPr>
          <p:cNvSpPr txBox="1"/>
          <p:nvPr/>
        </p:nvSpPr>
        <p:spPr>
          <a:xfrm>
            <a:off x="5050554" y="2757233"/>
            <a:ext cx="1972235" cy="738664"/>
          </a:xfrm>
          <a:prstGeom prst="rect">
            <a:avLst/>
          </a:prstGeom>
          <a:noFill/>
        </p:spPr>
        <p:txBody>
          <a:bodyPr wrap="square">
            <a:spAutoFit/>
          </a:bodyPr>
          <a:lstStyle/>
          <a:p>
            <a:pPr algn="ctr"/>
            <a:r>
              <a:rPr lang="en-US" sz="1400" dirty="0">
                <a:latin typeface="Times New Roman" panose="02020603050405020304" pitchFamily="18" charset="0"/>
                <a:cs typeface="Times New Roman" panose="02020603050405020304" pitchFamily="18" charset="0"/>
              </a:rPr>
              <a:t>The current STR datasets contains limited handwriting styles</a:t>
            </a:r>
            <a:endParaRPr lang="en-US" sz="1400" b="0" i="0" dirty="0">
              <a:effectLst/>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C7571CE9-883F-12B4-7FA7-21CBA5B777F7}"/>
              </a:ext>
            </a:extLst>
          </p:cNvPr>
          <p:cNvSpPr txBox="1"/>
          <p:nvPr/>
        </p:nvSpPr>
        <p:spPr>
          <a:xfrm>
            <a:off x="7971777" y="2590485"/>
            <a:ext cx="1972235" cy="954107"/>
          </a:xfrm>
          <a:prstGeom prst="rect">
            <a:avLst/>
          </a:prstGeom>
          <a:noFill/>
        </p:spPr>
        <p:txBody>
          <a:bodyPr wrap="square">
            <a:spAutoFit/>
          </a:bodyPr>
          <a:lstStyle/>
          <a:p>
            <a:pPr algn="ctr"/>
            <a:r>
              <a:rPr lang="en-US" sz="1400" dirty="0">
                <a:latin typeface="Times New Roman" panose="02020603050405020304" pitchFamily="18" charset="0"/>
                <a:cs typeface="Times New Roman" panose="02020603050405020304" pitchFamily="18" charset="0"/>
              </a:rPr>
              <a:t>Current system are not able to work with unconstrained handwritten text</a:t>
            </a:r>
          </a:p>
        </p:txBody>
      </p:sp>
      <p:sp>
        <p:nvSpPr>
          <p:cNvPr id="25" name="TextBox 24">
            <a:extLst>
              <a:ext uri="{FF2B5EF4-FFF2-40B4-BE49-F238E27FC236}">
                <a16:creationId xmlns:a16="http://schemas.microsoft.com/office/drawing/2014/main" id="{E655A34A-228A-1EA0-DD8C-F7A4C98C6EEE}"/>
              </a:ext>
            </a:extLst>
          </p:cNvPr>
          <p:cNvSpPr txBox="1"/>
          <p:nvPr/>
        </p:nvSpPr>
        <p:spPr>
          <a:xfrm>
            <a:off x="3890982" y="1781829"/>
            <a:ext cx="1183337" cy="461665"/>
          </a:xfrm>
          <a:prstGeom prst="rect">
            <a:avLst/>
          </a:prstGeom>
          <a:noFill/>
        </p:spPr>
        <p:txBody>
          <a:bodyPr wrap="none" rtlCol="0">
            <a:spAutoFit/>
          </a:bodyPr>
          <a:lstStyle/>
          <a:p>
            <a:r>
              <a:rPr lang="en-US" sz="2400" dirty="0">
                <a:solidFill>
                  <a:srgbClr val="C00000"/>
                </a:solidFill>
                <a:latin typeface="Times New Roman" panose="02020603050405020304" pitchFamily="18" charset="0"/>
                <a:cs typeface="Times New Roman" panose="02020603050405020304" pitchFamily="18" charset="0"/>
              </a:rPr>
              <a:t>Dataset </a:t>
            </a:r>
          </a:p>
        </p:txBody>
      </p:sp>
      <p:sp>
        <p:nvSpPr>
          <p:cNvPr id="28" name="TextBox 27">
            <a:extLst>
              <a:ext uri="{FF2B5EF4-FFF2-40B4-BE49-F238E27FC236}">
                <a16:creationId xmlns:a16="http://schemas.microsoft.com/office/drawing/2014/main" id="{7961576A-9E08-E7E8-8B52-B3181DF0FAC2}"/>
              </a:ext>
            </a:extLst>
          </p:cNvPr>
          <p:cNvSpPr txBox="1"/>
          <p:nvPr/>
        </p:nvSpPr>
        <p:spPr>
          <a:xfrm>
            <a:off x="7445780" y="1797071"/>
            <a:ext cx="3212657" cy="461665"/>
          </a:xfrm>
          <a:prstGeom prst="rect">
            <a:avLst/>
          </a:prstGeom>
          <a:noFill/>
        </p:spPr>
        <p:txBody>
          <a:bodyPr wrap="square">
            <a:spAutoFit/>
          </a:bodyPr>
          <a:lstStyle/>
          <a:p>
            <a:r>
              <a:rPr lang="en-US" sz="2400" b="1" dirty="0">
                <a:solidFill>
                  <a:srgbClr val="C00000"/>
                </a:solidFill>
                <a:latin typeface="Times New Roman" panose="02020603050405020304" pitchFamily="18" charset="0"/>
                <a:cs typeface="Times New Roman" panose="02020603050405020304" pitchFamily="18" charset="0"/>
              </a:rPr>
              <a:t> </a:t>
            </a:r>
            <a:r>
              <a:rPr lang="en-US" sz="2400" dirty="0">
                <a:solidFill>
                  <a:srgbClr val="C00000"/>
                </a:solidFill>
                <a:latin typeface="Times New Roman" panose="02020603050405020304" pitchFamily="18" charset="0"/>
                <a:cs typeface="Times New Roman" panose="02020603050405020304" pitchFamily="18" charset="0"/>
              </a:rPr>
              <a:t>Unconstrained text</a:t>
            </a:r>
          </a:p>
        </p:txBody>
      </p:sp>
      <p:sp>
        <p:nvSpPr>
          <p:cNvPr id="31" name="Rectangle: Rounded Corners 30">
            <a:extLst>
              <a:ext uri="{FF2B5EF4-FFF2-40B4-BE49-F238E27FC236}">
                <a16:creationId xmlns:a16="http://schemas.microsoft.com/office/drawing/2014/main" id="{B99B74D7-FCF6-459C-E380-07D9F21BD26E}"/>
              </a:ext>
            </a:extLst>
          </p:cNvPr>
          <p:cNvSpPr/>
          <p:nvPr/>
        </p:nvSpPr>
        <p:spPr>
          <a:xfrm>
            <a:off x="1821166" y="2407868"/>
            <a:ext cx="2511694" cy="1429948"/>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BDCBA51F-1167-20F5-CD25-02AE8545AC6C}"/>
              </a:ext>
            </a:extLst>
          </p:cNvPr>
          <p:cNvSpPr/>
          <p:nvPr/>
        </p:nvSpPr>
        <p:spPr>
          <a:xfrm>
            <a:off x="7700679" y="2352192"/>
            <a:ext cx="2474259" cy="1440378"/>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DB569467-74C1-614C-B56A-75BF6E60CD57}"/>
              </a:ext>
            </a:extLst>
          </p:cNvPr>
          <p:cNvSpPr/>
          <p:nvPr/>
        </p:nvSpPr>
        <p:spPr>
          <a:xfrm>
            <a:off x="4671805" y="2397438"/>
            <a:ext cx="2689929" cy="1440378"/>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645AD63-5F66-E47E-D34B-79039F9CFA46}"/>
              </a:ext>
            </a:extLst>
          </p:cNvPr>
          <p:cNvSpPr txBox="1"/>
          <p:nvPr/>
        </p:nvSpPr>
        <p:spPr>
          <a:xfrm>
            <a:off x="5521799" y="384989"/>
            <a:ext cx="7455876" cy="400110"/>
          </a:xfrm>
          <a:prstGeom prst="rect">
            <a:avLst/>
          </a:prstGeom>
          <a:noFill/>
        </p:spPr>
        <p:txBody>
          <a:bodyPr wrap="square">
            <a:spAutoFit/>
          </a:bodyPr>
          <a:lstStyle/>
          <a:p>
            <a:r>
              <a:rPr lang="en-US" sz="2000" dirty="0">
                <a:latin typeface="Times New Roman" panose="02020603050405020304" pitchFamily="18" charset="0"/>
                <a:cs typeface="Times New Roman" panose="02020603050405020304" pitchFamily="18" charset="0"/>
              </a:rPr>
              <a:t>Handwriting stroke prediction</a:t>
            </a:r>
          </a:p>
        </p:txBody>
      </p:sp>
      <p:cxnSp>
        <p:nvCxnSpPr>
          <p:cNvPr id="4" name="Straight Connector 3">
            <a:extLst>
              <a:ext uri="{FF2B5EF4-FFF2-40B4-BE49-F238E27FC236}">
                <a16:creationId xmlns:a16="http://schemas.microsoft.com/office/drawing/2014/main" id="{8DB5B3FA-D8BD-8B1A-A406-DE7A3F86BAC9}"/>
              </a:ext>
            </a:extLst>
          </p:cNvPr>
          <p:cNvCxnSpPr>
            <a:cxnSpLocks/>
          </p:cNvCxnSpPr>
          <p:nvPr/>
        </p:nvCxnSpPr>
        <p:spPr>
          <a:xfrm>
            <a:off x="5305900" y="4499811"/>
            <a:ext cx="0" cy="38961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6A53A0-EB8B-BC53-228A-983B82ABBAC6}"/>
              </a:ext>
            </a:extLst>
          </p:cNvPr>
          <p:cNvCxnSpPr>
            <a:cxnSpLocks/>
          </p:cNvCxnSpPr>
          <p:nvPr/>
        </p:nvCxnSpPr>
        <p:spPr>
          <a:xfrm>
            <a:off x="1607757" y="4889421"/>
            <a:ext cx="7828085"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2F75FAF9-F83D-D765-7A99-B724BDEC5670}"/>
              </a:ext>
            </a:extLst>
          </p:cNvPr>
          <p:cNvSpPr/>
          <p:nvPr/>
        </p:nvSpPr>
        <p:spPr>
          <a:xfrm>
            <a:off x="763696" y="5409141"/>
            <a:ext cx="1688123" cy="1182747"/>
          </a:xfrm>
          <a:prstGeom prst="roundRect">
            <a:avLst/>
          </a:prstGeom>
          <a:noFill/>
          <a:ln w="19050">
            <a:solidFill>
              <a:srgbClr val="C825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Mimic the handwriting style</a:t>
            </a:r>
          </a:p>
        </p:txBody>
      </p:sp>
      <p:sp>
        <p:nvSpPr>
          <p:cNvPr id="8" name="Rectangle: Rounded Corners 7">
            <a:extLst>
              <a:ext uri="{FF2B5EF4-FFF2-40B4-BE49-F238E27FC236}">
                <a16:creationId xmlns:a16="http://schemas.microsoft.com/office/drawing/2014/main" id="{42E80E2B-5BCB-B91F-0899-7E973656B9B5}"/>
              </a:ext>
            </a:extLst>
          </p:cNvPr>
          <p:cNvSpPr/>
          <p:nvPr/>
        </p:nvSpPr>
        <p:spPr>
          <a:xfrm>
            <a:off x="3350588" y="5393515"/>
            <a:ext cx="1688123" cy="1182747"/>
          </a:xfrm>
          <a:prstGeom prst="roundRect">
            <a:avLst/>
          </a:prstGeom>
          <a:noFill/>
          <a:ln w="19050">
            <a:solidFill>
              <a:srgbClr val="C825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Readability</a:t>
            </a:r>
          </a:p>
        </p:txBody>
      </p:sp>
      <p:sp>
        <p:nvSpPr>
          <p:cNvPr id="9" name="Rectangle: Rounded Corners 8">
            <a:extLst>
              <a:ext uri="{FF2B5EF4-FFF2-40B4-BE49-F238E27FC236}">
                <a16:creationId xmlns:a16="http://schemas.microsoft.com/office/drawing/2014/main" id="{8CBA62E2-8D2A-8FA9-A28C-3FF9A71F6B6A}"/>
              </a:ext>
            </a:extLst>
          </p:cNvPr>
          <p:cNvSpPr/>
          <p:nvPr/>
        </p:nvSpPr>
        <p:spPr>
          <a:xfrm>
            <a:off x="5937480" y="5393514"/>
            <a:ext cx="1688123" cy="1182747"/>
          </a:xfrm>
          <a:prstGeom prst="roundRect">
            <a:avLst/>
          </a:prstGeom>
          <a:noFill/>
          <a:ln w="19050">
            <a:solidFill>
              <a:srgbClr val="C825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1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Short/ long text</a:t>
            </a:r>
          </a:p>
        </p:txBody>
      </p:sp>
      <p:sp>
        <p:nvSpPr>
          <p:cNvPr id="10" name="Rectangle: Rounded Corners 9">
            <a:extLst>
              <a:ext uri="{FF2B5EF4-FFF2-40B4-BE49-F238E27FC236}">
                <a16:creationId xmlns:a16="http://schemas.microsoft.com/office/drawing/2014/main" id="{829989F9-4300-E862-F104-A14E2C6F4582}"/>
              </a:ext>
            </a:extLst>
          </p:cNvPr>
          <p:cNvSpPr/>
          <p:nvPr/>
        </p:nvSpPr>
        <p:spPr>
          <a:xfrm>
            <a:off x="8524372" y="5393513"/>
            <a:ext cx="1688123" cy="1182747"/>
          </a:xfrm>
          <a:prstGeom prst="roundRect">
            <a:avLst/>
          </a:prstGeom>
          <a:noFill/>
          <a:ln w="19050">
            <a:solidFill>
              <a:srgbClr val="C825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Reasonable time to train</a:t>
            </a:r>
          </a:p>
        </p:txBody>
      </p:sp>
      <p:cxnSp>
        <p:nvCxnSpPr>
          <p:cNvPr id="11" name="Straight Arrow Connector 10">
            <a:extLst>
              <a:ext uri="{FF2B5EF4-FFF2-40B4-BE49-F238E27FC236}">
                <a16:creationId xmlns:a16="http://schemas.microsoft.com/office/drawing/2014/main" id="{7F4FC675-09BC-8A8F-BB66-A6652AB5B76D}"/>
              </a:ext>
            </a:extLst>
          </p:cNvPr>
          <p:cNvCxnSpPr>
            <a:endCxn id="7" idx="0"/>
          </p:cNvCxnSpPr>
          <p:nvPr/>
        </p:nvCxnSpPr>
        <p:spPr>
          <a:xfrm>
            <a:off x="1607757" y="4889421"/>
            <a:ext cx="1" cy="51972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44F102B0-08F0-42B4-7048-54464A950664}"/>
              </a:ext>
            </a:extLst>
          </p:cNvPr>
          <p:cNvCxnSpPr/>
          <p:nvPr/>
        </p:nvCxnSpPr>
        <p:spPr>
          <a:xfrm>
            <a:off x="4191229" y="4889421"/>
            <a:ext cx="1" cy="51972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BA19FDE-18F2-DD29-646C-8EA1384ACE5D}"/>
              </a:ext>
            </a:extLst>
          </p:cNvPr>
          <p:cNvCxnSpPr/>
          <p:nvPr/>
        </p:nvCxnSpPr>
        <p:spPr>
          <a:xfrm>
            <a:off x="6778121" y="4889421"/>
            <a:ext cx="1" cy="51972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314467B-1757-C38B-7ED7-CA905FDD8FD7}"/>
              </a:ext>
            </a:extLst>
          </p:cNvPr>
          <p:cNvCxnSpPr/>
          <p:nvPr/>
        </p:nvCxnSpPr>
        <p:spPr>
          <a:xfrm>
            <a:off x="9420211" y="4889421"/>
            <a:ext cx="1" cy="51972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8F56093-FEFA-B62A-4A3E-C0D37C992C34}"/>
              </a:ext>
            </a:extLst>
          </p:cNvPr>
          <p:cNvSpPr txBox="1"/>
          <p:nvPr/>
        </p:nvSpPr>
        <p:spPr>
          <a:xfrm>
            <a:off x="3897665" y="4143844"/>
            <a:ext cx="7455876" cy="400110"/>
          </a:xfrm>
          <a:prstGeom prst="rect">
            <a:avLst/>
          </a:prstGeom>
          <a:noFill/>
        </p:spPr>
        <p:txBody>
          <a:bodyPr wrap="square">
            <a:spAutoFit/>
          </a:bodyPr>
          <a:lstStyle/>
          <a:p>
            <a:r>
              <a:rPr lang="en-US" sz="2000" dirty="0">
                <a:latin typeface="Times New Roman" panose="02020603050405020304" pitchFamily="18" charset="0"/>
                <a:cs typeface="Times New Roman" panose="02020603050405020304" pitchFamily="18" charset="0"/>
              </a:rPr>
              <a:t>Handwriting stroke generation</a:t>
            </a:r>
          </a:p>
        </p:txBody>
      </p:sp>
      <p:cxnSp>
        <p:nvCxnSpPr>
          <p:cNvPr id="19" name="Straight Connector 18">
            <a:extLst>
              <a:ext uri="{FF2B5EF4-FFF2-40B4-BE49-F238E27FC236}">
                <a16:creationId xmlns:a16="http://schemas.microsoft.com/office/drawing/2014/main" id="{39E68247-306A-7BA4-2E5A-AFF7F98F8C27}"/>
              </a:ext>
            </a:extLst>
          </p:cNvPr>
          <p:cNvCxnSpPr>
            <a:cxnSpLocks/>
          </p:cNvCxnSpPr>
          <p:nvPr/>
        </p:nvCxnSpPr>
        <p:spPr>
          <a:xfrm>
            <a:off x="6982999" y="825276"/>
            <a:ext cx="0" cy="38961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17AD718-7B6F-35A4-5DDD-D5BD2310B8CE}"/>
              </a:ext>
            </a:extLst>
          </p:cNvPr>
          <p:cNvCxnSpPr>
            <a:cxnSpLocks/>
          </p:cNvCxnSpPr>
          <p:nvPr/>
        </p:nvCxnSpPr>
        <p:spPr>
          <a:xfrm>
            <a:off x="4797517" y="1214886"/>
            <a:ext cx="3657703"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ED61328-BDEC-8D7A-1DA9-EF5EFBB2BBF6}"/>
              </a:ext>
            </a:extLst>
          </p:cNvPr>
          <p:cNvCxnSpPr/>
          <p:nvPr/>
        </p:nvCxnSpPr>
        <p:spPr>
          <a:xfrm>
            <a:off x="4797517" y="1214886"/>
            <a:ext cx="1" cy="51972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7D4C4043-D2AB-7A7F-D57B-AF4B13BCAB25}"/>
              </a:ext>
            </a:extLst>
          </p:cNvPr>
          <p:cNvCxnSpPr/>
          <p:nvPr/>
        </p:nvCxnSpPr>
        <p:spPr>
          <a:xfrm>
            <a:off x="8455220" y="1214886"/>
            <a:ext cx="1" cy="51972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0579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p:bldP spid="20" grpId="0"/>
      <p:bldP spid="25" grpId="0"/>
      <p:bldP spid="28" grpId="0"/>
      <p:bldP spid="31" grpId="0" animBg="1"/>
      <p:bldP spid="33" grpId="0" animBg="1"/>
      <p:bldP spid="34" grpId="0" animBg="1"/>
      <p:bldP spid="7" grpId="0" animBg="1"/>
      <p:bldP spid="8" grpId="0" animBg="1"/>
      <p:bldP spid="9" grpId="0" animBg="1"/>
      <p:bldP spid="10" grpId="0" animBg="1"/>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CFFA1-8698-D908-FE04-2DD28C23B5C4}"/>
              </a:ext>
            </a:extLst>
          </p:cNvPr>
          <p:cNvSpPr>
            <a:spLocks noGrp="1"/>
          </p:cNvSpPr>
          <p:nvPr>
            <p:ph type="title"/>
          </p:nvPr>
        </p:nvSpPr>
        <p:spPr/>
        <p:txBody>
          <a:bodyPr/>
          <a:lstStyle/>
          <a:p>
            <a:r>
              <a:rPr lang="en-US" dirty="0">
                <a:solidFill>
                  <a:srgbClr val="C00000"/>
                </a:solidFill>
                <a:latin typeface="Times New Roman" panose="02020603050405020304" pitchFamily="18" charset="0"/>
                <a:cs typeface="Times New Roman" panose="02020603050405020304" pitchFamily="18" charset="0"/>
              </a:rPr>
              <a:t>Outline</a:t>
            </a:r>
          </a:p>
        </p:txBody>
      </p:sp>
      <p:sp>
        <p:nvSpPr>
          <p:cNvPr id="3" name="Content Placeholder 2">
            <a:extLst>
              <a:ext uri="{FF2B5EF4-FFF2-40B4-BE49-F238E27FC236}">
                <a16:creationId xmlns:a16="http://schemas.microsoft.com/office/drawing/2014/main" id="{A3C947FC-6573-DA57-7CE7-6319EC9197F5}"/>
              </a:ext>
            </a:extLst>
          </p:cNvPr>
          <p:cNvSpPr>
            <a:spLocks noGrp="1"/>
          </p:cNvSpPr>
          <p:nvPr>
            <p:ph idx="1"/>
          </p:nvPr>
        </p:nvSpPr>
        <p:spPr>
          <a:xfrm>
            <a:off x="838200" y="2141537"/>
            <a:ext cx="10515600" cy="4351338"/>
          </a:xfrm>
        </p:spPr>
        <p:txBody>
          <a:bodyPr>
            <a:normAutofit/>
          </a:bodyPr>
          <a:lstStyle/>
          <a:p>
            <a:pPr marL="571500" indent="-571500">
              <a:buFont typeface="+mj-lt"/>
              <a:buAutoNum type="romanUcPeriod"/>
            </a:pPr>
            <a:r>
              <a:rPr lang="en-US" dirty="0">
                <a:latin typeface="Times New Roman" panose="02020603050405020304" pitchFamily="18" charset="0"/>
                <a:cs typeface="Times New Roman" panose="02020603050405020304" pitchFamily="18" charset="0"/>
              </a:rPr>
              <a:t>Handwriting stroke prediction</a:t>
            </a:r>
          </a:p>
          <a:p>
            <a:pPr lvl="1">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Word detection</a:t>
            </a:r>
          </a:p>
          <a:p>
            <a:pPr lvl="1">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Stroke trajectory recovery</a:t>
            </a:r>
          </a:p>
          <a:p>
            <a:pPr lvl="1">
              <a:buFont typeface="Wingdings" panose="05000000000000000000" pitchFamily="2" charset="2"/>
              <a:buChar char="q"/>
            </a:pPr>
            <a:endParaRPr lang="en-US" dirty="0">
              <a:latin typeface="Times New Roman" panose="02020603050405020304" pitchFamily="18" charset="0"/>
              <a:cs typeface="Times New Roman" panose="02020603050405020304" pitchFamily="18" charset="0"/>
            </a:endParaRPr>
          </a:p>
          <a:p>
            <a:pPr marL="571500" indent="-571500">
              <a:buFont typeface="+mj-lt"/>
              <a:buAutoNum type="romanUcPeriod"/>
            </a:pPr>
            <a:r>
              <a:rPr lang="en-US" dirty="0">
                <a:latin typeface="Times New Roman" panose="02020603050405020304" pitchFamily="18" charset="0"/>
                <a:cs typeface="Times New Roman" panose="02020603050405020304" pitchFamily="18" charset="0"/>
              </a:rPr>
              <a:t>Handwriting stroke generation</a:t>
            </a:r>
          </a:p>
          <a:p>
            <a:pPr lvl="1">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Multi-scale calligraphic style features</a:t>
            </a:r>
          </a:p>
          <a:p>
            <a:pPr lvl="1">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Diffusion model</a:t>
            </a:r>
          </a:p>
          <a:p>
            <a:pPr lvl="1">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Style and projected character matching</a:t>
            </a:r>
          </a:p>
          <a:p>
            <a:pPr marL="571500" indent="-571500">
              <a:buFont typeface="+mj-lt"/>
              <a:buAutoNum type="romanUcPeriod"/>
            </a:pPr>
            <a:endParaRPr lang="en-US"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7395680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DE84EFC-9B96-C9D4-80EF-AAB26C7C2F11}"/>
              </a:ext>
            </a:extLst>
          </p:cNvPr>
          <p:cNvSpPr txBox="1"/>
          <p:nvPr/>
        </p:nvSpPr>
        <p:spPr>
          <a:xfrm>
            <a:off x="936941" y="75185"/>
            <a:ext cx="10588434" cy="1062644"/>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800">
                <a:latin typeface="Times New Roman"/>
                <a:cs typeface="Times New Roman"/>
              </a:rPr>
              <a:t>Word Detection</a:t>
            </a:r>
            <a:endParaRPr lang="en-US" sz="4000" kern="1200">
              <a:latin typeface="Times New Roman"/>
              <a:ea typeface="+mj-ea"/>
              <a:cs typeface="Times New Roman"/>
            </a:endParaRPr>
          </a:p>
        </p:txBody>
      </p:sp>
      <p:pic>
        <p:nvPicPr>
          <p:cNvPr id="6148" name="Picture 4">
            <a:extLst>
              <a:ext uri="{FF2B5EF4-FFF2-40B4-BE49-F238E27FC236}">
                <a16:creationId xmlns:a16="http://schemas.microsoft.com/office/drawing/2014/main" id="{C969996A-DFEA-42A3-838E-557BE1B9ED7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075342" y="3472719"/>
            <a:ext cx="2000877" cy="292811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F4C89790-4F0C-B0A7-457C-DAFB20F479E8}"/>
              </a:ext>
            </a:extLst>
          </p:cNvPr>
          <p:cNvSpPr>
            <a:spLocks noGrp="1"/>
          </p:cNvSpPr>
          <p:nvPr>
            <p:ph idx="1"/>
          </p:nvPr>
        </p:nvSpPr>
        <p:spPr>
          <a:xfrm>
            <a:off x="5587330" y="1364422"/>
            <a:ext cx="6282169" cy="2108297"/>
          </a:xfrm>
        </p:spPr>
        <p:txBody>
          <a:bodyPr vert="horz" lIns="91440" tIns="45720" rIns="91440" bIns="45720" rtlCol="0">
            <a:normAutofit/>
          </a:bodyPr>
          <a:lstStyle/>
          <a:p>
            <a:pPr marL="0"/>
            <a:endParaRPr lang="en-US" sz="2000" b="0" i="0" dirty="0">
              <a:effectLst/>
            </a:endParaRPr>
          </a:p>
          <a:p>
            <a:pPr marL="0" indent="0">
              <a:buNone/>
            </a:pPr>
            <a:r>
              <a:rPr lang="en-US" sz="2000" b="0" i="0" dirty="0">
                <a:effectLst/>
                <a:latin typeface="Times New Roman" panose="02020603050405020304" pitchFamily="18" charset="0"/>
                <a:cs typeface="Times New Roman" panose="02020603050405020304" pitchFamily="18" charset="0"/>
              </a:rPr>
              <a:t>Word detection from handwritten text plays a crucial role in the success of subsequent applications such as </a:t>
            </a:r>
            <a:r>
              <a:rPr lang="en-US" sz="2000" b="0" i="0" dirty="0">
                <a:solidFill>
                  <a:srgbClr val="C00000"/>
                </a:solidFill>
                <a:effectLst/>
                <a:latin typeface="Times New Roman" panose="02020603050405020304" pitchFamily="18" charset="0"/>
                <a:cs typeface="Times New Roman" panose="02020603050405020304" pitchFamily="18" charset="0"/>
              </a:rPr>
              <a:t>writing order prediction. </a:t>
            </a:r>
            <a:r>
              <a:rPr lang="en-US" sz="2000" dirty="0">
                <a:latin typeface="Times New Roman"/>
                <a:cs typeface="Times New Roman"/>
              </a:rPr>
              <a:t>Word detection from </a:t>
            </a:r>
            <a:r>
              <a:rPr lang="en-US" b="1" dirty="0">
                <a:solidFill>
                  <a:srgbClr val="7A0000"/>
                </a:solidFill>
                <a:latin typeface="Times New Roman"/>
                <a:cs typeface="Times New Roman"/>
              </a:rPr>
              <a:t>unconstrained low-contrast camera-captured images </a:t>
            </a:r>
            <a:r>
              <a:rPr lang="en-US" sz="2000" dirty="0">
                <a:latin typeface="Times New Roman"/>
                <a:cs typeface="Times New Roman"/>
              </a:rPr>
              <a:t>is still an open problem in document analysis</a:t>
            </a:r>
            <a:endParaRPr lang="en-US" sz="2000" dirty="0"/>
          </a:p>
          <a:p>
            <a:pPr marL="0" indent="0">
              <a:buNone/>
            </a:pPr>
            <a:endParaRPr lang="en-US" sz="2000" b="0" i="0" dirty="0">
              <a:solidFill>
                <a:srgbClr val="C00000"/>
              </a:solidFill>
              <a:effectLst/>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0DD510AB-7569-47F3-EE6C-A021A22F404E}"/>
              </a:ext>
            </a:extLst>
          </p:cNvPr>
          <p:cNvSpPr>
            <a:spLocks noGrp="1"/>
          </p:cNvSpPr>
          <p:nvPr>
            <p:ph type="sldNum" sz="quarter" idx="12"/>
          </p:nvPr>
        </p:nvSpPr>
        <p:spPr>
          <a:xfrm>
            <a:off x="10330903" y="6217920"/>
            <a:ext cx="914400" cy="365125"/>
          </a:xfrm>
        </p:spPr>
        <p:txBody>
          <a:bodyPr vert="horz" lIns="91440" tIns="45720" rIns="91440" bIns="45720" rtlCol="0" anchor="ctr">
            <a:normAutofit lnSpcReduction="10000"/>
          </a:bodyPr>
          <a:lstStyle/>
          <a:p>
            <a:pPr>
              <a:spcAft>
                <a:spcPts val="600"/>
              </a:spcAft>
              <a:defRPr/>
            </a:pPr>
            <a:fld id="{B7FAE9D9-21D7-4F80-AD49-A5563F5F7173}" type="slidenum">
              <a:rPr lang="en-US">
                <a:solidFill>
                  <a:prstClr val="black">
                    <a:lumMod val="50000"/>
                    <a:lumOff val="50000"/>
                  </a:prstClr>
                </a:solidFill>
              </a:rPr>
              <a:pPr>
                <a:spcAft>
                  <a:spcPts val="600"/>
                </a:spcAft>
                <a:defRPr/>
              </a:pPr>
              <a:t>7</a:t>
            </a:fld>
            <a:endParaRPr lang="en-US">
              <a:solidFill>
                <a:prstClr val="black">
                  <a:lumMod val="50000"/>
                  <a:lumOff val="50000"/>
                </a:prstClr>
              </a:solidFill>
            </a:endParaRPr>
          </a:p>
        </p:txBody>
      </p:sp>
      <p:sp>
        <p:nvSpPr>
          <p:cNvPr id="8" name="TextBox 7">
            <a:extLst>
              <a:ext uri="{FF2B5EF4-FFF2-40B4-BE49-F238E27FC236}">
                <a16:creationId xmlns:a16="http://schemas.microsoft.com/office/drawing/2014/main" id="{4884BE2B-B5C5-0FCD-9297-700E8D5D950F}"/>
              </a:ext>
            </a:extLst>
          </p:cNvPr>
          <p:cNvSpPr txBox="1"/>
          <p:nvPr/>
        </p:nvSpPr>
        <p:spPr>
          <a:xfrm>
            <a:off x="1046679" y="2508250"/>
            <a:ext cx="4289607" cy="1077218"/>
          </a:xfrm>
          <a:prstGeom prst="rect">
            <a:avLst/>
          </a:prstGeom>
          <a:noFill/>
        </p:spPr>
        <p:txBody>
          <a:bodyPr wrap="square" lIns="91440" tIns="45720" rIns="91440" bIns="45720" rtlCol="0" anchor="t">
            <a:spAutoFit/>
          </a:bodyPr>
          <a:lstStyle/>
          <a:p>
            <a:r>
              <a:rPr lang="en-US" sz="3200" dirty="0">
                <a:latin typeface="Times New Roman"/>
                <a:cs typeface="Times New Roman"/>
              </a:rPr>
              <a:t>Why is a word detection an important problem?</a:t>
            </a:r>
          </a:p>
        </p:txBody>
      </p:sp>
      <p:pic>
        <p:nvPicPr>
          <p:cNvPr id="6" name="Picture 5" descr="Text, letter&#10;&#10;Description automatically generated">
            <a:extLst>
              <a:ext uri="{FF2B5EF4-FFF2-40B4-BE49-F238E27FC236}">
                <a16:creationId xmlns:a16="http://schemas.microsoft.com/office/drawing/2014/main" id="{A011BCCE-B400-4B90-82A0-A147CD3223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1715" y="3429000"/>
            <a:ext cx="1664726" cy="2219634"/>
          </a:xfrm>
          <a:prstGeom prst="rect">
            <a:avLst/>
          </a:prstGeom>
        </p:spPr>
      </p:pic>
      <p:pic>
        <p:nvPicPr>
          <p:cNvPr id="9" name="Picture 8" descr="Text, letter&#10;&#10;Description automatically generated">
            <a:extLst>
              <a:ext uri="{FF2B5EF4-FFF2-40B4-BE49-F238E27FC236}">
                <a16:creationId xmlns:a16="http://schemas.microsoft.com/office/drawing/2014/main" id="{5E8414DD-20BA-6B33-BC81-2E25956023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0803" y="4192240"/>
            <a:ext cx="2430264" cy="1131330"/>
          </a:xfrm>
          <a:prstGeom prst="rect">
            <a:avLst/>
          </a:prstGeom>
        </p:spPr>
      </p:pic>
      <p:pic>
        <p:nvPicPr>
          <p:cNvPr id="10" name="Picture 9" descr="Text, letter&#10;&#10;Description automatically generated">
            <a:extLst>
              <a:ext uri="{FF2B5EF4-FFF2-40B4-BE49-F238E27FC236}">
                <a16:creationId xmlns:a16="http://schemas.microsoft.com/office/drawing/2014/main" id="{64025CD7-A183-C771-8010-C28AB024F6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10074231" y="3476706"/>
            <a:ext cx="1680465" cy="2240620"/>
          </a:xfrm>
          <a:prstGeom prst="rect">
            <a:avLst/>
          </a:prstGeom>
        </p:spPr>
      </p:pic>
    </p:spTree>
    <p:extLst>
      <p:ext uri="{BB962C8B-B14F-4D97-AF65-F5344CB8AC3E}">
        <p14:creationId xmlns:p14="http://schemas.microsoft.com/office/powerpoint/2010/main" val="1997060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14853-0B40-E78B-C777-195A129E2A94}"/>
              </a:ext>
            </a:extLst>
          </p:cNvPr>
          <p:cNvSpPr>
            <a:spLocks noGrp="1"/>
          </p:cNvSpPr>
          <p:nvPr>
            <p:ph type="title"/>
          </p:nvPr>
        </p:nvSpPr>
        <p:spPr>
          <a:xfrm>
            <a:off x="478359" y="136525"/>
            <a:ext cx="10515600" cy="1325563"/>
          </a:xfrm>
        </p:spPr>
        <p:txBody>
          <a:bodyPr>
            <a:normAutofit/>
          </a:bodyPr>
          <a:lstStyle/>
          <a:p>
            <a:r>
              <a:rPr lang="en-US" sz="4000" dirty="0">
                <a:latin typeface="Times New Roman" panose="02020603050405020304" pitchFamily="18" charset="0"/>
                <a:cs typeface="Times New Roman" panose="02020603050405020304" pitchFamily="18" charset="0"/>
              </a:rPr>
              <a:t>Character detection</a:t>
            </a:r>
          </a:p>
        </p:txBody>
      </p:sp>
      <p:sp>
        <p:nvSpPr>
          <p:cNvPr id="3" name="Content Placeholder 2">
            <a:extLst>
              <a:ext uri="{FF2B5EF4-FFF2-40B4-BE49-F238E27FC236}">
                <a16:creationId xmlns:a16="http://schemas.microsoft.com/office/drawing/2014/main" id="{290A02A3-C3A1-512A-ECDE-EC680435E048}"/>
              </a:ext>
            </a:extLst>
          </p:cNvPr>
          <p:cNvSpPr>
            <a:spLocks noGrp="1"/>
          </p:cNvSpPr>
          <p:nvPr>
            <p:ph idx="1"/>
          </p:nvPr>
        </p:nvSpPr>
        <p:spPr>
          <a:xfrm>
            <a:off x="478359" y="1462088"/>
            <a:ext cx="5929923" cy="4351338"/>
          </a:xfrm>
        </p:spPr>
        <p:txBody>
          <a:bodyPr>
            <a:normAutofit lnSpcReduction="10000"/>
          </a:bodyPr>
          <a:lstStyle/>
          <a:p>
            <a:pPr>
              <a:buFont typeface="Wingdings" panose="05000000000000000000" pitchFamily="2" charset="2"/>
              <a:buChar char="q"/>
            </a:pPr>
            <a:r>
              <a:rPr lang="en-US" sz="2000" b="0" i="0" dirty="0">
                <a:effectLst/>
                <a:latin typeface="Times New Roman" panose="02020603050405020304" pitchFamily="18" charset="0"/>
                <a:cs typeface="Times New Roman" panose="02020603050405020304" pitchFamily="18" charset="0"/>
              </a:rPr>
              <a:t> Character detection</a:t>
            </a:r>
            <a:r>
              <a:rPr lang="en-US" sz="2000" b="0" i="0" baseline="30000" dirty="0">
                <a:effectLst/>
                <a:latin typeface="Times New Roman" panose="02020603050405020304" pitchFamily="18" charset="0"/>
                <a:cs typeface="Times New Roman" panose="02020603050405020304" pitchFamily="18" charset="0"/>
              </a:rPr>
              <a:t>1</a:t>
            </a:r>
            <a:r>
              <a:rPr lang="en-US" sz="2000" b="0" i="0" dirty="0">
                <a:effectLst/>
                <a:latin typeface="Times New Roman" panose="02020603050405020304" pitchFamily="18" charset="0"/>
                <a:cs typeface="Times New Roman" panose="02020603050405020304" pitchFamily="18" charset="0"/>
              </a:rPr>
              <a:t> shows promising results for natural image scene text detection</a:t>
            </a:r>
          </a:p>
          <a:p>
            <a:pPr>
              <a:buFont typeface="Wingdings" panose="05000000000000000000" pitchFamily="2" charset="2"/>
              <a:buChar char="q"/>
            </a:pPr>
            <a:r>
              <a:rPr lang="en-US" sz="2000" dirty="0">
                <a:latin typeface="Times New Roman" panose="02020603050405020304" pitchFamily="18" charset="0"/>
                <a:cs typeface="Times New Roman" panose="02020603050405020304" pitchFamily="18" charset="0"/>
              </a:rPr>
              <a:t> T</a:t>
            </a:r>
            <a:r>
              <a:rPr lang="en-US" sz="2000" b="0" i="0" dirty="0">
                <a:effectLst/>
                <a:latin typeface="Times New Roman" panose="02020603050405020304" pitchFamily="18" charset="0"/>
                <a:cs typeface="Times New Roman" panose="02020603050405020304" pitchFamily="18" charset="0"/>
              </a:rPr>
              <a:t>he scene text is very different from the handwritten text</a:t>
            </a:r>
          </a:p>
          <a:p>
            <a:endParaRPr lang="en-US" sz="2000" b="0" i="0" dirty="0">
              <a:effectLst/>
              <a:latin typeface="Times New Roman" panose="02020603050405020304" pitchFamily="18" charset="0"/>
              <a:cs typeface="Times New Roman" panose="02020603050405020304" pitchFamily="18" charset="0"/>
            </a:endParaRPr>
          </a:p>
          <a:p>
            <a:pPr marL="0" indent="0">
              <a:buNone/>
            </a:pPr>
            <a:r>
              <a:rPr lang="en-US" dirty="0">
                <a:solidFill>
                  <a:srgbClr val="752219"/>
                </a:solidFill>
                <a:latin typeface="Times New Roman" panose="02020603050405020304" pitchFamily="18" charset="0"/>
                <a:cs typeface="Times New Roman" panose="02020603050405020304" pitchFamily="18" charset="0"/>
              </a:rPr>
              <a:t>Difference in scene text and handwritten text </a:t>
            </a:r>
          </a:p>
          <a:p>
            <a:pPr marL="0" indent="0">
              <a:buNone/>
            </a:pPr>
            <a:endParaRPr lang="en-US" sz="2000" b="0" i="0" dirty="0">
              <a:solidFill>
                <a:srgbClr val="752219"/>
              </a:solidFill>
              <a:effectLst/>
              <a:latin typeface="Times New Roman" panose="02020603050405020304" pitchFamily="18" charset="0"/>
              <a:cs typeface="Times New Roman" panose="02020603050405020304" pitchFamily="18" charset="0"/>
            </a:endParaRPr>
          </a:p>
          <a:p>
            <a:pPr lvl="1">
              <a:buFont typeface="Wingdings" panose="05000000000000000000" pitchFamily="2" charset="2"/>
              <a:buChar char="Ø"/>
            </a:pPr>
            <a:r>
              <a:rPr lang="en-US" sz="1600" b="0" i="0" dirty="0">
                <a:effectLst/>
                <a:latin typeface="Times New Roman" panose="02020603050405020304" pitchFamily="18" charset="0"/>
                <a:cs typeface="Times New Roman" panose="02020603050405020304" pitchFamily="18" charset="0"/>
              </a:rPr>
              <a:t>Words in natural image scene text are separated from one another in an arbitrary shape and mainly in a typed format</a:t>
            </a:r>
          </a:p>
          <a:p>
            <a:pPr lvl="1">
              <a:buFont typeface="Wingdings" panose="05000000000000000000" pitchFamily="2" charset="2"/>
              <a:buChar char="Ø"/>
            </a:pPr>
            <a:r>
              <a:rPr lang="en-US" sz="1600" b="0" i="0" dirty="0">
                <a:effectLst/>
                <a:latin typeface="Times New Roman" panose="02020603050405020304" pitchFamily="18" charset="0"/>
                <a:cs typeface="Times New Roman" panose="02020603050405020304" pitchFamily="18" charset="0"/>
              </a:rPr>
              <a:t>Scene text detection aims to localize the words in natural scenes from varying perspectives</a:t>
            </a:r>
          </a:p>
          <a:p>
            <a:pPr lvl="1">
              <a:buFont typeface="Wingdings" panose="05000000000000000000" pitchFamily="2" charset="2"/>
              <a:buChar char="Ø"/>
            </a:pPr>
            <a:r>
              <a:rPr lang="en-US" sz="1600" b="0" i="0" dirty="0">
                <a:effectLst/>
                <a:latin typeface="Times New Roman" panose="02020603050405020304" pitchFamily="18" charset="0"/>
                <a:cs typeface="Times New Roman" panose="02020603050405020304" pitchFamily="18" charset="0"/>
              </a:rPr>
              <a:t>In handwriting, the objective of word detection is to cope with different handwriting styles and overlapping text</a:t>
            </a:r>
          </a:p>
          <a:p>
            <a:pPr marL="457200" lvl="1" indent="0">
              <a:buNone/>
            </a:pPr>
            <a:endParaRPr lang="en-US" sz="1600" b="0" i="0" dirty="0">
              <a:effectLst/>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CA1C2396-6645-1994-C7D2-C11E50B17FD6}"/>
              </a:ext>
            </a:extLst>
          </p:cNvPr>
          <p:cNvSpPr txBox="1"/>
          <p:nvPr/>
        </p:nvSpPr>
        <p:spPr>
          <a:xfrm>
            <a:off x="838200" y="6259810"/>
            <a:ext cx="9393936" cy="461665"/>
          </a:xfrm>
          <a:prstGeom prst="rect">
            <a:avLst/>
          </a:prstGeom>
          <a:noFill/>
        </p:spPr>
        <p:txBody>
          <a:bodyPr wrap="square">
            <a:spAutoFit/>
          </a:bodyPr>
          <a:lstStyle/>
          <a:p>
            <a:r>
              <a:rPr lang="en-US" sz="1200" b="0" i="0" baseline="30000" dirty="0">
                <a:solidFill>
                  <a:srgbClr val="222222"/>
                </a:solidFill>
                <a:effectLst/>
                <a:latin typeface="Times New Roman" panose="02020603050405020304" pitchFamily="18" charset="0"/>
                <a:cs typeface="Times New Roman" panose="02020603050405020304" pitchFamily="18" charset="0"/>
              </a:rPr>
              <a:t>1</a:t>
            </a:r>
            <a:r>
              <a:rPr lang="en-US" sz="1200" b="0" i="0" dirty="0">
                <a:solidFill>
                  <a:srgbClr val="222222"/>
                </a:solidFill>
                <a:effectLst/>
                <a:latin typeface="Times New Roman" panose="02020603050405020304" pitchFamily="18" charset="0"/>
                <a:cs typeface="Times New Roman" panose="02020603050405020304" pitchFamily="18" charset="0"/>
              </a:rPr>
              <a:t>Baek, </a:t>
            </a:r>
            <a:r>
              <a:rPr lang="en-US" sz="1200" b="0" i="0" dirty="0" err="1">
                <a:solidFill>
                  <a:srgbClr val="222222"/>
                </a:solidFill>
                <a:effectLst/>
                <a:latin typeface="Times New Roman" panose="02020603050405020304" pitchFamily="18" charset="0"/>
                <a:cs typeface="Times New Roman" panose="02020603050405020304" pitchFamily="18" charset="0"/>
              </a:rPr>
              <a:t>Youngmin</a:t>
            </a:r>
            <a:r>
              <a:rPr lang="en-US" sz="1200" b="0" i="0" dirty="0">
                <a:solidFill>
                  <a:srgbClr val="222222"/>
                </a:solidFill>
                <a:effectLst/>
                <a:latin typeface="Times New Roman" panose="02020603050405020304" pitchFamily="18" charset="0"/>
                <a:cs typeface="Times New Roman" panose="02020603050405020304" pitchFamily="18" charset="0"/>
              </a:rPr>
              <a:t>, et al. "Character region awareness for text detection." </a:t>
            </a:r>
            <a:r>
              <a:rPr lang="en-US" sz="1200" b="0" i="1" dirty="0">
                <a:solidFill>
                  <a:srgbClr val="222222"/>
                </a:solidFill>
                <a:effectLst/>
                <a:latin typeface="Times New Roman" panose="02020603050405020304" pitchFamily="18" charset="0"/>
                <a:cs typeface="Times New Roman" panose="02020603050405020304" pitchFamily="18" charset="0"/>
              </a:rPr>
              <a:t>Proceedings of the IEEE/CVF Conference on Computer Vision and Pattern Recognition</a:t>
            </a:r>
            <a:r>
              <a:rPr lang="en-US" sz="1200" b="0" i="0" dirty="0">
                <a:solidFill>
                  <a:srgbClr val="222222"/>
                </a:solidFill>
                <a:effectLst/>
                <a:latin typeface="Times New Roman" panose="02020603050405020304" pitchFamily="18" charset="0"/>
                <a:cs typeface="Times New Roman" panose="02020603050405020304" pitchFamily="18" charset="0"/>
              </a:rPr>
              <a:t>. 2019</a:t>
            </a:r>
            <a:endParaRPr lang="en-US" sz="1200" dirty="0">
              <a:latin typeface="Times New Roman" panose="02020603050405020304" pitchFamily="18" charset="0"/>
              <a:cs typeface="Times New Roman" panose="02020603050405020304" pitchFamily="18" charset="0"/>
            </a:endParaRPr>
          </a:p>
        </p:txBody>
      </p:sp>
      <p:pic>
        <p:nvPicPr>
          <p:cNvPr id="4" name="Picture 3" descr="Text, letter&#10;&#10;Description automatically generated">
            <a:extLst>
              <a:ext uri="{FF2B5EF4-FFF2-40B4-BE49-F238E27FC236}">
                <a16:creationId xmlns:a16="http://schemas.microsoft.com/office/drawing/2014/main" id="{0F1BF66F-8EAE-9DEF-782D-6381731AD2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9995535" y="-280077"/>
            <a:ext cx="1680465" cy="2240620"/>
          </a:xfrm>
          <a:prstGeom prst="rect">
            <a:avLst/>
          </a:prstGeom>
        </p:spPr>
      </p:pic>
      <p:pic>
        <p:nvPicPr>
          <p:cNvPr id="7" name="Picture 6" descr="Text, letter&#10;&#10;Description automatically generated">
            <a:extLst>
              <a:ext uri="{FF2B5EF4-FFF2-40B4-BE49-F238E27FC236}">
                <a16:creationId xmlns:a16="http://schemas.microsoft.com/office/drawing/2014/main" id="{C0B4216F-2887-6816-3C45-60682C366B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0044775" y="1554819"/>
            <a:ext cx="1638260" cy="2184347"/>
          </a:xfrm>
          <a:prstGeom prst="rect">
            <a:avLst/>
          </a:prstGeom>
        </p:spPr>
      </p:pic>
      <p:pic>
        <p:nvPicPr>
          <p:cNvPr id="8" name="Picture 7" descr="Text, letter&#10;&#10;Description automatically generated">
            <a:extLst>
              <a:ext uri="{FF2B5EF4-FFF2-40B4-BE49-F238E27FC236}">
                <a16:creationId xmlns:a16="http://schemas.microsoft.com/office/drawing/2014/main" id="{EB22070A-9137-6A88-8995-99277F859C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85582" y="3566031"/>
            <a:ext cx="1700370" cy="2247395"/>
          </a:xfrm>
          <a:prstGeom prst="rect">
            <a:avLst/>
          </a:prstGeom>
        </p:spPr>
      </p:pic>
      <p:pic>
        <p:nvPicPr>
          <p:cNvPr id="9" name="Content Placeholder 4">
            <a:extLst>
              <a:ext uri="{FF2B5EF4-FFF2-40B4-BE49-F238E27FC236}">
                <a16:creationId xmlns:a16="http://schemas.microsoft.com/office/drawing/2014/main" id="{E4EAA6CE-1260-8BFA-518C-C624D2719646}"/>
              </a:ext>
            </a:extLst>
          </p:cNvPr>
          <p:cNvPicPr>
            <a:picLocks noChangeAspect="1"/>
          </p:cNvPicPr>
          <p:nvPr/>
        </p:nvPicPr>
        <p:blipFill rotWithShape="1">
          <a:blip r:embed="rId5"/>
          <a:srcRect l="33388" r="33388"/>
          <a:stretch/>
        </p:blipFill>
        <p:spPr>
          <a:xfrm>
            <a:off x="7711032" y="732202"/>
            <a:ext cx="1534316" cy="2352540"/>
          </a:xfrm>
          <a:prstGeom prst="rect">
            <a:avLst/>
          </a:prstGeom>
        </p:spPr>
      </p:pic>
      <p:pic>
        <p:nvPicPr>
          <p:cNvPr id="10" name="Content Placeholder 4">
            <a:extLst>
              <a:ext uri="{FF2B5EF4-FFF2-40B4-BE49-F238E27FC236}">
                <a16:creationId xmlns:a16="http://schemas.microsoft.com/office/drawing/2014/main" id="{7B0F342E-16E2-0242-0B48-3ADC04619009}"/>
              </a:ext>
            </a:extLst>
          </p:cNvPr>
          <p:cNvPicPr>
            <a:picLocks noChangeAspect="1"/>
          </p:cNvPicPr>
          <p:nvPr/>
        </p:nvPicPr>
        <p:blipFill rotWithShape="1">
          <a:blip r:embed="rId5"/>
          <a:srcRect l="66776"/>
          <a:stretch/>
        </p:blipFill>
        <p:spPr>
          <a:xfrm>
            <a:off x="7711032" y="3310258"/>
            <a:ext cx="1534316" cy="2352540"/>
          </a:xfrm>
          <a:prstGeom prst="rect">
            <a:avLst/>
          </a:prstGeom>
        </p:spPr>
      </p:pic>
    </p:spTree>
    <p:extLst>
      <p:ext uri="{BB962C8B-B14F-4D97-AF65-F5344CB8AC3E}">
        <p14:creationId xmlns:p14="http://schemas.microsoft.com/office/powerpoint/2010/main" val="3468889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429CD-4A08-9F3B-126E-DF036F5B5A2F}"/>
              </a:ext>
            </a:extLst>
          </p:cNvPr>
          <p:cNvSpPr>
            <a:spLocks noGrp="1"/>
          </p:cNvSpPr>
          <p:nvPr>
            <p:ph type="title"/>
          </p:nvPr>
        </p:nvSpPr>
        <p:spPr>
          <a:xfrm>
            <a:off x="448579" y="115704"/>
            <a:ext cx="10515600" cy="1325563"/>
          </a:xfrm>
        </p:spPr>
        <p:txBody>
          <a:bodyPr>
            <a:normAutofit/>
          </a:bodyPr>
          <a:lstStyle/>
          <a:p>
            <a:r>
              <a:rPr lang="en-US" sz="4000" dirty="0">
                <a:latin typeface="Times New Roman"/>
                <a:cs typeface="Times New Roman"/>
              </a:rPr>
              <a:t>Failed cases for character detection</a:t>
            </a:r>
          </a:p>
        </p:txBody>
      </p:sp>
      <p:sp>
        <p:nvSpPr>
          <p:cNvPr id="4" name="Slide Number Placeholder 3">
            <a:extLst>
              <a:ext uri="{FF2B5EF4-FFF2-40B4-BE49-F238E27FC236}">
                <a16:creationId xmlns:a16="http://schemas.microsoft.com/office/drawing/2014/main" id="{F96FE534-425C-14A6-35AB-94CE18269DCF}"/>
              </a:ext>
            </a:extLst>
          </p:cNvPr>
          <p:cNvSpPr>
            <a:spLocks noGrp="1"/>
          </p:cNvSpPr>
          <p:nvPr>
            <p:ph type="sldNum" sz="quarter" idx="12"/>
          </p:nvPr>
        </p:nvSpPr>
        <p:spPr>
          <a:xfrm>
            <a:off x="6010077" y="6038030"/>
            <a:ext cx="5984699" cy="365125"/>
          </a:xfrm>
        </p:spPr>
        <p:txBody>
          <a:bodyPr/>
          <a:lstStyle/>
          <a:p>
            <a:r>
              <a:rPr lang="en-US" sz="1600" dirty="0">
                <a:solidFill>
                  <a:schemeClr val="tx1"/>
                </a:solidFill>
                <a:latin typeface="Times New Roman" panose="02020603050405020304" pitchFamily="18" charset="0"/>
                <a:cs typeface="Times New Roman" panose="02020603050405020304" pitchFamily="18" charset="0"/>
              </a:rPr>
              <a:t>(a) character region + affinity score (b)word detection based on (a)</a:t>
            </a:r>
          </a:p>
        </p:txBody>
      </p:sp>
      <p:pic>
        <p:nvPicPr>
          <p:cNvPr id="10" name="Picture 9" descr="Text&#10;&#10;Description automatically generated">
            <a:extLst>
              <a:ext uri="{FF2B5EF4-FFF2-40B4-BE49-F238E27FC236}">
                <a16:creationId xmlns:a16="http://schemas.microsoft.com/office/drawing/2014/main" id="{CAEF267B-0A1B-042B-F2A2-0F647DC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582392"/>
            <a:ext cx="5564740" cy="4455638"/>
          </a:xfrm>
          <a:prstGeom prst="rect">
            <a:avLst/>
          </a:prstGeom>
        </p:spPr>
      </p:pic>
      <p:sp>
        <p:nvSpPr>
          <p:cNvPr id="12" name="TextBox 11">
            <a:extLst>
              <a:ext uri="{FF2B5EF4-FFF2-40B4-BE49-F238E27FC236}">
                <a16:creationId xmlns:a16="http://schemas.microsoft.com/office/drawing/2014/main" id="{486BB8C5-10BE-5BD4-DEE2-07136A34255E}"/>
              </a:ext>
            </a:extLst>
          </p:cNvPr>
          <p:cNvSpPr txBox="1"/>
          <p:nvPr/>
        </p:nvSpPr>
        <p:spPr>
          <a:xfrm>
            <a:off x="237658" y="2412330"/>
            <a:ext cx="5564740" cy="1846659"/>
          </a:xfrm>
          <a:prstGeom prst="rect">
            <a:avLst/>
          </a:prstGeom>
          <a:noFill/>
        </p:spPr>
        <p:txBody>
          <a:bodyPr wrap="square">
            <a:spAutoFit/>
          </a:bodyPr>
          <a:lstStyle/>
          <a:p>
            <a:pPr>
              <a:buFont typeface="Wingdings" panose="05000000000000000000" pitchFamily="2" charset="2"/>
              <a:buChar char="Ø"/>
            </a:pPr>
            <a:r>
              <a:rPr lang="en-US" sz="1600" b="0" i="0" dirty="0">
                <a:effectLst/>
                <a:latin typeface="Times New Roman" panose="02020603050405020304" pitchFamily="18" charset="0"/>
                <a:cs typeface="Times New Roman" panose="02020603050405020304" pitchFamily="18" charset="0"/>
              </a:rPr>
              <a:t>The character map is a good indicator of the character’s presence</a:t>
            </a:r>
          </a:p>
          <a:p>
            <a:pPr>
              <a:buFont typeface="Wingdings" panose="05000000000000000000" pitchFamily="2" charset="2"/>
              <a:buChar char="Ø"/>
            </a:pPr>
            <a:endParaRPr lang="en-US" sz="1600" b="0" i="0" dirty="0">
              <a:effectLst/>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1600" b="0" i="0" dirty="0">
                <a:effectLst/>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D</a:t>
            </a:r>
            <a:r>
              <a:rPr lang="en-US" sz="1600" b="0" i="0" dirty="0">
                <a:effectLst/>
                <a:latin typeface="Times New Roman" panose="02020603050405020304" pitchFamily="18" charset="0"/>
                <a:cs typeface="Times New Roman" panose="02020603050405020304" pitchFamily="18" charset="0"/>
              </a:rPr>
              <a:t>eterministic method to construct bounding boxes on these character region scores is not able to detect the word for handwritten text</a:t>
            </a:r>
          </a:p>
          <a:p>
            <a:pPr>
              <a:buFont typeface="Wingdings" panose="05000000000000000000" pitchFamily="2" charset="2"/>
              <a:buChar char="Ø"/>
            </a:pPr>
            <a:endParaRPr lang="en-US" sz="1800" b="0" i="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43497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E5BC4F46734174E8212ABAA36731580" ma:contentTypeVersion="17" ma:contentTypeDescription="Create a new document." ma:contentTypeScope="" ma:versionID="0048b66f9d4450a7368e30db57ffb573">
  <xsd:schema xmlns:xsd="http://www.w3.org/2001/XMLSchema" xmlns:xs="http://www.w3.org/2001/XMLSchema" xmlns:p="http://schemas.microsoft.com/office/2006/metadata/properties" xmlns:ns3="e4b114ae-a16e-4888-9f94-e39205c3226d" xmlns:ns4="5ac1559d-ef26-4190-94eb-73f382b5f5ad" targetNamespace="http://schemas.microsoft.com/office/2006/metadata/properties" ma:root="true" ma:fieldsID="44809729f9160d2f0eda200fd9d6e148" ns3:_="" ns4:_="">
    <xsd:import namespace="e4b114ae-a16e-4888-9f94-e39205c3226d"/>
    <xsd:import namespace="5ac1559d-ef26-4190-94eb-73f382b5f5ad"/>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_activity" minOccurs="0"/>
                <xsd:element ref="ns3:MediaServiceDateTaken" minOccurs="0"/>
                <xsd:element ref="ns3:MediaServiceObjectDetectorVersions" minOccurs="0"/>
                <xsd:element ref="ns3:MediaServiceLocation" minOccurs="0"/>
                <xsd:element ref="ns3:MediaLengthInSecond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b114ae-a16e-4888-9f94-e39205c3226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_activity" ma:index="19" nillable="true" ma:displayName="_activity" ma:hidden="true" ma:internalName="_activity">
      <xsd:simpleType>
        <xsd:restriction base="dms:Note"/>
      </xsd:simpleType>
    </xsd:element>
    <xsd:element name="MediaServiceDateTaken" ma:index="20" nillable="true" ma:displayName="MediaServiceDateTaken" ma:description="" ma:hidden="true" ma:indexed="true" ma:internalName="MediaServiceDateTake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Location" ma:index="22" nillable="true" ma:displayName="Location" ma:description="" ma:indexed="true" ma:internalName="MediaServiceLocatio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SystemTags" ma:index="24"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ac1559d-ef26-4190-94eb-73f382b5f5a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e4b114ae-a16e-4888-9f94-e39205c3226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5D751DC-D7C5-4130-BEAF-E2F82CB66245}">
  <ds:schemaRefs>
    <ds:schemaRef ds:uri="5ac1559d-ef26-4190-94eb-73f382b5f5ad"/>
    <ds:schemaRef ds:uri="e4b114ae-a16e-4888-9f94-e39205c3226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419B40B-0912-49C1-8BCB-98868E231762}">
  <ds:schemaRefs>
    <ds:schemaRef ds:uri="5ac1559d-ef26-4190-94eb-73f382b5f5ad"/>
    <ds:schemaRef ds:uri="e4b114ae-a16e-4888-9f94-e39205c3226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59D0D87E-0D25-4BFB-AA27-9B6B5640BC6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23797</TotalTime>
  <Words>5235</Words>
  <Application>Microsoft Office PowerPoint</Application>
  <PresentationFormat>Widescreen</PresentationFormat>
  <Paragraphs>564</Paragraphs>
  <Slides>48</Slides>
  <Notes>15</Notes>
  <HiddenSlides>0</HiddenSlides>
  <MMClips>0</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Office Theme</vt:lpstr>
      <vt:lpstr>A Comprehensive Framework for Stroke Trajectory Recovery for Unconstrained Handwritten Documents</vt:lpstr>
      <vt:lpstr>Research papers and grants</vt:lpstr>
      <vt:lpstr>Online vs Offline handwriting </vt:lpstr>
      <vt:lpstr>Problem statement</vt:lpstr>
      <vt:lpstr>Challenges</vt:lpstr>
      <vt:lpstr>Outline</vt:lpstr>
      <vt:lpstr>PowerPoint Presentation</vt:lpstr>
      <vt:lpstr>Character detection</vt:lpstr>
      <vt:lpstr>Failed cases for character detection</vt:lpstr>
      <vt:lpstr>Block diagram</vt:lpstr>
      <vt:lpstr>Low contrast example</vt:lpstr>
      <vt:lpstr>Results</vt:lpstr>
      <vt:lpstr>Qualitative results</vt:lpstr>
      <vt:lpstr>II. Stroke Trajectory Recovery (STR)</vt:lpstr>
      <vt:lpstr>Overall architecture</vt:lpstr>
      <vt:lpstr>Contribution</vt:lpstr>
      <vt:lpstr>Network architecture</vt:lpstr>
      <vt:lpstr>Loss Function</vt:lpstr>
      <vt:lpstr>Chamfer Distance (CD) loss</vt:lpstr>
      <vt:lpstr>Word-level annotation for IAM-online</vt:lpstr>
      <vt:lpstr>Evaluation metric</vt:lpstr>
      <vt:lpstr>PowerPoint Presentation</vt:lpstr>
      <vt:lpstr>II. Handwriting Stroke Generation</vt:lpstr>
      <vt:lpstr>II. Challenge</vt:lpstr>
      <vt:lpstr>Previous methods</vt:lpstr>
      <vt:lpstr>PowerPoint Presentation</vt:lpstr>
      <vt:lpstr>Contribution</vt:lpstr>
      <vt:lpstr>Proposed network</vt:lpstr>
      <vt:lpstr>Style features</vt:lpstr>
      <vt:lpstr>Multi-scale attention for style features</vt:lpstr>
      <vt:lpstr>Writer identification</vt:lpstr>
      <vt:lpstr>Text-style Features</vt:lpstr>
      <vt:lpstr>Conditional Diffusion model</vt:lpstr>
      <vt:lpstr>Diffusion and denoising process</vt:lpstr>
      <vt:lpstr>Loss function</vt:lpstr>
      <vt:lpstr>Pixel Distance</vt:lpstr>
      <vt:lpstr>Ablation study</vt:lpstr>
      <vt:lpstr>Current evaluation metrics</vt:lpstr>
      <vt:lpstr>Proposed evaluation measures</vt:lpstr>
      <vt:lpstr>Projected character shape</vt:lpstr>
      <vt:lpstr>Handwriting image generation </vt:lpstr>
      <vt:lpstr>PowerPoint Presentation</vt:lpstr>
      <vt:lpstr>Handwriting image generation </vt:lpstr>
      <vt:lpstr>Online long sentences image generation</vt:lpstr>
      <vt:lpstr>Short offline words image generation</vt:lpstr>
      <vt:lpstr>Objectives</vt:lpstr>
      <vt:lpstr>Research papers and grants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Sidra Hanif</dc:creator>
  <cp:lastModifiedBy>Sidra Hanif</cp:lastModifiedBy>
  <cp:revision>23</cp:revision>
  <dcterms:created xsi:type="dcterms:W3CDTF">2022-12-30T23:23:02Z</dcterms:created>
  <dcterms:modified xsi:type="dcterms:W3CDTF">2023-12-07T00:00:34Z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0x0101001E5BC4F46734174E8212ABAA36731580</vt:lpwstr>
  </property>
</Properties>
</file>